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18288000" cy="10287000"/>
  <p:notesSz cx="6858000" cy="9144000"/>
  <p:embeddedFontLst>
    <p:embeddedFont>
      <p:font typeface="Calibri (MS) Bold" panose="020B0604020202020204" charset="0"/>
      <p:regular r:id="rId48"/>
    </p:embeddedFont>
    <p:embeddedFont>
      <p:font typeface="Calibri (MS)" panose="020B0604020202020204" charset="0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alibri (MS) Italics" panose="020B0604020202020204" charset="0"/>
      <p:regular r:id="rId54"/>
    </p:embeddedFont>
    <p:embeddedFont>
      <p:font typeface="Trebuchet MS Bold" panose="020B0604020202020204" charset="0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25.02.2026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0A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97" y="-12697"/>
            <a:ext cx="10632443" cy="10312403"/>
            <a:chOff x="0" y="0"/>
            <a:chExt cx="14176591" cy="13749871"/>
          </a:xfrm>
        </p:grpSpPr>
        <p:sp>
          <p:nvSpPr>
            <p:cNvPr id="3" name="Freeform 3"/>
            <p:cNvSpPr/>
            <p:nvPr/>
          </p:nvSpPr>
          <p:spPr>
            <a:xfrm>
              <a:off x="16891" y="16891"/>
              <a:ext cx="14142719" cy="13715999"/>
            </a:xfrm>
            <a:custGeom>
              <a:avLst/>
              <a:gdLst/>
              <a:ahLst/>
              <a:cxnLst/>
              <a:rect l="l" t="t" r="r" b="b"/>
              <a:pathLst>
                <a:path w="14142719" h="13715999">
                  <a:moveTo>
                    <a:pt x="0" y="0"/>
                  </a:moveTo>
                  <a:lnTo>
                    <a:pt x="14142719" y="0"/>
                  </a:lnTo>
                  <a:lnTo>
                    <a:pt x="14142719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1A0510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4176502" cy="13749782"/>
            </a:xfrm>
            <a:custGeom>
              <a:avLst/>
              <a:gdLst/>
              <a:ahLst/>
              <a:cxnLst/>
              <a:rect l="l" t="t" r="r" b="b"/>
              <a:pathLst>
                <a:path w="14176502" h="13749782">
                  <a:moveTo>
                    <a:pt x="16891" y="0"/>
                  </a:moveTo>
                  <a:lnTo>
                    <a:pt x="14159610" y="0"/>
                  </a:lnTo>
                  <a:cubicBezTo>
                    <a:pt x="14169008" y="0"/>
                    <a:pt x="14176502" y="7620"/>
                    <a:pt x="14176502" y="16891"/>
                  </a:cubicBezTo>
                  <a:lnTo>
                    <a:pt x="14176502" y="13732890"/>
                  </a:lnTo>
                  <a:cubicBezTo>
                    <a:pt x="14176502" y="13742290"/>
                    <a:pt x="14168882" y="13749782"/>
                    <a:pt x="14159610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14159610" y="13716000"/>
                  </a:lnTo>
                  <a:lnTo>
                    <a:pt x="14159610" y="13732890"/>
                  </a:lnTo>
                  <a:lnTo>
                    <a:pt x="14142720" y="13732890"/>
                  </a:lnTo>
                  <a:lnTo>
                    <a:pt x="14142720" y="16891"/>
                  </a:lnTo>
                  <a:lnTo>
                    <a:pt x="14159610" y="16891"/>
                  </a:lnTo>
                  <a:lnTo>
                    <a:pt x="141596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1A051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557767" y="-12697"/>
            <a:ext cx="171707" cy="10312403"/>
            <a:chOff x="0" y="0"/>
            <a:chExt cx="228943" cy="13749871"/>
          </a:xfrm>
        </p:grpSpPr>
        <p:sp>
          <p:nvSpPr>
            <p:cNvPr id="6" name="Freeform 6"/>
            <p:cNvSpPr/>
            <p:nvPr/>
          </p:nvSpPr>
          <p:spPr>
            <a:xfrm>
              <a:off x="16891" y="16891"/>
              <a:ext cx="195072" cy="13715999"/>
            </a:xfrm>
            <a:custGeom>
              <a:avLst/>
              <a:gdLst/>
              <a:ahLst/>
              <a:cxnLst/>
              <a:rect l="l" t="t" r="r" b="b"/>
              <a:pathLst>
                <a:path w="195072" h="13715999">
                  <a:moveTo>
                    <a:pt x="0" y="0"/>
                  </a:moveTo>
                  <a:lnTo>
                    <a:pt x="195072" y="0"/>
                  </a:lnTo>
                  <a:lnTo>
                    <a:pt x="195072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28854" cy="13749782"/>
            </a:xfrm>
            <a:custGeom>
              <a:avLst/>
              <a:gdLst/>
              <a:ahLst/>
              <a:cxnLst/>
              <a:rect l="l" t="t" r="r" b="b"/>
              <a:pathLst>
                <a:path w="228854" h="13749782">
                  <a:moveTo>
                    <a:pt x="16891" y="0"/>
                  </a:moveTo>
                  <a:lnTo>
                    <a:pt x="211963" y="0"/>
                  </a:lnTo>
                  <a:cubicBezTo>
                    <a:pt x="221361" y="0"/>
                    <a:pt x="228854" y="7620"/>
                    <a:pt x="228854" y="16891"/>
                  </a:cubicBezTo>
                  <a:lnTo>
                    <a:pt x="228854" y="13732890"/>
                  </a:lnTo>
                  <a:cubicBezTo>
                    <a:pt x="228854" y="13742290"/>
                    <a:pt x="221234" y="13749782"/>
                    <a:pt x="211963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211963" y="13716000"/>
                  </a:lnTo>
                  <a:lnTo>
                    <a:pt x="211963" y="13732890"/>
                  </a:lnTo>
                  <a:lnTo>
                    <a:pt x="195072" y="13732890"/>
                  </a:lnTo>
                  <a:lnTo>
                    <a:pt x="195072" y="16891"/>
                  </a:lnTo>
                  <a:lnTo>
                    <a:pt x="211963" y="16891"/>
                  </a:lnTo>
                  <a:lnTo>
                    <a:pt x="211963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3167360" y="329184"/>
            <a:ext cx="2743200" cy="2743200"/>
            <a:chOff x="0" y="0"/>
            <a:chExt cx="3657600" cy="3657600"/>
          </a:xfrm>
        </p:grpSpPr>
        <p:sp>
          <p:nvSpPr>
            <p:cNvPr id="9" name="Freeform 9" descr="preencoded.png"/>
            <p:cNvSpPr/>
            <p:nvPr/>
          </p:nvSpPr>
          <p:spPr>
            <a:xfrm>
              <a:off x="0" y="0"/>
              <a:ext cx="3657600" cy="3657600"/>
            </a:xfrm>
            <a:custGeom>
              <a:avLst/>
              <a:gdLst/>
              <a:ahLst/>
              <a:cxnLst/>
              <a:rect l="l" t="t" r="r" b="b"/>
              <a:pathLst>
                <a:path w="3657600" h="3657600">
                  <a:moveTo>
                    <a:pt x="0" y="0"/>
                  </a:moveTo>
                  <a:lnTo>
                    <a:pt x="3657600" y="0"/>
                  </a:lnTo>
                  <a:lnTo>
                    <a:pt x="3657600" y="3657600"/>
                  </a:lnTo>
                  <a:lnTo>
                    <a:pt x="0" y="3657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4064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0789920" y="2834640"/>
            <a:ext cx="7132320" cy="5852160"/>
            <a:chOff x="0" y="0"/>
            <a:chExt cx="9509760" cy="7802880"/>
          </a:xfrm>
        </p:grpSpPr>
        <p:sp>
          <p:nvSpPr>
            <p:cNvPr id="11" name="Freeform 11" descr="preencoded.png"/>
            <p:cNvSpPr/>
            <p:nvPr/>
          </p:nvSpPr>
          <p:spPr>
            <a:xfrm>
              <a:off x="0" y="0"/>
              <a:ext cx="9509760" cy="7802880"/>
            </a:xfrm>
            <a:custGeom>
              <a:avLst/>
              <a:gdLst/>
              <a:ahLst/>
              <a:cxnLst/>
              <a:rect l="l" t="t" r="r" b="b"/>
              <a:pathLst>
                <a:path w="9509760" h="7802880">
                  <a:moveTo>
                    <a:pt x="0" y="0"/>
                  </a:moveTo>
                  <a:lnTo>
                    <a:pt x="9509760" y="0"/>
                  </a:lnTo>
                  <a:lnTo>
                    <a:pt x="9509760" y="7802880"/>
                  </a:lnTo>
                  <a:lnTo>
                    <a:pt x="0" y="78028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85000"/>
              </a:blip>
              <a:stretch>
                <a:fillRect b="-3218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718823" y="1998983"/>
            <a:ext cx="9352283" cy="116843"/>
            <a:chOff x="0" y="0"/>
            <a:chExt cx="12469711" cy="155791"/>
          </a:xfrm>
        </p:grpSpPr>
        <p:sp>
          <p:nvSpPr>
            <p:cNvPr id="13" name="Freeform 13"/>
            <p:cNvSpPr/>
            <p:nvPr/>
          </p:nvSpPr>
          <p:spPr>
            <a:xfrm>
              <a:off x="16891" y="16891"/>
              <a:ext cx="12435840" cy="121920"/>
            </a:xfrm>
            <a:custGeom>
              <a:avLst/>
              <a:gdLst/>
              <a:ahLst/>
              <a:cxnLst/>
              <a:rect l="l" t="t" r="r" b="b"/>
              <a:pathLst>
                <a:path w="12435840" h="121920">
                  <a:moveTo>
                    <a:pt x="0" y="0"/>
                  </a:moveTo>
                  <a:lnTo>
                    <a:pt x="12435840" y="0"/>
                  </a:lnTo>
                  <a:lnTo>
                    <a:pt x="12435840" y="121920"/>
                  </a:lnTo>
                  <a:lnTo>
                    <a:pt x="0" y="121920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12469622" cy="155704"/>
            </a:xfrm>
            <a:custGeom>
              <a:avLst/>
              <a:gdLst/>
              <a:ahLst/>
              <a:cxnLst/>
              <a:rect l="l" t="t" r="r" b="b"/>
              <a:pathLst>
                <a:path w="12469622" h="155704">
                  <a:moveTo>
                    <a:pt x="16891" y="0"/>
                  </a:moveTo>
                  <a:lnTo>
                    <a:pt x="12452731" y="0"/>
                  </a:lnTo>
                  <a:cubicBezTo>
                    <a:pt x="12462129" y="0"/>
                    <a:pt x="12469622" y="7620"/>
                    <a:pt x="12469622" y="16891"/>
                  </a:cubicBezTo>
                  <a:lnTo>
                    <a:pt x="12469622" y="138811"/>
                  </a:lnTo>
                  <a:cubicBezTo>
                    <a:pt x="12469622" y="148209"/>
                    <a:pt x="12462002" y="155702"/>
                    <a:pt x="12452731" y="155702"/>
                  </a:cubicBezTo>
                  <a:lnTo>
                    <a:pt x="16891" y="155702"/>
                  </a:lnTo>
                  <a:cubicBezTo>
                    <a:pt x="7620" y="155829"/>
                    <a:pt x="0" y="148209"/>
                    <a:pt x="0" y="138811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811"/>
                  </a:lnTo>
                  <a:lnTo>
                    <a:pt x="16891" y="138811"/>
                  </a:lnTo>
                  <a:lnTo>
                    <a:pt x="16891" y="121920"/>
                  </a:lnTo>
                  <a:lnTo>
                    <a:pt x="12452731" y="121920"/>
                  </a:lnTo>
                  <a:lnTo>
                    <a:pt x="12452731" y="138811"/>
                  </a:lnTo>
                  <a:lnTo>
                    <a:pt x="12435840" y="138811"/>
                  </a:lnTo>
                  <a:lnTo>
                    <a:pt x="12435840" y="16891"/>
                  </a:lnTo>
                  <a:lnTo>
                    <a:pt x="12452731" y="16891"/>
                  </a:lnTo>
                  <a:lnTo>
                    <a:pt x="1245273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640080" y="731520"/>
            <a:ext cx="9509760" cy="1371600"/>
            <a:chOff x="0" y="0"/>
            <a:chExt cx="12679680" cy="1828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679680" cy="1828800"/>
            </a:xfrm>
            <a:custGeom>
              <a:avLst/>
              <a:gdLst/>
              <a:ahLst/>
              <a:cxnLst/>
              <a:rect l="l" t="t" r="r" b="b"/>
              <a:pathLst>
                <a:path w="12679680" h="1828800">
                  <a:moveTo>
                    <a:pt x="0" y="0"/>
                  </a:moveTo>
                  <a:lnTo>
                    <a:pt x="12679680" y="0"/>
                  </a:lnTo>
                  <a:lnTo>
                    <a:pt x="12679680" y="1828800"/>
                  </a:lnTo>
                  <a:lnTo>
                    <a:pt x="0" y="1828800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85096" b="-85096"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12679680" cy="18478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8640"/>
                </a:lnSpc>
              </a:pPr>
              <a:r>
                <a:rPr lang="en-US" sz="7200" b="1" spc="599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TÜBERKÜLOZ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395972" y="2130266"/>
            <a:ext cx="9662428" cy="2441734"/>
            <a:chOff x="-447397" y="-85725"/>
            <a:chExt cx="12883237" cy="3255645"/>
          </a:xfrm>
        </p:grpSpPr>
        <p:sp>
          <p:nvSpPr>
            <p:cNvPr id="19" name="Freeform 19"/>
            <p:cNvSpPr/>
            <p:nvPr/>
          </p:nvSpPr>
          <p:spPr>
            <a:xfrm>
              <a:off x="-447397" y="0"/>
              <a:ext cx="12435840" cy="3169920"/>
            </a:xfrm>
            <a:custGeom>
              <a:avLst/>
              <a:gdLst/>
              <a:ahLst/>
              <a:cxnLst/>
              <a:rect l="l" t="t" r="r" b="b"/>
              <a:pathLst>
                <a:path w="12435840" h="3169920">
                  <a:moveTo>
                    <a:pt x="0" y="0"/>
                  </a:moveTo>
                  <a:lnTo>
                    <a:pt x="12435840" y="0"/>
                  </a:lnTo>
                  <a:lnTo>
                    <a:pt x="12435840" y="3169920"/>
                  </a:lnTo>
                  <a:lnTo>
                    <a:pt x="0" y="3169920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26441" b="-26441"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0" y="-85725"/>
              <a:ext cx="12435840" cy="32556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040"/>
                </a:lnSpc>
              </a:pPr>
              <a:r>
                <a:rPr lang="en-US" sz="4200" i="1" dirty="0" err="1">
                  <a:solidFill>
                    <a:srgbClr val="F5EDE0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Sessiz</a:t>
              </a:r>
              <a:r>
                <a:rPr lang="en-US" sz="4200" i="1" dirty="0">
                  <a:solidFill>
                    <a:srgbClr val="F5EDE0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, </a:t>
              </a:r>
              <a:r>
                <a:rPr lang="en-US" sz="4200" i="1" dirty="0" err="1" smtClean="0">
                  <a:solidFill>
                    <a:srgbClr val="F5EDE0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Yaygın</a:t>
              </a:r>
              <a:r>
                <a:rPr lang="tr-TR" sz="4200" i="1" dirty="0" smtClean="0">
                  <a:solidFill>
                    <a:srgbClr val="F5EDE0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…</a:t>
              </a:r>
              <a:endParaRPr lang="en-US" sz="4200" i="1" dirty="0">
                <a:solidFill>
                  <a:srgbClr val="F5EDE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31520" y="5120640"/>
            <a:ext cx="9326880" cy="1463040"/>
            <a:chOff x="0" y="0"/>
            <a:chExt cx="12435840" cy="195072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2435840" cy="1950720"/>
            </a:xfrm>
            <a:custGeom>
              <a:avLst/>
              <a:gdLst/>
              <a:ahLst/>
              <a:cxnLst/>
              <a:rect l="l" t="t" r="r" b="b"/>
              <a:pathLst>
                <a:path w="12435840" h="1950720">
                  <a:moveTo>
                    <a:pt x="0" y="0"/>
                  </a:moveTo>
                  <a:lnTo>
                    <a:pt x="12435840" y="0"/>
                  </a:lnTo>
                  <a:lnTo>
                    <a:pt x="12435840" y="1950720"/>
                  </a:lnTo>
                  <a:lnTo>
                    <a:pt x="0" y="1950720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74217" b="-74217"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12435840" cy="19983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359"/>
                </a:lnSpc>
              </a:pPr>
              <a:r>
                <a:rPr lang="en-US" sz="2799" b="1">
                  <a:solidFill>
                    <a:srgbClr val="E8B96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Bursa Uludağ Üniversitesi</a:t>
              </a:r>
            </a:p>
            <a:p>
              <a:pPr algn="l">
                <a:lnSpc>
                  <a:spcPts val="3359"/>
                </a:lnSpc>
              </a:pPr>
              <a:r>
                <a:rPr lang="en-US" sz="2799" b="1">
                  <a:solidFill>
                    <a:srgbClr val="E8B96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Göğüs Hastalıkları Anabilim Dalı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31520" y="6675120"/>
            <a:ext cx="9326880" cy="1280160"/>
            <a:chOff x="0" y="0"/>
            <a:chExt cx="12435840" cy="170688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2435840" cy="1706880"/>
            </a:xfrm>
            <a:custGeom>
              <a:avLst/>
              <a:gdLst/>
              <a:ahLst/>
              <a:cxnLst/>
              <a:rect l="l" t="t" r="r" b="b"/>
              <a:pathLst>
                <a:path w="12435840" h="1706880">
                  <a:moveTo>
                    <a:pt x="0" y="0"/>
                  </a:moveTo>
                  <a:lnTo>
                    <a:pt x="12435840" y="0"/>
                  </a:lnTo>
                  <a:lnTo>
                    <a:pt x="12435840" y="1706880"/>
                  </a:lnTo>
                  <a:lnTo>
                    <a:pt x="0" y="1706880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91962" b="-91962"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0" y="-57150"/>
              <a:ext cx="12435840" cy="176403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120"/>
                </a:lnSpc>
              </a:pPr>
              <a:r>
                <a:rPr lang="en-US" sz="2600">
                  <a:solidFill>
                    <a:srgbClr val="843C0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Büşra Genç</a:t>
              </a:r>
            </a:p>
            <a:p>
              <a:pPr algn="l">
                <a:lnSpc>
                  <a:spcPts val="3120"/>
                </a:lnSpc>
              </a:pPr>
              <a:r>
                <a:rPr lang="en-US" sz="2600">
                  <a:solidFill>
                    <a:srgbClr val="843C0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Aykut Akdoğan</a:t>
              </a:r>
            </a:p>
            <a:p>
              <a:pPr algn="l">
                <a:lnSpc>
                  <a:spcPts val="3120"/>
                </a:lnSpc>
              </a:pPr>
              <a:r>
                <a:rPr lang="en-US" sz="2600">
                  <a:solidFill>
                    <a:srgbClr val="8B607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Şubat 2026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-12697" y="9899399"/>
            <a:ext cx="18313403" cy="153419"/>
            <a:chOff x="0" y="0"/>
            <a:chExt cx="24417871" cy="204559"/>
          </a:xfrm>
        </p:grpSpPr>
        <p:sp>
          <p:nvSpPr>
            <p:cNvPr id="28" name="Freeform 28"/>
            <p:cNvSpPr/>
            <p:nvPr/>
          </p:nvSpPr>
          <p:spPr>
            <a:xfrm>
              <a:off x="16891" y="16891"/>
              <a:ext cx="24383999" cy="170688"/>
            </a:xfrm>
            <a:custGeom>
              <a:avLst/>
              <a:gdLst/>
              <a:ahLst/>
              <a:cxnLst/>
              <a:rect l="l" t="t" r="r" b="b"/>
              <a:pathLst>
                <a:path w="24383999" h="170688">
                  <a:moveTo>
                    <a:pt x="0" y="0"/>
                  </a:moveTo>
                  <a:lnTo>
                    <a:pt x="24383999" y="0"/>
                  </a:lnTo>
                  <a:lnTo>
                    <a:pt x="24383999" y="170688"/>
                  </a:lnTo>
                  <a:lnTo>
                    <a:pt x="0" y="170688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0" y="0"/>
              <a:ext cx="24417782" cy="204472"/>
            </a:xfrm>
            <a:custGeom>
              <a:avLst/>
              <a:gdLst/>
              <a:ahLst/>
              <a:cxnLst/>
              <a:rect l="l" t="t" r="r" b="b"/>
              <a:pathLst>
                <a:path w="24417782" h="204472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87579"/>
                  </a:lnTo>
                  <a:cubicBezTo>
                    <a:pt x="24417782" y="196977"/>
                    <a:pt x="24410163" y="204470"/>
                    <a:pt x="24400890" y="204470"/>
                  </a:cubicBezTo>
                  <a:lnTo>
                    <a:pt x="16891" y="204470"/>
                  </a:lnTo>
                  <a:cubicBezTo>
                    <a:pt x="7620" y="204597"/>
                    <a:pt x="0" y="196977"/>
                    <a:pt x="0" y="18757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87579"/>
                  </a:lnTo>
                  <a:lnTo>
                    <a:pt x="16891" y="187579"/>
                  </a:lnTo>
                  <a:lnTo>
                    <a:pt x="16891" y="170688"/>
                  </a:lnTo>
                  <a:lnTo>
                    <a:pt x="24400890" y="170688"/>
                  </a:lnTo>
                  <a:lnTo>
                    <a:pt x="24400890" y="187579"/>
                  </a:lnTo>
                  <a:lnTo>
                    <a:pt x="24384000" y="18757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97" y="-12697"/>
            <a:ext cx="18313403" cy="1342139"/>
            <a:chOff x="0" y="0"/>
            <a:chExt cx="24417871" cy="1789519"/>
          </a:xfrm>
        </p:grpSpPr>
        <p:sp>
          <p:nvSpPr>
            <p:cNvPr id="3" name="Freeform 3"/>
            <p:cNvSpPr/>
            <p:nvPr/>
          </p:nvSpPr>
          <p:spPr>
            <a:xfrm>
              <a:off x="16891" y="16891"/>
              <a:ext cx="24383999" cy="1755648"/>
            </a:xfrm>
            <a:custGeom>
              <a:avLst/>
              <a:gdLst/>
              <a:ahLst/>
              <a:cxnLst/>
              <a:rect l="l" t="t" r="r" b="b"/>
              <a:pathLst>
                <a:path w="24383999" h="1755648">
                  <a:moveTo>
                    <a:pt x="0" y="0"/>
                  </a:moveTo>
                  <a:lnTo>
                    <a:pt x="24383999" y="0"/>
                  </a:lnTo>
                  <a:lnTo>
                    <a:pt x="24383999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417782" cy="1789430"/>
            </a:xfrm>
            <a:custGeom>
              <a:avLst/>
              <a:gdLst/>
              <a:ahLst/>
              <a:cxnLst/>
              <a:rect l="l" t="t" r="r" b="b"/>
              <a:pathLst>
                <a:path w="24417782" h="1789430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772539"/>
                  </a:lnTo>
                  <a:cubicBezTo>
                    <a:pt x="24417782" y="1781937"/>
                    <a:pt x="24410163" y="1789430"/>
                    <a:pt x="24400890" y="1789430"/>
                  </a:cubicBezTo>
                  <a:lnTo>
                    <a:pt x="16891" y="1789430"/>
                  </a:lnTo>
                  <a:cubicBezTo>
                    <a:pt x="7493" y="1789430"/>
                    <a:pt x="0" y="1781810"/>
                    <a:pt x="0" y="177253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772539"/>
                  </a:lnTo>
                  <a:lnTo>
                    <a:pt x="16891" y="1772539"/>
                  </a:lnTo>
                  <a:lnTo>
                    <a:pt x="16891" y="1755648"/>
                  </a:lnTo>
                  <a:lnTo>
                    <a:pt x="24400890" y="1755648"/>
                  </a:lnTo>
                  <a:lnTo>
                    <a:pt x="24400890" y="1772539"/>
                  </a:lnTo>
                  <a:lnTo>
                    <a:pt x="24384000" y="177253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12697" y="1304039"/>
            <a:ext cx="18313403" cy="153419"/>
            <a:chOff x="0" y="0"/>
            <a:chExt cx="24417871" cy="204559"/>
          </a:xfrm>
        </p:grpSpPr>
        <p:sp>
          <p:nvSpPr>
            <p:cNvPr id="6" name="Freeform 6"/>
            <p:cNvSpPr/>
            <p:nvPr/>
          </p:nvSpPr>
          <p:spPr>
            <a:xfrm>
              <a:off x="16891" y="16891"/>
              <a:ext cx="24383999" cy="170688"/>
            </a:xfrm>
            <a:custGeom>
              <a:avLst/>
              <a:gdLst/>
              <a:ahLst/>
              <a:cxnLst/>
              <a:rect l="l" t="t" r="r" b="b"/>
              <a:pathLst>
                <a:path w="24383999" h="170688">
                  <a:moveTo>
                    <a:pt x="0" y="0"/>
                  </a:moveTo>
                  <a:lnTo>
                    <a:pt x="24383999" y="0"/>
                  </a:lnTo>
                  <a:lnTo>
                    <a:pt x="24383999" y="170688"/>
                  </a:lnTo>
                  <a:lnTo>
                    <a:pt x="0" y="170688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4417782" cy="204472"/>
            </a:xfrm>
            <a:custGeom>
              <a:avLst/>
              <a:gdLst/>
              <a:ahLst/>
              <a:cxnLst/>
              <a:rect l="l" t="t" r="r" b="b"/>
              <a:pathLst>
                <a:path w="24417782" h="204472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87579"/>
                  </a:lnTo>
                  <a:cubicBezTo>
                    <a:pt x="24417782" y="196977"/>
                    <a:pt x="24410163" y="204470"/>
                    <a:pt x="24400890" y="204470"/>
                  </a:cubicBezTo>
                  <a:lnTo>
                    <a:pt x="16891" y="204470"/>
                  </a:lnTo>
                  <a:cubicBezTo>
                    <a:pt x="7620" y="204597"/>
                    <a:pt x="0" y="196977"/>
                    <a:pt x="0" y="18757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87579"/>
                  </a:lnTo>
                  <a:lnTo>
                    <a:pt x="16891" y="187579"/>
                  </a:lnTo>
                  <a:lnTo>
                    <a:pt x="16891" y="170688"/>
                  </a:lnTo>
                  <a:lnTo>
                    <a:pt x="24400890" y="170688"/>
                  </a:lnTo>
                  <a:lnTo>
                    <a:pt x="24400890" y="187579"/>
                  </a:lnTo>
                  <a:lnTo>
                    <a:pt x="24384000" y="18757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12697" y="-12697"/>
            <a:ext cx="153419" cy="10312403"/>
            <a:chOff x="0" y="0"/>
            <a:chExt cx="204559" cy="13749871"/>
          </a:xfrm>
        </p:grpSpPr>
        <p:sp>
          <p:nvSpPr>
            <p:cNvPr id="9" name="Freeform 9"/>
            <p:cNvSpPr/>
            <p:nvPr/>
          </p:nvSpPr>
          <p:spPr>
            <a:xfrm>
              <a:off x="16891" y="16891"/>
              <a:ext cx="170688" cy="13715999"/>
            </a:xfrm>
            <a:custGeom>
              <a:avLst/>
              <a:gdLst/>
              <a:ahLst/>
              <a:cxnLst/>
              <a:rect l="l" t="t" r="r" b="b"/>
              <a:pathLst>
                <a:path w="170688" h="13715999">
                  <a:moveTo>
                    <a:pt x="0" y="0"/>
                  </a:moveTo>
                  <a:lnTo>
                    <a:pt x="170688" y="0"/>
                  </a:lnTo>
                  <a:lnTo>
                    <a:pt x="170688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04470" cy="13749782"/>
            </a:xfrm>
            <a:custGeom>
              <a:avLst/>
              <a:gdLst/>
              <a:ahLst/>
              <a:cxnLst/>
              <a:rect l="l" t="t" r="r" b="b"/>
              <a:pathLst>
                <a:path w="204470" h="13749782">
                  <a:moveTo>
                    <a:pt x="16891" y="0"/>
                  </a:moveTo>
                  <a:lnTo>
                    <a:pt x="187579" y="0"/>
                  </a:lnTo>
                  <a:cubicBezTo>
                    <a:pt x="196977" y="0"/>
                    <a:pt x="204470" y="7620"/>
                    <a:pt x="204470" y="16891"/>
                  </a:cubicBezTo>
                  <a:lnTo>
                    <a:pt x="204470" y="13732890"/>
                  </a:lnTo>
                  <a:cubicBezTo>
                    <a:pt x="204470" y="13742290"/>
                    <a:pt x="196850" y="13749782"/>
                    <a:pt x="187579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187579" y="13716000"/>
                  </a:lnTo>
                  <a:lnTo>
                    <a:pt x="187579" y="13732890"/>
                  </a:lnTo>
                  <a:lnTo>
                    <a:pt x="170688" y="13732890"/>
                  </a:lnTo>
                  <a:lnTo>
                    <a:pt x="170688" y="16891"/>
                  </a:lnTo>
                  <a:lnTo>
                    <a:pt x="187579" y="16891"/>
                  </a:lnTo>
                  <a:lnTo>
                    <a:pt x="187579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457200" y="182880"/>
            <a:ext cx="17373600" cy="1005840"/>
            <a:chOff x="0" y="0"/>
            <a:chExt cx="23164800" cy="13411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164800" cy="1341120"/>
            </a:xfrm>
            <a:custGeom>
              <a:avLst/>
              <a:gdLst/>
              <a:ahLst/>
              <a:cxnLst/>
              <a:rect l="l" t="t" r="r" b="b"/>
              <a:pathLst>
                <a:path w="23164800" h="1341120">
                  <a:moveTo>
                    <a:pt x="0" y="0"/>
                  </a:moveTo>
                  <a:lnTo>
                    <a:pt x="23164800" y="0"/>
                  </a:lnTo>
                  <a:lnTo>
                    <a:pt x="2316480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86559" b="-286559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23164800" cy="13506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280"/>
                </a:lnSpc>
              </a:pPr>
              <a:r>
                <a:rPr lang="en-US" sz="4400" b="1">
                  <a:solidFill>
                    <a:srgbClr val="FFFFFF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DSÖ Bölgelerine Göre TB Verileri, 2022</a:t>
              </a:r>
            </a:p>
          </p:txBody>
        </p:sp>
      </p:grpSp>
      <p:graphicFrame>
        <p:nvGraphicFramePr>
          <p:cNvPr id="14" name="Table 14"/>
          <p:cNvGraphicFramePr>
            <a:graphicFrameLocks noGrp="1"/>
          </p:cNvGraphicFramePr>
          <p:nvPr/>
        </p:nvGraphicFramePr>
        <p:xfrm>
          <a:off x="914400" y="1682496"/>
          <a:ext cx="16459200" cy="8458200"/>
        </p:xfrm>
        <a:graphic>
          <a:graphicData uri="http://schemas.openxmlformats.org/drawingml/2006/table">
            <a:tbl>
              <a:tblPr/>
              <a:tblGrid>
                <a:gridCol w="8216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211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21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9800">
                <a:tc>
                  <a:txBody>
                    <a:bodyPr/>
                    <a:lstStyle/>
                    <a:p>
                      <a:pPr algn="ctr">
                        <a:lnSpc>
                          <a:spcPts val="3120"/>
                        </a:lnSpc>
                        <a:defRPr/>
                      </a:pPr>
                      <a:r>
                        <a:rPr lang="en-US" sz="2600" b="1">
                          <a:solidFill>
                            <a:srgbClr val="FFFFFF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BÖLGE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1E3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20"/>
                        </a:lnSpc>
                        <a:defRPr/>
                      </a:pPr>
                      <a:r>
                        <a:rPr lang="en-US" sz="2600" b="1">
                          <a:solidFill>
                            <a:srgbClr val="FFFFFF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İnsidans (100.000'de)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1E3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20"/>
                        </a:lnSpc>
                        <a:defRPr/>
                      </a:pPr>
                      <a:r>
                        <a:rPr lang="en-US" sz="2600" b="1">
                          <a:solidFill>
                            <a:srgbClr val="FFFFFF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Mortalite (100.000'de)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1E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9800">
                <a:tc>
                  <a:txBody>
                    <a:bodyPr/>
                    <a:lstStyle/>
                    <a:p>
                      <a:pPr algn="ctr">
                        <a:lnSpc>
                          <a:spcPts val="3120"/>
                        </a:lnSpc>
                        <a:defRPr/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Afrika Bölgesi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20"/>
                        </a:lnSpc>
                        <a:defRPr/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208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20"/>
                        </a:lnSpc>
                        <a:defRPr/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35,50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9800">
                <a:tc>
                  <a:txBody>
                    <a:bodyPr/>
                    <a:lstStyle/>
                    <a:p>
                      <a:pPr algn="ctr">
                        <a:lnSpc>
                          <a:spcPts val="3120"/>
                        </a:lnSpc>
                        <a:defRPr/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Güney Doğu Asya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20"/>
                        </a:lnSpc>
                        <a:defRPr/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234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20"/>
                        </a:lnSpc>
                        <a:defRPr/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30,30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9800">
                <a:tc>
                  <a:txBody>
                    <a:bodyPr/>
                    <a:lstStyle/>
                    <a:p>
                      <a:pPr algn="ctr">
                        <a:lnSpc>
                          <a:spcPts val="3120"/>
                        </a:lnSpc>
                        <a:defRPr/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Doğu Akdeniz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20"/>
                        </a:lnSpc>
                        <a:defRPr/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110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20"/>
                        </a:lnSpc>
                        <a:defRPr/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10,27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9800">
                <a:tc>
                  <a:txBody>
                    <a:bodyPr/>
                    <a:lstStyle/>
                    <a:p>
                      <a:pPr algn="ctr">
                        <a:lnSpc>
                          <a:spcPts val="3120"/>
                        </a:lnSpc>
                        <a:defRPr/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Batı Pasifik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20"/>
                        </a:lnSpc>
                        <a:defRPr/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96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20"/>
                        </a:lnSpc>
                        <a:defRPr/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5,39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39800">
                <a:tc>
                  <a:txBody>
                    <a:bodyPr/>
                    <a:lstStyle/>
                    <a:p>
                      <a:pPr algn="ctr">
                        <a:lnSpc>
                          <a:spcPts val="3120"/>
                        </a:lnSpc>
                        <a:defRPr/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Amerika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20"/>
                        </a:lnSpc>
                        <a:defRPr/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31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20"/>
                        </a:lnSpc>
                        <a:defRPr/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3,40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39800">
                <a:tc>
                  <a:txBody>
                    <a:bodyPr/>
                    <a:lstStyle/>
                    <a:p>
                      <a:pPr algn="ctr">
                        <a:lnSpc>
                          <a:spcPts val="3120"/>
                        </a:lnSpc>
                        <a:defRPr/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Avrupa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20"/>
                        </a:lnSpc>
                        <a:defRPr/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25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20"/>
                        </a:lnSpc>
                        <a:defRPr/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2,58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39800">
                <a:tc>
                  <a:txBody>
                    <a:bodyPr/>
                    <a:lstStyle/>
                    <a:p>
                      <a:pPr algn="ctr">
                        <a:lnSpc>
                          <a:spcPts val="3120"/>
                        </a:lnSpc>
                        <a:defRPr/>
                      </a:pPr>
                      <a:r>
                        <a:rPr lang="en-US" sz="2600" b="1">
                          <a:solidFill>
                            <a:srgbClr val="FFFFFF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★ TÜRKİYE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1A2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20"/>
                        </a:lnSpc>
                        <a:defRPr/>
                      </a:pPr>
                      <a:r>
                        <a:rPr lang="en-US" sz="2600" b="1">
                          <a:solidFill>
                            <a:srgbClr val="FFFFFF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14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1A2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20"/>
                        </a:lnSpc>
                        <a:defRPr/>
                      </a:pPr>
                      <a:r>
                        <a:rPr lang="en-US" sz="2600" b="1">
                          <a:solidFill>
                            <a:srgbClr val="FFFFFF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0,41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1A2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39800">
                <a:tc>
                  <a:txBody>
                    <a:bodyPr/>
                    <a:lstStyle/>
                    <a:p>
                      <a:pPr algn="ctr">
                        <a:lnSpc>
                          <a:spcPts val="3120"/>
                        </a:lnSpc>
                        <a:defRPr/>
                      </a:pPr>
                      <a:r>
                        <a:rPr lang="en-US" sz="2600" b="1">
                          <a:solidFill>
                            <a:srgbClr val="1A0A0D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DÜNYA GENELİ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B96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20"/>
                        </a:lnSpc>
                        <a:defRPr/>
                      </a:pPr>
                      <a:r>
                        <a:rPr lang="en-US" sz="2600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133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B96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20"/>
                        </a:lnSpc>
                        <a:defRPr/>
                      </a:pPr>
                      <a:r>
                        <a:rPr lang="en-US" sz="2600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16,10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B9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97" y="-12697"/>
            <a:ext cx="18313403" cy="1342139"/>
            <a:chOff x="0" y="0"/>
            <a:chExt cx="24417871" cy="1789519"/>
          </a:xfrm>
        </p:grpSpPr>
        <p:sp>
          <p:nvSpPr>
            <p:cNvPr id="3" name="Freeform 3"/>
            <p:cNvSpPr/>
            <p:nvPr/>
          </p:nvSpPr>
          <p:spPr>
            <a:xfrm>
              <a:off x="16891" y="16891"/>
              <a:ext cx="24383999" cy="1755648"/>
            </a:xfrm>
            <a:custGeom>
              <a:avLst/>
              <a:gdLst/>
              <a:ahLst/>
              <a:cxnLst/>
              <a:rect l="l" t="t" r="r" b="b"/>
              <a:pathLst>
                <a:path w="24383999" h="1755648">
                  <a:moveTo>
                    <a:pt x="0" y="0"/>
                  </a:moveTo>
                  <a:lnTo>
                    <a:pt x="24383999" y="0"/>
                  </a:lnTo>
                  <a:lnTo>
                    <a:pt x="24383999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417782" cy="1789430"/>
            </a:xfrm>
            <a:custGeom>
              <a:avLst/>
              <a:gdLst/>
              <a:ahLst/>
              <a:cxnLst/>
              <a:rect l="l" t="t" r="r" b="b"/>
              <a:pathLst>
                <a:path w="24417782" h="1789430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772539"/>
                  </a:lnTo>
                  <a:cubicBezTo>
                    <a:pt x="24417782" y="1781937"/>
                    <a:pt x="24410163" y="1789430"/>
                    <a:pt x="24400890" y="1789430"/>
                  </a:cubicBezTo>
                  <a:lnTo>
                    <a:pt x="16891" y="1789430"/>
                  </a:lnTo>
                  <a:cubicBezTo>
                    <a:pt x="7493" y="1789430"/>
                    <a:pt x="0" y="1781810"/>
                    <a:pt x="0" y="177253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772539"/>
                  </a:lnTo>
                  <a:lnTo>
                    <a:pt x="16891" y="1772539"/>
                  </a:lnTo>
                  <a:lnTo>
                    <a:pt x="16891" y="1755648"/>
                  </a:lnTo>
                  <a:lnTo>
                    <a:pt x="24400890" y="1755648"/>
                  </a:lnTo>
                  <a:lnTo>
                    <a:pt x="24400890" y="1772539"/>
                  </a:lnTo>
                  <a:lnTo>
                    <a:pt x="24384000" y="177253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12697" y="1304039"/>
            <a:ext cx="18313403" cy="153419"/>
            <a:chOff x="0" y="0"/>
            <a:chExt cx="24417871" cy="204559"/>
          </a:xfrm>
        </p:grpSpPr>
        <p:sp>
          <p:nvSpPr>
            <p:cNvPr id="6" name="Freeform 6"/>
            <p:cNvSpPr/>
            <p:nvPr/>
          </p:nvSpPr>
          <p:spPr>
            <a:xfrm>
              <a:off x="16891" y="16891"/>
              <a:ext cx="24383999" cy="170688"/>
            </a:xfrm>
            <a:custGeom>
              <a:avLst/>
              <a:gdLst/>
              <a:ahLst/>
              <a:cxnLst/>
              <a:rect l="l" t="t" r="r" b="b"/>
              <a:pathLst>
                <a:path w="24383999" h="170688">
                  <a:moveTo>
                    <a:pt x="0" y="0"/>
                  </a:moveTo>
                  <a:lnTo>
                    <a:pt x="24383999" y="0"/>
                  </a:lnTo>
                  <a:lnTo>
                    <a:pt x="24383999" y="170688"/>
                  </a:lnTo>
                  <a:lnTo>
                    <a:pt x="0" y="170688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4417782" cy="204472"/>
            </a:xfrm>
            <a:custGeom>
              <a:avLst/>
              <a:gdLst/>
              <a:ahLst/>
              <a:cxnLst/>
              <a:rect l="l" t="t" r="r" b="b"/>
              <a:pathLst>
                <a:path w="24417782" h="204472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87579"/>
                  </a:lnTo>
                  <a:cubicBezTo>
                    <a:pt x="24417782" y="196977"/>
                    <a:pt x="24410163" y="204470"/>
                    <a:pt x="24400890" y="204470"/>
                  </a:cubicBezTo>
                  <a:lnTo>
                    <a:pt x="16891" y="204470"/>
                  </a:lnTo>
                  <a:cubicBezTo>
                    <a:pt x="7620" y="204597"/>
                    <a:pt x="0" y="196977"/>
                    <a:pt x="0" y="18757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87579"/>
                  </a:lnTo>
                  <a:lnTo>
                    <a:pt x="16891" y="187579"/>
                  </a:lnTo>
                  <a:lnTo>
                    <a:pt x="16891" y="170688"/>
                  </a:lnTo>
                  <a:lnTo>
                    <a:pt x="24400890" y="170688"/>
                  </a:lnTo>
                  <a:lnTo>
                    <a:pt x="24400890" y="187579"/>
                  </a:lnTo>
                  <a:lnTo>
                    <a:pt x="24384000" y="18757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12697" y="-12697"/>
            <a:ext cx="153419" cy="10312403"/>
            <a:chOff x="0" y="0"/>
            <a:chExt cx="204559" cy="13749871"/>
          </a:xfrm>
        </p:grpSpPr>
        <p:sp>
          <p:nvSpPr>
            <p:cNvPr id="9" name="Freeform 9"/>
            <p:cNvSpPr/>
            <p:nvPr/>
          </p:nvSpPr>
          <p:spPr>
            <a:xfrm>
              <a:off x="16891" y="16891"/>
              <a:ext cx="170688" cy="13715999"/>
            </a:xfrm>
            <a:custGeom>
              <a:avLst/>
              <a:gdLst/>
              <a:ahLst/>
              <a:cxnLst/>
              <a:rect l="l" t="t" r="r" b="b"/>
              <a:pathLst>
                <a:path w="170688" h="13715999">
                  <a:moveTo>
                    <a:pt x="0" y="0"/>
                  </a:moveTo>
                  <a:lnTo>
                    <a:pt x="170688" y="0"/>
                  </a:lnTo>
                  <a:lnTo>
                    <a:pt x="170688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04470" cy="13749782"/>
            </a:xfrm>
            <a:custGeom>
              <a:avLst/>
              <a:gdLst/>
              <a:ahLst/>
              <a:cxnLst/>
              <a:rect l="l" t="t" r="r" b="b"/>
              <a:pathLst>
                <a:path w="204470" h="13749782">
                  <a:moveTo>
                    <a:pt x="16891" y="0"/>
                  </a:moveTo>
                  <a:lnTo>
                    <a:pt x="187579" y="0"/>
                  </a:lnTo>
                  <a:cubicBezTo>
                    <a:pt x="196977" y="0"/>
                    <a:pt x="204470" y="7620"/>
                    <a:pt x="204470" y="16891"/>
                  </a:cubicBezTo>
                  <a:lnTo>
                    <a:pt x="204470" y="13732890"/>
                  </a:lnTo>
                  <a:cubicBezTo>
                    <a:pt x="204470" y="13742290"/>
                    <a:pt x="196850" y="13749782"/>
                    <a:pt x="187579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187579" y="13716000"/>
                  </a:lnTo>
                  <a:lnTo>
                    <a:pt x="187579" y="13732890"/>
                  </a:lnTo>
                  <a:lnTo>
                    <a:pt x="170688" y="13732890"/>
                  </a:lnTo>
                  <a:lnTo>
                    <a:pt x="170688" y="16891"/>
                  </a:lnTo>
                  <a:lnTo>
                    <a:pt x="187579" y="16891"/>
                  </a:lnTo>
                  <a:lnTo>
                    <a:pt x="187579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457200" y="182880"/>
            <a:ext cx="17373600" cy="1005840"/>
            <a:chOff x="0" y="0"/>
            <a:chExt cx="23164800" cy="13411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164800" cy="1341120"/>
            </a:xfrm>
            <a:custGeom>
              <a:avLst/>
              <a:gdLst/>
              <a:ahLst/>
              <a:cxnLst/>
              <a:rect l="l" t="t" r="r" b="b"/>
              <a:pathLst>
                <a:path w="23164800" h="1341120">
                  <a:moveTo>
                    <a:pt x="0" y="0"/>
                  </a:moveTo>
                  <a:lnTo>
                    <a:pt x="23164800" y="0"/>
                  </a:lnTo>
                  <a:lnTo>
                    <a:pt x="2316480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86559" b="-286559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23164800" cy="13506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280"/>
                </a:lnSpc>
              </a:pPr>
              <a:r>
                <a:rPr lang="en-US" sz="4400" b="1">
                  <a:solidFill>
                    <a:srgbClr val="FFFFFF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Türkiye'de Tüberküloz — Başarılı Kontrol Programı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65760" y="1609344"/>
            <a:ext cx="10972800" cy="5852160"/>
            <a:chOff x="0" y="0"/>
            <a:chExt cx="14630400" cy="7802880"/>
          </a:xfrm>
        </p:grpSpPr>
        <p:sp>
          <p:nvSpPr>
            <p:cNvPr id="15" name="Freeform 15" descr="preencoded.png"/>
            <p:cNvSpPr/>
            <p:nvPr/>
          </p:nvSpPr>
          <p:spPr>
            <a:xfrm>
              <a:off x="0" y="0"/>
              <a:ext cx="14630400" cy="7802880"/>
            </a:xfrm>
            <a:custGeom>
              <a:avLst/>
              <a:gdLst/>
              <a:ahLst/>
              <a:cxnLst/>
              <a:rect l="l" t="t" r="r" b="b"/>
              <a:pathLst>
                <a:path w="14630400" h="7802880">
                  <a:moveTo>
                    <a:pt x="0" y="0"/>
                  </a:moveTo>
                  <a:lnTo>
                    <a:pt x="14630400" y="0"/>
                  </a:lnTo>
                  <a:lnTo>
                    <a:pt x="14630400" y="7802880"/>
                  </a:lnTo>
                  <a:lnTo>
                    <a:pt x="0" y="78028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7706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365760" y="7406640"/>
            <a:ext cx="10972800" cy="457200"/>
            <a:chOff x="0" y="0"/>
            <a:chExt cx="14630400" cy="609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630400" cy="609600"/>
            </a:xfrm>
            <a:custGeom>
              <a:avLst/>
              <a:gdLst/>
              <a:ahLst/>
              <a:cxnLst/>
              <a:rect l="l" t="t" r="r" b="b"/>
              <a:pathLst>
                <a:path w="14630400" h="609600">
                  <a:moveTo>
                    <a:pt x="0" y="0"/>
                  </a:moveTo>
                  <a:lnTo>
                    <a:pt x="14630400" y="0"/>
                  </a:lnTo>
                  <a:lnTo>
                    <a:pt x="14630400" y="609600"/>
                  </a:lnTo>
                  <a:lnTo>
                    <a:pt x="0" y="6096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17640" b="-417640"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4630400" cy="6477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280"/>
                </a:lnSpc>
              </a:pPr>
              <a:r>
                <a:rPr lang="en-US" sz="1900" i="1">
                  <a:solidFill>
                    <a:srgbClr val="8B6070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Türkiye'de Yıllara Göre TB İnsidansı (2005–2022)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868150" y="1663446"/>
            <a:ext cx="6073140" cy="2872740"/>
            <a:chOff x="0" y="0"/>
            <a:chExt cx="8097520" cy="3830320"/>
          </a:xfrm>
        </p:grpSpPr>
        <p:sp>
          <p:nvSpPr>
            <p:cNvPr id="20" name="Freeform 20"/>
            <p:cNvSpPr/>
            <p:nvPr/>
          </p:nvSpPr>
          <p:spPr>
            <a:xfrm>
              <a:off x="25400" y="25400"/>
              <a:ext cx="8046720" cy="3779520"/>
            </a:xfrm>
            <a:custGeom>
              <a:avLst/>
              <a:gdLst/>
              <a:ahLst/>
              <a:cxnLst/>
              <a:rect l="l" t="t" r="r" b="b"/>
              <a:pathLst>
                <a:path w="8046720" h="3779520">
                  <a:moveTo>
                    <a:pt x="0" y="0"/>
                  </a:moveTo>
                  <a:lnTo>
                    <a:pt x="8046720" y="0"/>
                  </a:lnTo>
                  <a:lnTo>
                    <a:pt x="8046720" y="3779520"/>
                  </a:lnTo>
                  <a:lnTo>
                    <a:pt x="0" y="3779520"/>
                  </a:lnTo>
                  <a:close/>
                </a:path>
              </a:pathLst>
            </a:custGeom>
            <a:solidFill>
              <a:srgbClr val="EDD5C0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8097520" cy="3830320"/>
            </a:xfrm>
            <a:custGeom>
              <a:avLst/>
              <a:gdLst/>
              <a:ahLst/>
              <a:cxnLst/>
              <a:rect l="l" t="t" r="r" b="b"/>
              <a:pathLst>
                <a:path w="8097520" h="3830320">
                  <a:moveTo>
                    <a:pt x="25400" y="0"/>
                  </a:moveTo>
                  <a:lnTo>
                    <a:pt x="8072120" y="0"/>
                  </a:lnTo>
                  <a:cubicBezTo>
                    <a:pt x="8086089" y="0"/>
                    <a:pt x="8097520" y="11430"/>
                    <a:pt x="8097520" y="25400"/>
                  </a:cubicBezTo>
                  <a:lnTo>
                    <a:pt x="8097520" y="3804920"/>
                  </a:lnTo>
                  <a:cubicBezTo>
                    <a:pt x="8097520" y="3818890"/>
                    <a:pt x="8086089" y="3830320"/>
                    <a:pt x="8072120" y="3830320"/>
                  </a:cubicBezTo>
                  <a:lnTo>
                    <a:pt x="25400" y="3830320"/>
                  </a:lnTo>
                  <a:cubicBezTo>
                    <a:pt x="11430" y="3830320"/>
                    <a:pt x="0" y="3818890"/>
                    <a:pt x="0" y="3804920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804920"/>
                  </a:lnTo>
                  <a:lnTo>
                    <a:pt x="25400" y="3804920"/>
                  </a:lnTo>
                  <a:lnTo>
                    <a:pt x="25400" y="3779520"/>
                  </a:lnTo>
                  <a:lnTo>
                    <a:pt x="8072120" y="3779520"/>
                  </a:lnTo>
                  <a:lnTo>
                    <a:pt x="8072120" y="3804920"/>
                  </a:lnTo>
                  <a:lnTo>
                    <a:pt x="8046720" y="3804920"/>
                  </a:lnTo>
                  <a:lnTo>
                    <a:pt x="8046720" y="25400"/>
                  </a:lnTo>
                  <a:lnTo>
                    <a:pt x="8072120" y="25400"/>
                  </a:lnTo>
                  <a:lnTo>
                    <a:pt x="8072120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1887200" y="1755648"/>
            <a:ext cx="6035040" cy="731520"/>
            <a:chOff x="0" y="0"/>
            <a:chExt cx="8046720" cy="97536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046720" cy="975360"/>
            </a:xfrm>
            <a:custGeom>
              <a:avLst/>
              <a:gdLst/>
              <a:ahLst/>
              <a:cxnLst/>
              <a:rect l="l" t="t" r="r" b="b"/>
              <a:pathLst>
                <a:path w="8046720" h="975360">
                  <a:moveTo>
                    <a:pt x="0" y="0"/>
                  </a:moveTo>
                  <a:lnTo>
                    <a:pt x="8046720" y="0"/>
                  </a:lnTo>
                  <a:lnTo>
                    <a:pt x="8046720" y="975360"/>
                  </a:lnTo>
                  <a:lnTo>
                    <a:pt x="0" y="97536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10751" b="-110751"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0" y="-19050"/>
              <a:ext cx="8046720" cy="99441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 b="1">
                  <a:solidFill>
                    <a:srgbClr val="6B1E3B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2005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887200" y="2468880"/>
            <a:ext cx="6035040" cy="1645920"/>
            <a:chOff x="0" y="0"/>
            <a:chExt cx="8046720" cy="219456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046720" cy="2194560"/>
            </a:xfrm>
            <a:custGeom>
              <a:avLst/>
              <a:gdLst/>
              <a:ahLst/>
              <a:cxnLst/>
              <a:rect l="l" t="t" r="r" b="b"/>
              <a:pathLst>
                <a:path w="8046720" h="2194560">
                  <a:moveTo>
                    <a:pt x="0" y="0"/>
                  </a:moveTo>
                  <a:lnTo>
                    <a:pt x="8046720" y="0"/>
                  </a:lnTo>
                  <a:lnTo>
                    <a:pt x="8046720" y="2194560"/>
                  </a:lnTo>
                  <a:lnTo>
                    <a:pt x="0" y="219456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1445" b="-21445"/>
              </a:stretch>
            </a:blipFill>
          </p:spPr>
        </p:sp>
        <p:sp>
          <p:nvSpPr>
            <p:cNvPr id="27" name="TextBox 27"/>
            <p:cNvSpPr txBox="1"/>
            <p:nvPr/>
          </p:nvSpPr>
          <p:spPr>
            <a:xfrm>
              <a:off x="0" y="-57150"/>
              <a:ext cx="8046720" cy="225171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20.262 hasta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Yüz binde 29,4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874503" y="4833623"/>
            <a:ext cx="6060443" cy="2860043"/>
            <a:chOff x="0" y="0"/>
            <a:chExt cx="8080591" cy="3813391"/>
          </a:xfrm>
        </p:grpSpPr>
        <p:sp>
          <p:nvSpPr>
            <p:cNvPr id="29" name="Freeform 29"/>
            <p:cNvSpPr/>
            <p:nvPr/>
          </p:nvSpPr>
          <p:spPr>
            <a:xfrm>
              <a:off x="16891" y="16891"/>
              <a:ext cx="8046720" cy="3779520"/>
            </a:xfrm>
            <a:custGeom>
              <a:avLst/>
              <a:gdLst/>
              <a:ahLst/>
              <a:cxnLst/>
              <a:rect l="l" t="t" r="r" b="b"/>
              <a:pathLst>
                <a:path w="8046720" h="3779520">
                  <a:moveTo>
                    <a:pt x="0" y="0"/>
                  </a:moveTo>
                  <a:lnTo>
                    <a:pt x="8046720" y="0"/>
                  </a:lnTo>
                  <a:lnTo>
                    <a:pt x="8046720" y="3779520"/>
                  </a:lnTo>
                  <a:lnTo>
                    <a:pt x="0" y="3779520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0" y="0"/>
              <a:ext cx="8080501" cy="3813302"/>
            </a:xfrm>
            <a:custGeom>
              <a:avLst/>
              <a:gdLst/>
              <a:ahLst/>
              <a:cxnLst/>
              <a:rect l="l" t="t" r="r" b="b"/>
              <a:pathLst>
                <a:path w="8080501" h="3813302">
                  <a:moveTo>
                    <a:pt x="16891" y="0"/>
                  </a:moveTo>
                  <a:lnTo>
                    <a:pt x="8063611" y="0"/>
                  </a:lnTo>
                  <a:cubicBezTo>
                    <a:pt x="8073009" y="0"/>
                    <a:pt x="8080501" y="7620"/>
                    <a:pt x="8080501" y="16891"/>
                  </a:cubicBezTo>
                  <a:lnTo>
                    <a:pt x="8080501" y="3796411"/>
                  </a:lnTo>
                  <a:cubicBezTo>
                    <a:pt x="8080501" y="3805809"/>
                    <a:pt x="8072882" y="3813302"/>
                    <a:pt x="8063611" y="3813302"/>
                  </a:cubicBezTo>
                  <a:lnTo>
                    <a:pt x="16891" y="3813302"/>
                  </a:lnTo>
                  <a:cubicBezTo>
                    <a:pt x="7493" y="3813302"/>
                    <a:pt x="0" y="3805682"/>
                    <a:pt x="0" y="3796411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3796411"/>
                  </a:lnTo>
                  <a:lnTo>
                    <a:pt x="16891" y="3796411"/>
                  </a:lnTo>
                  <a:lnTo>
                    <a:pt x="16891" y="3779520"/>
                  </a:lnTo>
                  <a:lnTo>
                    <a:pt x="8063611" y="3779520"/>
                  </a:lnTo>
                  <a:lnTo>
                    <a:pt x="8063611" y="3796411"/>
                  </a:lnTo>
                  <a:lnTo>
                    <a:pt x="8046720" y="3796411"/>
                  </a:lnTo>
                  <a:lnTo>
                    <a:pt x="8046720" y="16891"/>
                  </a:lnTo>
                  <a:lnTo>
                    <a:pt x="8063611" y="16891"/>
                  </a:lnTo>
                  <a:lnTo>
                    <a:pt x="806361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1887200" y="4919472"/>
            <a:ext cx="6035040" cy="731520"/>
            <a:chOff x="0" y="0"/>
            <a:chExt cx="8046720" cy="97536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046720" cy="975360"/>
            </a:xfrm>
            <a:custGeom>
              <a:avLst/>
              <a:gdLst/>
              <a:ahLst/>
              <a:cxnLst/>
              <a:rect l="l" t="t" r="r" b="b"/>
              <a:pathLst>
                <a:path w="8046720" h="975360">
                  <a:moveTo>
                    <a:pt x="0" y="0"/>
                  </a:moveTo>
                  <a:lnTo>
                    <a:pt x="8046720" y="0"/>
                  </a:lnTo>
                  <a:lnTo>
                    <a:pt x="8046720" y="975360"/>
                  </a:lnTo>
                  <a:lnTo>
                    <a:pt x="0" y="97536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10751" b="-110751"/>
              </a:stretch>
            </a:blipFill>
          </p:spPr>
        </p:sp>
        <p:sp>
          <p:nvSpPr>
            <p:cNvPr id="33" name="TextBox 33"/>
            <p:cNvSpPr txBox="1"/>
            <p:nvPr/>
          </p:nvSpPr>
          <p:spPr>
            <a:xfrm>
              <a:off x="0" y="-19050"/>
              <a:ext cx="8046720" cy="99441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2023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1887200" y="5632704"/>
            <a:ext cx="6035040" cy="1645920"/>
            <a:chOff x="0" y="0"/>
            <a:chExt cx="8046720" cy="219456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046720" cy="2194560"/>
            </a:xfrm>
            <a:custGeom>
              <a:avLst/>
              <a:gdLst/>
              <a:ahLst/>
              <a:cxnLst/>
              <a:rect l="l" t="t" r="r" b="b"/>
              <a:pathLst>
                <a:path w="8046720" h="2194560">
                  <a:moveTo>
                    <a:pt x="0" y="0"/>
                  </a:moveTo>
                  <a:lnTo>
                    <a:pt x="8046720" y="0"/>
                  </a:lnTo>
                  <a:lnTo>
                    <a:pt x="8046720" y="2194560"/>
                  </a:lnTo>
                  <a:lnTo>
                    <a:pt x="0" y="219456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1445" b="-21445"/>
              </a:stretch>
            </a:blipFill>
          </p:spPr>
        </p:sp>
        <p:sp>
          <p:nvSpPr>
            <p:cNvPr id="36" name="TextBox 36"/>
            <p:cNvSpPr txBox="1"/>
            <p:nvPr/>
          </p:nvSpPr>
          <p:spPr>
            <a:xfrm>
              <a:off x="0" y="-57150"/>
              <a:ext cx="8046720" cy="225171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F5EDE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9.408 hasta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F5EDE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Yüz binde 11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1874503" y="7942583"/>
            <a:ext cx="6060443" cy="1634747"/>
            <a:chOff x="0" y="0"/>
            <a:chExt cx="8080591" cy="2179663"/>
          </a:xfrm>
        </p:grpSpPr>
        <p:sp>
          <p:nvSpPr>
            <p:cNvPr id="38" name="Freeform 38"/>
            <p:cNvSpPr/>
            <p:nvPr/>
          </p:nvSpPr>
          <p:spPr>
            <a:xfrm>
              <a:off x="16891" y="16891"/>
              <a:ext cx="8046720" cy="2145792"/>
            </a:xfrm>
            <a:custGeom>
              <a:avLst/>
              <a:gdLst/>
              <a:ahLst/>
              <a:cxnLst/>
              <a:rect l="l" t="t" r="r" b="b"/>
              <a:pathLst>
                <a:path w="8046720" h="2145792">
                  <a:moveTo>
                    <a:pt x="0" y="0"/>
                  </a:moveTo>
                  <a:lnTo>
                    <a:pt x="8046720" y="0"/>
                  </a:lnTo>
                  <a:lnTo>
                    <a:pt x="8046720" y="2145792"/>
                  </a:lnTo>
                  <a:lnTo>
                    <a:pt x="0" y="2145792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39" name="Freeform 39"/>
            <p:cNvSpPr/>
            <p:nvPr/>
          </p:nvSpPr>
          <p:spPr>
            <a:xfrm>
              <a:off x="0" y="0"/>
              <a:ext cx="8080501" cy="2179574"/>
            </a:xfrm>
            <a:custGeom>
              <a:avLst/>
              <a:gdLst/>
              <a:ahLst/>
              <a:cxnLst/>
              <a:rect l="l" t="t" r="r" b="b"/>
              <a:pathLst>
                <a:path w="8080501" h="2179574">
                  <a:moveTo>
                    <a:pt x="16891" y="0"/>
                  </a:moveTo>
                  <a:lnTo>
                    <a:pt x="8063611" y="0"/>
                  </a:lnTo>
                  <a:cubicBezTo>
                    <a:pt x="8073009" y="0"/>
                    <a:pt x="8080501" y="7620"/>
                    <a:pt x="8080501" y="16891"/>
                  </a:cubicBezTo>
                  <a:lnTo>
                    <a:pt x="8080501" y="2162683"/>
                  </a:lnTo>
                  <a:cubicBezTo>
                    <a:pt x="8080501" y="2172081"/>
                    <a:pt x="8072882" y="2179574"/>
                    <a:pt x="8063611" y="2179574"/>
                  </a:cubicBezTo>
                  <a:lnTo>
                    <a:pt x="16891" y="2179574"/>
                  </a:lnTo>
                  <a:cubicBezTo>
                    <a:pt x="7493" y="2179574"/>
                    <a:pt x="0" y="2171954"/>
                    <a:pt x="0" y="2162683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2162683"/>
                  </a:lnTo>
                  <a:lnTo>
                    <a:pt x="16891" y="2162683"/>
                  </a:lnTo>
                  <a:lnTo>
                    <a:pt x="16891" y="2145792"/>
                  </a:lnTo>
                  <a:lnTo>
                    <a:pt x="8063611" y="2145792"/>
                  </a:lnTo>
                  <a:lnTo>
                    <a:pt x="8063611" y="2162683"/>
                  </a:lnTo>
                  <a:lnTo>
                    <a:pt x="8046720" y="2162683"/>
                  </a:lnTo>
                  <a:lnTo>
                    <a:pt x="8046720" y="16891"/>
                  </a:lnTo>
                  <a:lnTo>
                    <a:pt x="8063611" y="16891"/>
                  </a:lnTo>
                  <a:lnTo>
                    <a:pt x="806361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40" name="Group 40"/>
          <p:cNvGrpSpPr/>
          <p:nvPr/>
        </p:nvGrpSpPr>
        <p:grpSpPr>
          <a:xfrm>
            <a:off x="11887200" y="8010144"/>
            <a:ext cx="6035040" cy="1499616"/>
            <a:chOff x="0" y="0"/>
            <a:chExt cx="8046720" cy="1999488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046720" cy="1999488"/>
            </a:xfrm>
            <a:custGeom>
              <a:avLst/>
              <a:gdLst/>
              <a:ahLst/>
              <a:cxnLst/>
              <a:rect l="l" t="t" r="r" b="b"/>
              <a:pathLst>
                <a:path w="8046720" h="1999488">
                  <a:moveTo>
                    <a:pt x="0" y="0"/>
                  </a:moveTo>
                  <a:lnTo>
                    <a:pt x="8046720" y="0"/>
                  </a:lnTo>
                  <a:lnTo>
                    <a:pt x="8046720" y="1999488"/>
                  </a:lnTo>
                  <a:lnTo>
                    <a:pt x="0" y="199948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8415" b="-28415"/>
              </a:stretch>
            </a:blipFill>
          </p:spPr>
        </p:sp>
        <p:sp>
          <p:nvSpPr>
            <p:cNvPr id="42" name="TextBox 42"/>
            <p:cNvSpPr txBox="1"/>
            <p:nvPr/>
          </p:nvSpPr>
          <p:spPr>
            <a:xfrm>
              <a:off x="0" y="-9525"/>
              <a:ext cx="8046720" cy="200901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00"/>
                </a:lnSpc>
              </a:pPr>
              <a:r>
                <a:rPr lang="en-US" sz="3000" b="1">
                  <a:solidFill>
                    <a:srgbClr val="2E0A14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% 62,5 AZALMA</a:t>
              </a:r>
            </a:p>
            <a:p>
              <a:pPr algn="ctr">
                <a:lnSpc>
                  <a:spcPts val="3600"/>
                </a:lnSpc>
              </a:pPr>
              <a:r>
                <a:rPr lang="en-US" sz="3000" b="1">
                  <a:solidFill>
                    <a:srgbClr val="2E0A14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(2005–2023)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97" y="-12697"/>
            <a:ext cx="18313403" cy="1342139"/>
            <a:chOff x="0" y="0"/>
            <a:chExt cx="24417871" cy="1789519"/>
          </a:xfrm>
        </p:grpSpPr>
        <p:sp>
          <p:nvSpPr>
            <p:cNvPr id="3" name="Freeform 3"/>
            <p:cNvSpPr/>
            <p:nvPr/>
          </p:nvSpPr>
          <p:spPr>
            <a:xfrm>
              <a:off x="16891" y="16891"/>
              <a:ext cx="24383999" cy="1755648"/>
            </a:xfrm>
            <a:custGeom>
              <a:avLst/>
              <a:gdLst/>
              <a:ahLst/>
              <a:cxnLst/>
              <a:rect l="l" t="t" r="r" b="b"/>
              <a:pathLst>
                <a:path w="24383999" h="1755648">
                  <a:moveTo>
                    <a:pt x="0" y="0"/>
                  </a:moveTo>
                  <a:lnTo>
                    <a:pt x="24383999" y="0"/>
                  </a:lnTo>
                  <a:lnTo>
                    <a:pt x="24383999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417782" cy="1789430"/>
            </a:xfrm>
            <a:custGeom>
              <a:avLst/>
              <a:gdLst/>
              <a:ahLst/>
              <a:cxnLst/>
              <a:rect l="l" t="t" r="r" b="b"/>
              <a:pathLst>
                <a:path w="24417782" h="1789430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772539"/>
                  </a:lnTo>
                  <a:cubicBezTo>
                    <a:pt x="24417782" y="1781937"/>
                    <a:pt x="24410163" y="1789430"/>
                    <a:pt x="24400890" y="1789430"/>
                  </a:cubicBezTo>
                  <a:lnTo>
                    <a:pt x="16891" y="1789430"/>
                  </a:lnTo>
                  <a:cubicBezTo>
                    <a:pt x="7493" y="1789430"/>
                    <a:pt x="0" y="1781810"/>
                    <a:pt x="0" y="177253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772539"/>
                  </a:lnTo>
                  <a:lnTo>
                    <a:pt x="16891" y="1772539"/>
                  </a:lnTo>
                  <a:lnTo>
                    <a:pt x="16891" y="1755648"/>
                  </a:lnTo>
                  <a:lnTo>
                    <a:pt x="24400890" y="1755648"/>
                  </a:lnTo>
                  <a:lnTo>
                    <a:pt x="24400890" y="1772539"/>
                  </a:lnTo>
                  <a:lnTo>
                    <a:pt x="24384000" y="177253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12697" y="1304039"/>
            <a:ext cx="18313403" cy="153419"/>
            <a:chOff x="0" y="0"/>
            <a:chExt cx="24417871" cy="204559"/>
          </a:xfrm>
        </p:grpSpPr>
        <p:sp>
          <p:nvSpPr>
            <p:cNvPr id="6" name="Freeform 6"/>
            <p:cNvSpPr/>
            <p:nvPr/>
          </p:nvSpPr>
          <p:spPr>
            <a:xfrm>
              <a:off x="16891" y="16891"/>
              <a:ext cx="24383999" cy="170688"/>
            </a:xfrm>
            <a:custGeom>
              <a:avLst/>
              <a:gdLst/>
              <a:ahLst/>
              <a:cxnLst/>
              <a:rect l="l" t="t" r="r" b="b"/>
              <a:pathLst>
                <a:path w="24383999" h="170688">
                  <a:moveTo>
                    <a:pt x="0" y="0"/>
                  </a:moveTo>
                  <a:lnTo>
                    <a:pt x="24383999" y="0"/>
                  </a:lnTo>
                  <a:lnTo>
                    <a:pt x="24383999" y="170688"/>
                  </a:lnTo>
                  <a:lnTo>
                    <a:pt x="0" y="170688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4417782" cy="204472"/>
            </a:xfrm>
            <a:custGeom>
              <a:avLst/>
              <a:gdLst/>
              <a:ahLst/>
              <a:cxnLst/>
              <a:rect l="l" t="t" r="r" b="b"/>
              <a:pathLst>
                <a:path w="24417782" h="204472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87579"/>
                  </a:lnTo>
                  <a:cubicBezTo>
                    <a:pt x="24417782" y="196977"/>
                    <a:pt x="24410163" y="204470"/>
                    <a:pt x="24400890" y="204470"/>
                  </a:cubicBezTo>
                  <a:lnTo>
                    <a:pt x="16891" y="204470"/>
                  </a:lnTo>
                  <a:cubicBezTo>
                    <a:pt x="7620" y="204597"/>
                    <a:pt x="0" y="196977"/>
                    <a:pt x="0" y="18757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87579"/>
                  </a:lnTo>
                  <a:lnTo>
                    <a:pt x="16891" y="187579"/>
                  </a:lnTo>
                  <a:lnTo>
                    <a:pt x="16891" y="170688"/>
                  </a:lnTo>
                  <a:lnTo>
                    <a:pt x="24400890" y="170688"/>
                  </a:lnTo>
                  <a:lnTo>
                    <a:pt x="24400890" y="187579"/>
                  </a:lnTo>
                  <a:lnTo>
                    <a:pt x="24384000" y="18757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12697" y="-12697"/>
            <a:ext cx="153419" cy="10312403"/>
            <a:chOff x="0" y="0"/>
            <a:chExt cx="204559" cy="13749871"/>
          </a:xfrm>
        </p:grpSpPr>
        <p:sp>
          <p:nvSpPr>
            <p:cNvPr id="9" name="Freeform 9"/>
            <p:cNvSpPr/>
            <p:nvPr/>
          </p:nvSpPr>
          <p:spPr>
            <a:xfrm>
              <a:off x="16891" y="16891"/>
              <a:ext cx="170688" cy="13715999"/>
            </a:xfrm>
            <a:custGeom>
              <a:avLst/>
              <a:gdLst/>
              <a:ahLst/>
              <a:cxnLst/>
              <a:rect l="l" t="t" r="r" b="b"/>
              <a:pathLst>
                <a:path w="170688" h="13715999">
                  <a:moveTo>
                    <a:pt x="0" y="0"/>
                  </a:moveTo>
                  <a:lnTo>
                    <a:pt x="170688" y="0"/>
                  </a:lnTo>
                  <a:lnTo>
                    <a:pt x="170688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04470" cy="13749782"/>
            </a:xfrm>
            <a:custGeom>
              <a:avLst/>
              <a:gdLst/>
              <a:ahLst/>
              <a:cxnLst/>
              <a:rect l="l" t="t" r="r" b="b"/>
              <a:pathLst>
                <a:path w="204470" h="13749782">
                  <a:moveTo>
                    <a:pt x="16891" y="0"/>
                  </a:moveTo>
                  <a:lnTo>
                    <a:pt x="187579" y="0"/>
                  </a:lnTo>
                  <a:cubicBezTo>
                    <a:pt x="196977" y="0"/>
                    <a:pt x="204470" y="7620"/>
                    <a:pt x="204470" y="16891"/>
                  </a:cubicBezTo>
                  <a:lnTo>
                    <a:pt x="204470" y="13732890"/>
                  </a:lnTo>
                  <a:cubicBezTo>
                    <a:pt x="204470" y="13742290"/>
                    <a:pt x="196850" y="13749782"/>
                    <a:pt x="187579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187579" y="13716000"/>
                  </a:lnTo>
                  <a:lnTo>
                    <a:pt x="187579" y="13732890"/>
                  </a:lnTo>
                  <a:lnTo>
                    <a:pt x="170688" y="13732890"/>
                  </a:lnTo>
                  <a:lnTo>
                    <a:pt x="170688" y="16891"/>
                  </a:lnTo>
                  <a:lnTo>
                    <a:pt x="187579" y="16891"/>
                  </a:lnTo>
                  <a:lnTo>
                    <a:pt x="187579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457200" y="182880"/>
            <a:ext cx="17373600" cy="1005840"/>
            <a:chOff x="0" y="0"/>
            <a:chExt cx="23164800" cy="13411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164800" cy="1341120"/>
            </a:xfrm>
            <a:custGeom>
              <a:avLst/>
              <a:gdLst/>
              <a:ahLst/>
              <a:cxnLst/>
              <a:rect l="l" t="t" r="r" b="b"/>
              <a:pathLst>
                <a:path w="23164800" h="1341120">
                  <a:moveTo>
                    <a:pt x="0" y="0"/>
                  </a:moveTo>
                  <a:lnTo>
                    <a:pt x="23164800" y="0"/>
                  </a:lnTo>
                  <a:lnTo>
                    <a:pt x="2316480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86559" b="-286559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23164800" cy="13506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280"/>
                </a:lnSpc>
              </a:pPr>
              <a:r>
                <a:rPr lang="en-US" sz="4400" b="1">
                  <a:solidFill>
                    <a:srgbClr val="FFFFFF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Türkiye'de TB: İllere Göre Dağılım ve Ulusal Program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65760" y="1645920"/>
            <a:ext cx="10241280" cy="5852160"/>
            <a:chOff x="0" y="0"/>
            <a:chExt cx="13655040" cy="7802880"/>
          </a:xfrm>
        </p:grpSpPr>
        <p:sp>
          <p:nvSpPr>
            <p:cNvPr id="15" name="Freeform 15" descr="preencoded.png"/>
            <p:cNvSpPr/>
            <p:nvPr/>
          </p:nvSpPr>
          <p:spPr>
            <a:xfrm>
              <a:off x="0" y="0"/>
              <a:ext cx="13655039" cy="7802880"/>
            </a:xfrm>
            <a:custGeom>
              <a:avLst/>
              <a:gdLst/>
              <a:ahLst/>
              <a:cxnLst/>
              <a:rect l="l" t="t" r="r" b="b"/>
              <a:pathLst>
                <a:path w="13655039" h="7802880">
                  <a:moveTo>
                    <a:pt x="0" y="0"/>
                  </a:moveTo>
                  <a:lnTo>
                    <a:pt x="13655039" y="0"/>
                  </a:lnTo>
                  <a:lnTo>
                    <a:pt x="13655039" y="7802880"/>
                  </a:lnTo>
                  <a:lnTo>
                    <a:pt x="0" y="78028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1762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365760" y="7461504"/>
            <a:ext cx="10241280" cy="402336"/>
            <a:chOff x="0" y="0"/>
            <a:chExt cx="13655040" cy="53644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655039" cy="536448"/>
            </a:xfrm>
            <a:custGeom>
              <a:avLst/>
              <a:gdLst/>
              <a:ahLst/>
              <a:cxnLst/>
              <a:rect l="l" t="t" r="r" b="b"/>
              <a:pathLst>
                <a:path w="13655039" h="536448">
                  <a:moveTo>
                    <a:pt x="0" y="0"/>
                  </a:moveTo>
                  <a:lnTo>
                    <a:pt x="13655039" y="0"/>
                  </a:lnTo>
                  <a:lnTo>
                    <a:pt x="13655039" y="536448"/>
                  </a:lnTo>
                  <a:lnTo>
                    <a:pt x="0" y="53644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45982" b="-445982"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3655040" cy="5745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 i="1">
                  <a:solidFill>
                    <a:srgbClr val="8B6070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İllere Göre Toplam TB Olgu Sayısı, 2022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1027664" y="1634490"/>
            <a:ext cx="6766560" cy="8195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7380" lvl="1" indent="-313690" algn="l">
              <a:lnSpc>
                <a:spcPts val="3120"/>
              </a:lnSpc>
              <a:buFont typeface="Arial"/>
              <a:buChar char="•"/>
            </a:pPr>
            <a:r>
              <a:rPr lang="en-US" sz="26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Ulusal TB Kontrol Programı aktif ve etkin biçimde yürütülmektedir</a:t>
            </a:r>
          </a:p>
          <a:p>
            <a:pPr marL="627380" lvl="1" indent="-313690" algn="l">
              <a:lnSpc>
                <a:spcPts val="3120"/>
              </a:lnSpc>
              <a:buFont typeface="Arial"/>
              <a:buChar char="•"/>
            </a:pPr>
            <a:r>
              <a:rPr lang="en-US" sz="26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Verem Savaş Dispanserleri ve Göğüs Hastalıkları Hastaneleri koordineli çalışır</a:t>
            </a:r>
          </a:p>
          <a:p>
            <a:pPr marL="627380" lvl="1" indent="-313690" algn="l">
              <a:lnSpc>
                <a:spcPts val="3120"/>
              </a:lnSpc>
              <a:buFont typeface="Arial"/>
              <a:buChar char="•"/>
            </a:pPr>
            <a:r>
              <a:rPr lang="en-US" sz="26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Tanı ve tedavi ücretsizdir</a:t>
            </a:r>
          </a:p>
          <a:p>
            <a:pPr marL="627380" lvl="1" indent="-313690" algn="l">
              <a:lnSpc>
                <a:spcPts val="3120"/>
              </a:lnSpc>
              <a:buFont typeface="Arial"/>
              <a:buChar char="•"/>
            </a:pPr>
            <a:r>
              <a:rPr lang="en-US" sz="26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Bildirim zorunludur; sürveyans güçlüdür</a:t>
            </a:r>
          </a:p>
          <a:p>
            <a:pPr marL="627380" lvl="1" indent="-313690" algn="l">
              <a:lnSpc>
                <a:spcPts val="3120"/>
              </a:lnSpc>
              <a:buFont typeface="Arial"/>
              <a:buChar char="•"/>
            </a:pPr>
            <a:r>
              <a:rPr lang="en-US" sz="26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Göç etkisi olgu sayısı üzerinde gözlemlenmektedir</a:t>
            </a:r>
          </a:p>
          <a:p>
            <a:pPr marL="627380" lvl="1" indent="-313690" algn="l">
              <a:lnSpc>
                <a:spcPts val="3120"/>
              </a:lnSpc>
              <a:buFont typeface="Arial"/>
              <a:buChar char="•"/>
            </a:pPr>
            <a:r>
              <a:rPr lang="en-US" sz="26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Eğitim çalışmaları ve temaslı taraması sürdürülmektedir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0A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97" y="-12697"/>
            <a:ext cx="354587" cy="10312403"/>
            <a:chOff x="0" y="0"/>
            <a:chExt cx="472783" cy="13749871"/>
          </a:xfrm>
        </p:grpSpPr>
        <p:sp>
          <p:nvSpPr>
            <p:cNvPr id="3" name="Freeform 3"/>
            <p:cNvSpPr/>
            <p:nvPr/>
          </p:nvSpPr>
          <p:spPr>
            <a:xfrm>
              <a:off x="16891" y="16891"/>
              <a:ext cx="438912" cy="13715999"/>
            </a:xfrm>
            <a:custGeom>
              <a:avLst/>
              <a:gdLst/>
              <a:ahLst/>
              <a:cxnLst/>
              <a:rect l="l" t="t" r="r" b="b"/>
              <a:pathLst>
                <a:path w="438912" h="13715999">
                  <a:moveTo>
                    <a:pt x="0" y="0"/>
                  </a:moveTo>
                  <a:lnTo>
                    <a:pt x="438912" y="0"/>
                  </a:lnTo>
                  <a:lnTo>
                    <a:pt x="438912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472694" cy="13749782"/>
            </a:xfrm>
            <a:custGeom>
              <a:avLst/>
              <a:gdLst/>
              <a:ahLst/>
              <a:cxnLst/>
              <a:rect l="l" t="t" r="r" b="b"/>
              <a:pathLst>
                <a:path w="472694" h="13749782">
                  <a:moveTo>
                    <a:pt x="16891" y="0"/>
                  </a:moveTo>
                  <a:lnTo>
                    <a:pt x="455803" y="0"/>
                  </a:lnTo>
                  <a:cubicBezTo>
                    <a:pt x="465201" y="0"/>
                    <a:pt x="472694" y="7620"/>
                    <a:pt x="472694" y="16891"/>
                  </a:cubicBezTo>
                  <a:lnTo>
                    <a:pt x="472694" y="13732890"/>
                  </a:lnTo>
                  <a:cubicBezTo>
                    <a:pt x="472694" y="13742290"/>
                    <a:pt x="465074" y="13749782"/>
                    <a:pt x="455803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455803" y="13716000"/>
                  </a:lnTo>
                  <a:lnTo>
                    <a:pt x="455803" y="13732890"/>
                  </a:lnTo>
                  <a:lnTo>
                    <a:pt x="438912" y="13732890"/>
                  </a:lnTo>
                  <a:lnTo>
                    <a:pt x="438912" y="16891"/>
                  </a:lnTo>
                  <a:lnTo>
                    <a:pt x="455803" y="16891"/>
                  </a:lnTo>
                  <a:lnTo>
                    <a:pt x="455803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7946119" y="-12697"/>
            <a:ext cx="354587" cy="10312403"/>
            <a:chOff x="0" y="0"/>
            <a:chExt cx="472783" cy="13749871"/>
          </a:xfrm>
        </p:grpSpPr>
        <p:sp>
          <p:nvSpPr>
            <p:cNvPr id="6" name="Freeform 6"/>
            <p:cNvSpPr/>
            <p:nvPr/>
          </p:nvSpPr>
          <p:spPr>
            <a:xfrm>
              <a:off x="16891" y="16891"/>
              <a:ext cx="438912" cy="13715999"/>
            </a:xfrm>
            <a:custGeom>
              <a:avLst/>
              <a:gdLst/>
              <a:ahLst/>
              <a:cxnLst/>
              <a:rect l="l" t="t" r="r" b="b"/>
              <a:pathLst>
                <a:path w="438912" h="13715999">
                  <a:moveTo>
                    <a:pt x="0" y="0"/>
                  </a:moveTo>
                  <a:lnTo>
                    <a:pt x="438912" y="0"/>
                  </a:lnTo>
                  <a:lnTo>
                    <a:pt x="438912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472694" cy="13749782"/>
            </a:xfrm>
            <a:custGeom>
              <a:avLst/>
              <a:gdLst/>
              <a:ahLst/>
              <a:cxnLst/>
              <a:rect l="l" t="t" r="r" b="b"/>
              <a:pathLst>
                <a:path w="472694" h="13749782">
                  <a:moveTo>
                    <a:pt x="16891" y="0"/>
                  </a:moveTo>
                  <a:lnTo>
                    <a:pt x="455803" y="0"/>
                  </a:lnTo>
                  <a:cubicBezTo>
                    <a:pt x="465201" y="0"/>
                    <a:pt x="472694" y="7620"/>
                    <a:pt x="472694" y="16891"/>
                  </a:cubicBezTo>
                  <a:lnTo>
                    <a:pt x="472694" y="13732890"/>
                  </a:lnTo>
                  <a:cubicBezTo>
                    <a:pt x="472694" y="13742290"/>
                    <a:pt x="465074" y="13749782"/>
                    <a:pt x="455803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455803" y="13716000"/>
                  </a:lnTo>
                  <a:lnTo>
                    <a:pt x="455803" y="13732890"/>
                  </a:lnTo>
                  <a:lnTo>
                    <a:pt x="438912" y="13732890"/>
                  </a:lnTo>
                  <a:lnTo>
                    <a:pt x="438912" y="16891"/>
                  </a:lnTo>
                  <a:lnTo>
                    <a:pt x="455803" y="16891"/>
                  </a:lnTo>
                  <a:lnTo>
                    <a:pt x="455803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810263" y="4778759"/>
            <a:ext cx="16667483" cy="98555"/>
            <a:chOff x="0" y="0"/>
            <a:chExt cx="22223311" cy="131407"/>
          </a:xfrm>
        </p:grpSpPr>
        <p:sp>
          <p:nvSpPr>
            <p:cNvPr id="9" name="Freeform 9"/>
            <p:cNvSpPr/>
            <p:nvPr/>
          </p:nvSpPr>
          <p:spPr>
            <a:xfrm>
              <a:off x="16891" y="16891"/>
              <a:ext cx="22189439" cy="97536"/>
            </a:xfrm>
            <a:custGeom>
              <a:avLst/>
              <a:gdLst/>
              <a:ahLst/>
              <a:cxnLst/>
              <a:rect l="l" t="t" r="r" b="b"/>
              <a:pathLst>
                <a:path w="22189439" h="97536">
                  <a:moveTo>
                    <a:pt x="0" y="0"/>
                  </a:moveTo>
                  <a:lnTo>
                    <a:pt x="22189439" y="0"/>
                  </a:lnTo>
                  <a:lnTo>
                    <a:pt x="22189439" y="97536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2223222" cy="131320"/>
            </a:xfrm>
            <a:custGeom>
              <a:avLst/>
              <a:gdLst/>
              <a:ahLst/>
              <a:cxnLst/>
              <a:rect l="l" t="t" r="r" b="b"/>
              <a:pathLst>
                <a:path w="22223222" h="131320">
                  <a:moveTo>
                    <a:pt x="16891" y="0"/>
                  </a:moveTo>
                  <a:lnTo>
                    <a:pt x="22206330" y="0"/>
                  </a:lnTo>
                  <a:cubicBezTo>
                    <a:pt x="22215729" y="0"/>
                    <a:pt x="22223222" y="7620"/>
                    <a:pt x="22223222" y="16891"/>
                  </a:cubicBezTo>
                  <a:lnTo>
                    <a:pt x="22223222" y="114427"/>
                  </a:lnTo>
                  <a:cubicBezTo>
                    <a:pt x="22223222" y="123825"/>
                    <a:pt x="22215602" y="131318"/>
                    <a:pt x="22206330" y="131318"/>
                  </a:cubicBezTo>
                  <a:lnTo>
                    <a:pt x="16891" y="131318"/>
                  </a:lnTo>
                  <a:cubicBezTo>
                    <a:pt x="7620" y="131445"/>
                    <a:pt x="0" y="123825"/>
                    <a:pt x="0" y="114427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14427"/>
                  </a:lnTo>
                  <a:lnTo>
                    <a:pt x="16891" y="114427"/>
                  </a:lnTo>
                  <a:lnTo>
                    <a:pt x="16891" y="97536"/>
                  </a:lnTo>
                  <a:lnTo>
                    <a:pt x="22206330" y="97536"/>
                  </a:lnTo>
                  <a:lnTo>
                    <a:pt x="22206330" y="114427"/>
                  </a:lnTo>
                  <a:lnTo>
                    <a:pt x="22189439" y="114427"/>
                  </a:lnTo>
                  <a:lnTo>
                    <a:pt x="22189439" y="16891"/>
                  </a:lnTo>
                  <a:lnTo>
                    <a:pt x="22206330" y="16891"/>
                  </a:lnTo>
                  <a:lnTo>
                    <a:pt x="2220633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822960" y="3017520"/>
            <a:ext cx="16642080" cy="1645920"/>
            <a:chOff x="0" y="0"/>
            <a:chExt cx="22189440" cy="21945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189439" cy="2194560"/>
            </a:xfrm>
            <a:custGeom>
              <a:avLst/>
              <a:gdLst/>
              <a:ahLst/>
              <a:cxnLst/>
              <a:rect l="l" t="t" r="r" b="b"/>
              <a:pathLst>
                <a:path w="22189439" h="2194560">
                  <a:moveTo>
                    <a:pt x="0" y="0"/>
                  </a:moveTo>
                  <a:lnTo>
                    <a:pt x="22189439" y="0"/>
                  </a:lnTo>
                  <a:lnTo>
                    <a:pt x="22189439" y="2194560"/>
                  </a:lnTo>
                  <a:lnTo>
                    <a:pt x="0" y="219456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47015" b="-147015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22189440" cy="221361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8640"/>
                </a:lnSpc>
              </a:pPr>
              <a:r>
                <a:rPr lang="en-US" sz="7200" b="1" spc="599">
                  <a:solidFill>
                    <a:srgbClr val="F5EDE0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BULAŞMA &amp; PATOGENEZ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22960" y="5212080"/>
            <a:ext cx="16642080" cy="1463040"/>
            <a:chOff x="0" y="0"/>
            <a:chExt cx="22189440" cy="195072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189439" cy="1950720"/>
            </a:xfrm>
            <a:custGeom>
              <a:avLst/>
              <a:gdLst/>
              <a:ahLst/>
              <a:cxnLst/>
              <a:rect l="l" t="t" r="r" b="b"/>
              <a:pathLst>
                <a:path w="22189439" h="1950720">
                  <a:moveTo>
                    <a:pt x="0" y="0"/>
                  </a:moveTo>
                  <a:lnTo>
                    <a:pt x="22189439" y="0"/>
                  </a:lnTo>
                  <a:lnTo>
                    <a:pt x="22189439" y="1950720"/>
                  </a:lnTo>
                  <a:lnTo>
                    <a:pt x="0" y="19507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71642" b="-171642"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22189440" cy="201739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079"/>
                </a:lnSpc>
              </a:pPr>
              <a:r>
                <a:rPr lang="en-US" sz="3400" i="1">
                  <a:solidFill>
                    <a:srgbClr val="E8B96A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Basil nasıl yayılır? Vücutta ne olur?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97" y="-12697"/>
            <a:ext cx="18313403" cy="1342139"/>
            <a:chOff x="0" y="0"/>
            <a:chExt cx="24417871" cy="1789519"/>
          </a:xfrm>
        </p:grpSpPr>
        <p:sp>
          <p:nvSpPr>
            <p:cNvPr id="3" name="Freeform 3"/>
            <p:cNvSpPr/>
            <p:nvPr/>
          </p:nvSpPr>
          <p:spPr>
            <a:xfrm>
              <a:off x="16891" y="16891"/>
              <a:ext cx="24383999" cy="1755648"/>
            </a:xfrm>
            <a:custGeom>
              <a:avLst/>
              <a:gdLst/>
              <a:ahLst/>
              <a:cxnLst/>
              <a:rect l="l" t="t" r="r" b="b"/>
              <a:pathLst>
                <a:path w="24383999" h="1755648">
                  <a:moveTo>
                    <a:pt x="0" y="0"/>
                  </a:moveTo>
                  <a:lnTo>
                    <a:pt x="24383999" y="0"/>
                  </a:lnTo>
                  <a:lnTo>
                    <a:pt x="24383999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417782" cy="1789430"/>
            </a:xfrm>
            <a:custGeom>
              <a:avLst/>
              <a:gdLst/>
              <a:ahLst/>
              <a:cxnLst/>
              <a:rect l="l" t="t" r="r" b="b"/>
              <a:pathLst>
                <a:path w="24417782" h="1789430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772539"/>
                  </a:lnTo>
                  <a:cubicBezTo>
                    <a:pt x="24417782" y="1781937"/>
                    <a:pt x="24410163" y="1789430"/>
                    <a:pt x="24400890" y="1789430"/>
                  </a:cubicBezTo>
                  <a:lnTo>
                    <a:pt x="16891" y="1789430"/>
                  </a:lnTo>
                  <a:cubicBezTo>
                    <a:pt x="7493" y="1789430"/>
                    <a:pt x="0" y="1781810"/>
                    <a:pt x="0" y="177253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772539"/>
                  </a:lnTo>
                  <a:lnTo>
                    <a:pt x="16891" y="1772539"/>
                  </a:lnTo>
                  <a:lnTo>
                    <a:pt x="16891" y="1755648"/>
                  </a:lnTo>
                  <a:lnTo>
                    <a:pt x="24400890" y="1755648"/>
                  </a:lnTo>
                  <a:lnTo>
                    <a:pt x="24400890" y="1772539"/>
                  </a:lnTo>
                  <a:lnTo>
                    <a:pt x="24384000" y="177253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12697" y="1304039"/>
            <a:ext cx="18313403" cy="153419"/>
            <a:chOff x="0" y="0"/>
            <a:chExt cx="24417871" cy="204559"/>
          </a:xfrm>
        </p:grpSpPr>
        <p:sp>
          <p:nvSpPr>
            <p:cNvPr id="6" name="Freeform 6"/>
            <p:cNvSpPr/>
            <p:nvPr/>
          </p:nvSpPr>
          <p:spPr>
            <a:xfrm>
              <a:off x="16891" y="16891"/>
              <a:ext cx="24383999" cy="170688"/>
            </a:xfrm>
            <a:custGeom>
              <a:avLst/>
              <a:gdLst/>
              <a:ahLst/>
              <a:cxnLst/>
              <a:rect l="l" t="t" r="r" b="b"/>
              <a:pathLst>
                <a:path w="24383999" h="170688">
                  <a:moveTo>
                    <a:pt x="0" y="0"/>
                  </a:moveTo>
                  <a:lnTo>
                    <a:pt x="24383999" y="0"/>
                  </a:lnTo>
                  <a:lnTo>
                    <a:pt x="24383999" y="170688"/>
                  </a:lnTo>
                  <a:lnTo>
                    <a:pt x="0" y="170688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4417782" cy="204472"/>
            </a:xfrm>
            <a:custGeom>
              <a:avLst/>
              <a:gdLst/>
              <a:ahLst/>
              <a:cxnLst/>
              <a:rect l="l" t="t" r="r" b="b"/>
              <a:pathLst>
                <a:path w="24417782" h="204472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87579"/>
                  </a:lnTo>
                  <a:cubicBezTo>
                    <a:pt x="24417782" y="196977"/>
                    <a:pt x="24410163" y="204470"/>
                    <a:pt x="24400890" y="204470"/>
                  </a:cubicBezTo>
                  <a:lnTo>
                    <a:pt x="16891" y="204470"/>
                  </a:lnTo>
                  <a:cubicBezTo>
                    <a:pt x="7620" y="204597"/>
                    <a:pt x="0" y="196977"/>
                    <a:pt x="0" y="18757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87579"/>
                  </a:lnTo>
                  <a:lnTo>
                    <a:pt x="16891" y="187579"/>
                  </a:lnTo>
                  <a:lnTo>
                    <a:pt x="16891" y="170688"/>
                  </a:lnTo>
                  <a:lnTo>
                    <a:pt x="24400890" y="170688"/>
                  </a:lnTo>
                  <a:lnTo>
                    <a:pt x="24400890" y="187579"/>
                  </a:lnTo>
                  <a:lnTo>
                    <a:pt x="24384000" y="18757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12697" y="-12697"/>
            <a:ext cx="153419" cy="10312403"/>
            <a:chOff x="0" y="0"/>
            <a:chExt cx="204559" cy="13749871"/>
          </a:xfrm>
        </p:grpSpPr>
        <p:sp>
          <p:nvSpPr>
            <p:cNvPr id="9" name="Freeform 9"/>
            <p:cNvSpPr/>
            <p:nvPr/>
          </p:nvSpPr>
          <p:spPr>
            <a:xfrm>
              <a:off x="16891" y="16891"/>
              <a:ext cx="170688" cy="13715999"/>
            </a:xfrm>
            <a:custGeom>
              <a:avLst/>
              <a:gdLst/>
              <a:ahLst/>
              <a:cxnLst/>
              <a:rect l="l" t="t" r="r" b="b"/>
              <a:pathLst>
                <a:path w="170688" h="13715999">
                  <a:moveTo>
                    <a:pt x="0" y="0"/>
                  </a:moveTo>
                  <a:lnTo>
                    <a:pt x="170688" y="0"/>
                  </a:lnTo>
                  <a:lnTo>
                    <a:pt x="170688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04470" cy="13749782"/>
            </a:xfrm>
            <a:custGeom>
              <a:avLst/>
              <a:gdLst/>
              <a:ahLst/>
              <a:cxnLst/>
              <a:rect l="l" t="t" r="r" b="b"/>
              <a:pathLst>
                <a:path w="204470" h="13749782">
                  <a:moveTo>
                    <a:pt x="16891" y="0"/>
                  </a:moveTo>
                  <a:lnTo>
                    <a:pt x="187579" y="0"/>
                  </a:lnTo>
                  <a:cubicBezTo>
                    <a:pt x="196977" y="0"/>
                    <a:pt x="204470" y="7620"/>
                    <a:pt x="204470" y="16891"/>
                  </a:cubicBezTo>
                  <a:lnTo>
                    <a:pt x="204470" y="13732890"/>
                  </a:lnTo>
                  <a:cubicBezTo>
                    <a:pt x="204470" y="13742290"/>
                    <a:pt x="196850" y="13749782"/>
                    <a:pt x="187579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187579" y="13716000"/>
                  </a:lnTo>
                  <a:lnTo>
                    <a:pt x="187579" y="13732890"/>
                  </a:lnTo>
                  <a:lnTo>
                    <a:pt x="170688" y="13732890"/>
                  </a:lnTo>
                  <a:lnTo>
                    <a:pt x="170688" y="16891"/>
                  </a:lnTo>
                  <a:lnTo>
                    <a:pt x="187579" y="16891"/>
                  </a:lnTo>
                  <a:lnTo>
                    <a:pt x="187579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457200" y="182880"/>
            <a:ext cx="17373600" cy="1005840"/>
            <a:chOff x="0" y="0"/>
            <a:chExt cx="23164800" cy="13411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164800" cy="1341120"/>
            </a:xfrm>
            <a:custGeom>
              <a:avLst/>
              <a:gdLst/>
              <a:ahLst/>
              <a:cxnLst/>
              <a:rect l="l" t="t" r="r" b="b"/>
              <a:pathLst>
                <a:path w="23164800" h="1341120">
                  <a:moveTo>
                    <a:pt x="0" y="0"/>
                  </a:moveTo>
                  <a:lnTo>
                    <a:pt x="23164800" y="0"/>
                  </a:lnTo>
                  <a:lnTo>
                    <a:pt x="2316480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86559" b="-286559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23164800" cy="13506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280"/>
                </a:lnSpc>
              </a:pPr>
              <a:r>
                <a:rPr lang="en-US" sz="4400" b="1">
                  <a:solidFill>
                    <a:srgbClr val="FFFFFF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Tüberkülozda Bulaşma Mekanizması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16487" y="1669799"/>
            <a:ext cx="11089643" cy="2311403"/>
            <a:chOff x="0" y="0"/>
            <a:chExt cx="14786191" cy="3081871"/>
          </a:xfrm>
        </p:grpSpPr>
        <p:sp>
          <p:nvSpPr>
            <p:cNvPr id="15" name="Freeform 15"/>
            <p:cNvSpPr/>
            <p:nvPr/>
          </p:nvSpPr>
          <p:spPr>
            <a:xfrm>
              <a:off x="16891" y="16891"/>
              <a:ext cx="14752319" cy="3048000"/>
            </a:xfrm>
            <a:custGeom>
              <a:avLst/>
              <a:gdLst/>
              <a:ahLst/>
              <a:cxnLst/>
              <a:rect l="l" t="t" r="r" b="b"/>
              <a:pathLst>
                <a:path w="14752319" h="3048000">
                  <a:moveTo>
                    <a:pt x="0" y="0"/>
                  </a:moveTo>
                  <a:lnTo>
                    <a:pt x="14752319" y="0"/>
                  </a:lnTo>
                  <a:lnTo>
                    <a:pt x="14752319" y="3048000"/>
                  </a:lnTo>
                  <a:lnTo>
                    <a:pt x="0" y="3048000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14786102" cy="3081782"/>
            </a:xfrm>
            <a:custGeom>
              <a:avLst/>
              <a:gdLst/>
              <a:ahLst/>
              <a:cxnLst/>
              <a:rect l="l" t="t" r="r" b="b"/>
              <a:pathLst>
                <a:path w="14786102" h="3081782">
                  <a:moveTo>
                    <a:pt x="16891" y="0"/>
                  </a:moveTo>
                  <a:lnTo>
                    <a:pt x="14769210" y="0"/>
                  </a:lnTo>
                  <a:cubicBezTo>
                    <a:pt x="14778608" y="0"/>
                    <a:pt x="14786102" y="7620"/>
                    <a:pt x="14786102" y="16891"/>
                  </a:cubicBezTo>
                  <a:lnTo>
                    <a:pt x="14786102" y="3064891"/>
                  </a:lnTo>
                  <a:cubicBezTo>
                    <a:pt x="14786102" y="3074289"/>
                    <a:pt x="14778482" y="3081782"/>
                    <a:pt x="14769210" y="3081782"/>
                  </a:cubicBezTo>
                  <a:lnTo>
                    <a:pt x="16891" y="3081782"/>
                  </a:lnTo>
                  <a:cubicBezTo>
                    <a:pt x="7493" y="3081782"/>
                    <a:pt x="0" y="3074162"/>
                    <a:pt x="0" y="3064891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3064891"/>
                  </a:lnTo>
                  <a:lnTo>
                    <a:pt x="16891" y="3064891"/>
                  </a:lnTo>
                  <a:lnTo>
                    <a:pt x="16891" y="3048000"/>
                  </a:lnTo>
                  <a:lnTo>
                    <a:pt x="14769210" y="3048000"/>
                  </a:lnTo>
                  <a:lnTo>
                    <a:pt x="14769210" y="3064891"/>
                  </a:lnTo>
                  <a:lnTo>
                    <a:pt x="14752320" y="3064891"/>
                  </a:lnTo>
                  <a:lnTo>
                    <a:pt x="14752320" y="16891"/>
                  </a:lnTo>
                  <a:lnTo>
                    <a:pt x="14769210" y="16891"/>
                  </a:lnTo>
                  <a:lnTo>
                    <a:pt x="147692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512064" y="1792224"/>
            <a:ext cx="10698480" cy="914400"/>
            <a:chOff x="0" y="0"/>
            <a:chExt cx="14264640" cy="12192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4264639" cy="1219200"/>
            </a:xfrm>
            <a:custGeom>
              <a:avLst/>
              <a:gdLst/>
              <a:ahLst/>
              <a:cxnLst/>
              <a:rect l="l" t="t" r="r" b="b"/>
              <a:pathLst>
                <a:path w="14264639" h="1219200">
                  <a:moveTo>
                    <a:pt x="0" y="0"/>
                  </a:moveTo>
                  <a:lnTo>
                    <a:pt x="14264639" y="0"/>
                  </a:lnTo>
                  <a:lnTo>
                    <a:pt x="14264639" y="1219200"/>
                  </a:lnTo>
                  <a:lnTo>
                    <a:pt x="0" y="12192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77974" b="-177974"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0" y="-19050"/>
              <a:ext cx="14264640" cy="1238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320"/>
                </a:lnSpc>
              </a:pPr>
              <a:r>
                <a:rPr lang="en-US" sz="3600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Hava Yolu ile Bulaşma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12064" y="2651760"/>
            <a:ext cx="10698480" cy="1097280"/>
            <a:chOff x="0" y="0"/>
            <a:chExt cx="14264640" cy="146304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264639" cy="1463040"/>
            </a:xfrm>
            <a:custGeom>
              <a:avLst/>
              <a:gdLst/>
              <a:ahLst/>
              <a:cxnLst/>
              <a:rect l="l" t="t" r="r" b="b"/>
              <a:pathLst>
                <a:path w="14264639" h="1463040">
                  <a:moveTo>
                    <a:pt x="0" y="0"/>
                  </a:moveTo>
                  <a:lnTo>
                    <a:pt x="14264639" y="0"/>
                  </a:lnTo>
                  <a:lnTo>
                    <a:pt x="14264639" y="1463040"/>
                  </a:lnTo>
                  <a:lnTo>
                    <a:pt x="0" y="146304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39979" b="-139979"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14264640" cy="152019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120"/>
                </a:lnSpc>
              </a:pPr>
              <a:r>
                <a:rPr lang="en-US" sz="2600">
                  <a:solidFill>
                    <a:srgbClr val="F5EDE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1–3 canlı basil içeren damlacık çekirdeklerinin (1–5 μm) solunmasıyla gerçekleşir</a:t>
              </a:r>
            </a:p>
          </p:txBody>
        </p:sp>
      </p:grpSp>
      <p:graphicFrame>
        <p:nvGraphicFramePr>
          <p:cNvPr id="23" name="Table 23"/>
          <p:cNvGraphicFramePr>
            <a:graphicFrameLocks noGrp="1"/>
          </p:cNvGraphicFramePr>
          <p:nvPr/>
        </p:nvGraphicFramePr>
        <p:xfrm>
          <a:off x="329184" y="4169664"/>
          <a:ext cx="11023600" cy="3810000"/>
        </p:xfrm>
        <a:graphic>
          <a:graphicData uri="http://schemas.openxmlformats.org/drawingml/2006/table">
            <a:tbl>
              <a:tblPr/>
              <a:tblGrid>
                <a:gridCol w="551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1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>
                        <a:lnSpc>
                          <a:spcPts val="3120"/>
                        </a:lnSpc>
                        <a:defRPr/>
                      </a:pPr>
                      <a:r>
                        <a:rPr lang="en-US" sz="2600" b="1">
                          <a:solidFill>
                            <a:srgbClr val="FFFFFF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Kaynak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1E3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20"/>
                        </a:lnSpc>
                        <a:defRPr/>
                      </a:pPr>
                      <a:r>
                        <a:rPr lang="en-US" sz="2600" b="1">
                          <a:solidFill>
                            <a:srgbClr val="FFFFFF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Partikül Sayısı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1E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>
                        <a:lnSpc>
                          <a:spcPts val="3120"/>
                        </a:lnSpc>
                        <a:defRPr/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Konuşma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20"/>
                        </a:lnSpc>
                        <a:defRPr/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0 – 210 partikül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>
                        <a:lnSpc>
                          <a:spcPts val="3120"/>
                        </a:lnSpc>
                        <a:defRPr/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Öksürme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20"/>
                        </a:lnSpc>
                        <a:defRPr/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0 – 3.500 partikül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>
                        <a:lnSpc>
                          <a:spcPts val="3120"/>
                        </a:lnSpc>
                        <a:defRPr/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Hapşırma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20"/>
                        </a:lnSpc>
                        <a:defRPr/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4.500 – 1.000.000 partikül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>
                        <a:lnSpc>
                          <a:spcPts val="3120"/>
                        </a:lnSpc>
                        <a:defRPr/>
                      </a:pPr>
                      <a:r>
                        <a:rPr lang="en-US" sz="2600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İnfeksiyon için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20"/>
                        </a:lnSpc>
                        <a:defRPr/>
                      </a:pPr>
                      <a:r>
                        <a:rPr lang="en-US" sz="2600" b="1">
                          <a:solidFill>
                            <a:srgbClr val="8B1A2A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 basil yeterlidir!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4" name="Group 24"/>
          <p:cNvGrpSpPr/>
          <p:nvPr/>
        </p:nvGrpSpPr>
        <p:grpSpPr>
          <a:xfrm>
            <a:off x="329184" y="8266176"/>
            <a:ext cx="17629632" cy="1371600"/>
            <a:chOff x="0" y="0"/>
            <a:chExt cx="23506176" cy="1828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3506176" cy="1828800"/>
            </a:xfrm>
            <a:custGeom>
              <a:avLst/>
              <a:gdLst/>
              <a:ahLst/>
              <a:cxnLst/>
              <a:rect l="l" t="t" r="r" b="b"/>
              <a:pathLst>
                <a:path w="23506176" h="1828800">
                  <a:moveTo>
                    <a:pt x="0" y="0"/>
                  </a:moveTo>
                  <a:lnTo>
                    <a:pt x="23506176" y="0"/>
                  </a:lnTo>
                  <a:lnTo>
                    <a:pt x="23506176" y="1828800"/>
                  </a:lnTo>
                  <a:lnTo>
                    <a:pt x="0" y="18288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00447" b="-200447"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23506176" cy="18764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999"/>
                </a:lnSpc>
              </a:pPr>
              <a:r>
                <a:rPr lang="en-US" sz="2499" i="1">
                  <a:solidFill>
                    <a:srgbClr val="4A2030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Standart ısı ve nemde: basillerin %60–70'i 3 saatte, %48–66'sı 6 saatte hâlâ canlıdır.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1560234" y="1708186"/>
            <a:ext cx="6465456" cy="6327648"/>
            <a:chOff x="0" y="0"/>
            <a:chExt cx="8620608" cy="843686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620633" cy="8436864"/>
            </a:xfrm>
            <a:custGeom>
              <a:avLst/>
              <a:gdLst/>
              <a:ahLst/>
              <a:cxnLst/>
              <a:rect l="l" t="t" r="r" b="b"/>
              <a:pathLst>
                <a:path w="8620633" h="8436864">
                  <a:moveTo>
                    <a:pt x="0" y="0"/>
                  </a:moveTo>
                  <a:lnTo>
                    <a:pt x="8620633" y="0"/>
                  </a:lnTo>
                  <a:lnTo>
                    <a:pt x="8620633" y="8436864"/>
                  </a:lnTo>
                  <a:lnTo>
                    <a:pt x="0" y="84368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46802"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97" y="-12697"/>
            <a:ext cx="18313403" cy="1342139"/>
            <a:chOff x="0" y="0"/>
            <a:chExt cx="24417871" cy="1789519"/>
          </a:xfrm>
        </p:grpSpPr>
        <p:sp>
          <p:nvSpPr>
            <p:cNvPr id="3" name="Freeform 3"/>
            <p:cNvSpPr/>
            <p:nvPr/>
          </p:nvSpPr>
          <p:spPr>
            <a:xfrm>
              <a:off x="16891" y="16891"/>
              <a:ext cx="24383999" cy="1755648"/>
            </a:xfrm>
            <a:custGeom>
              <a:avLst/>
              <a:gdLst/>
              <a:ahLst/>
              <a:cxnLst/>
              <a:rect l="l" t="t" r="r" b="b"/>
              <a:pathLst>
                <a:path w="24383999" h="1755648">
                  <a:moveTo>
                    <a:pt x="0" y="0"/>
                  </a:moveTo>
                  <a:lnTo>
                    <a:pt x="24383999" y="0"/>
                  </a:lnTo>
                  <a:lnTo>
                    <a:pt x="24383999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417782" cy="1789430"/>
            </a:xfrm>
            <a:custGeom>
              <a:avLst/>
              <a:gdLst/>
              <a:ahLst/>
              <a:cxnLst/>
              <a:rect l="l" t="t" r="r" b="b"/>
              <a:pathLst>
                <a:path w="24417782" h="1789430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772539"/>
                  </a:lnTo>
                  <a:cubicBezTo>
                    <a:pt x="24417782" y="1781937"/>
                    <a:pt x="24410163" y="1789430"/>
                    <a:pt x="24400890" y="1789430"/>
                  </a:cubicBezTo>
                  <a:lnTo>
                    <a:pt x="16891" y="1789430"/>
                  </a:lnTo>
                  <a:cubicBezTo>
                    <a:pt x="7493" y="1789430"/>
                    <a:pt x="0" y="1781810"/>
                    <a:pt x="0" y="177253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772539"/>
                  </a:lnTo>
                  <a:lnTo>
                    <a:pt x="16891" y="1772539"/>
                  </a:lnTo>
                  <a:lnTo>
                    <a:pt x="16891" y="1755648"/>
                  </a:lnTo>
                  <a:lnTo>
                    <a:pt x="24400890" y="1755648"/>
                  </a:lnTo>
                  <a:lnTo>
                    <a:pt x="24400890" y="1772539"/>
                  </a:lnTo>
                  <a:lnTo>
                    <a:pt x="24384000" y="177253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12697" y="1304039"/>
            <a:ext cx="18313403" cy="153419"/>
            <a:chOff x="0" y="0"/>
            <a:chExt cx="24417871" cy="204559"/>
          </a:xfrm>
        </p:grpSpPr>
        <p:sp>
          <p:nvSpPr>
            <p:cNvPr id="6" name="Freeform 6"/>
            <p:cNvSpPr/>
            <p:nvPr/>
          </p:nvSpPr>
          <p:spPr>
            <a:xfrm>
              <a:off x="16891" y="16891"/>
              <a:ext cx="24383999" cy="170688"/>
            </a:xfrm>
            <a:custGeom>
              <a:avLst/>
              <a:gdLst/>
              <a:ahLst/>
              <a:cxnLst/>
              <a:rect l="l" t="t" r="r" b="b"/>
              <a:pathLst>
                <a:path w="24383999" h="170688">
                  <a:moveTo>
                    <a:pt x="0" y="0"/>
                  </a:moveTo>
                  <a:lnTo>
                    <a:pt x="24383999" y="0"/>
                  </a:lnTo>
                  <a:lnTo>
                    <a:pt x="24383999" y="170688"/>
                  </a:lnTo>
                  <a:lnTo>
                    <a:pt x="0" y="170688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4417782" cy="204472"/>
            </a:xfrm>
            <a:custGeom>
              <a:avLst/>
              <a:gdLst/>
              <a:ahLst/>
              <a:cxnLst/>
              <a:rect l="l" t="t" r="r" b="b"/>
              <a:pathLst>
                <a:path w="24417782" h="204472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87579"/>
                  </a:lnTo>
                  <a:cubicBezTo>
                    <a:pt x="24417782" y="196977"/>
                    <a:pt x="24410163" y="204470"/>
                    <a:pt x="24400890" y="204470"/>
                  </a:cubicBezTo>
                  <a:lnTo>
                    <a:pt x="16891" y="204470"/>
                  </a:lnTo>
                  <a:cubicBezTo>
                    <a:pt x="7620" y="204597"/>
                    <a:pt x="0" y="196977"/>
                    <a:pt x="0" y="18757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87579"/>
                  </a:lnTo>
                  <a:lnTo>
                    <a:pt x="16891" y="187579"/>
                  </a:lnTo>
                  <a:lnTo>
                    <a:pt x="16891" y="170688"/>
                  </a:lnTo>
                  <a:lnTo>
                    <a:pt x="24400890" y="170688"/>
                  </a:lnTo>
                  <a:lnTo>
                    <a:pt x="24400890" y="187579"/>
                  </a:lnTo>
                  <a:lnTo>
                    <a:pt x="24384000" y="18757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12697" y="-12697"/>
            <a:ext cx="153419" cy="10312403"/>
            <a:chOff x="0" y="0"/>
            <a:chExt cx="204559" cy="13749871"/>
          </a:xfrm>
        </p:grpSpPr>
        <p:sp>
          <p:nvSpPr>
            <p:cNvPr id="9" name="Freeform 9"/>
            <p:cNvSpPr/>
            <p:nvPr/>
          </p:nvSpPr>
          <p:spPr>
            <a:xfrm>
              <a:off x="16891" y="16891"/>
              <a:ext cx="170688" cy="13715999"/>
            </a:xfrm>
            <a:custGeom>
              <a:avLst/>
              <a:gdLst/>
              <a:ahLst/>
              <a:cxnLst/>
              <a:rect l="l" t="t" r="r" b="b"/>
              <a:pathLst>
                <a:path w="170688" h="13715999">
                  <a:moveTo>
                    <a:pt x="0" y="0"/>
                  </a:moveTo>
                  <a:lnTo>
                    <a:pt x="170688" y="0"/>
                  </a:lnTo>
                  <a:lnTo>
                    <a:pt x="170688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04470" cy="13749782"/>
            </a:xfrm>
            <a:custGeom>
              <a:avLst/>
              <a:gdLst/>
              <a:ahLst/>
              <a:cxnLst/>
              <a:rect l="l" t="t" r="r" b="b"/>
              <a:pathLst>
                <a:path w="204470" h="13749782">
                  <a:moveTo>
                    <a:pt x="16891" y="0"/>
                  </a:moveTo>
                  <a:lnTo>
                    <a:pt x="187579" y="0"/>
                  </a:lnTo>
                  <a:cubicBezTo>
                    <a:pt x="196977" y="0"/>
                    <a:pt x="204470" y="7620"/>
                    <a:pt x="204470" y="16891"/>
                  </a:cubicBezTo>
                  <a:lnTo>
                    <a:pt x="204470" y="13732890"/>
                  </a:lnTo>
                  <a:cubicBezTo>
                    <a:pt x="204470" y="13742290"/>
                    <a:pt x="196850" y="13749782"/>
                    <a:pt x="187579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187579" y="13716000"/>
                  </a:lnTo>
                  <a:lnTo>
                    <a:pt x="187579" y="13732890"/>
                  </a:lnTo>
                  <a:lnTo>
                    <a:pt x="170688" y="13732890"/>
                  </a:lnTo>
                  <a:lnTo>
                    <a:pt x="170688" y="16891"/>
                  </a:lnTo>
                  <a:lnTo>
                    <a:pt x="187579" y="16891"/>
                  </a:lnTo>
                  <a:lnTo>
                    <a:pt x="187579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457200" y="182880"/>
            <a:ext cx="17373600" cy="1005840"/>
            <a:chOff x="0" y="0"/>
            <a:chExt cx="23164800" cy="13411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164800" cy="1341120"/>
            </a:xfrm>
            <a:custGeom>
              <a:avLst/>
              <a:gdLst/>
              <a:ahLst/>
              <a:cxnLst/>
              <a:rect l="l" t="t" r="r" b="b"/>
              <a:pathLst>
                <a:path w="23164800" h="1341120">
                  <a:moveTo>
                    <a:pt x="0" y="0"/>
                  </a:moveTo>
                  <a:lnTo>
                    <a:pt x="23164800" y="0"/>
                  </a:lnTo>
                  <a:lnTo>
                    <a:pt x="2316480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86559" b="-286559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23164800" cy="13506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280"/>
                </a:lnSpc>
              </a:pPr>
              <a:r>
                <a:rPr lang="en-US" sz="4400" b="1">
                  <a:solidFill>
                    <a:srgbClr val="FFFFFF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Bulaştırıcılığı Etkileyen Faktörler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20297" y="1673609"/>
            <a:ext cx="5687063" cy="8338823"/>
            <a:chOff x="0" y="0"/>
            <a:chExt cx="7582751" cy="11118431"/>
          </a:xfrm>
        </p:grpSpPr>
        <p:sp>
          <p:nvSpPr>
            <p:cNvPr id="15" name="Freeform 15"/>
            <p:cNvSpPr/>
            <p:nvPr/>
          </p:nvSpPr>
          <p:spPr>
            <a:xfrm>
              <a:off x="11811" y="11811"/>
              <a:ext cx="7559040" cy="11094720"/>
            </a:xfrm>
            <a:custGeom>
              <a:avLst/>
              <a:gdLst/>
              <a:ahLst/>
              <a:cxnLst/>
              <a:rect l="l" t="t" r="r" b="b"/>
              <a:pathLst>
                <a:path w="7559040" h="11094720">
                  <a:moveTo>
                    <a:pt x="0" y="0"/>
                  </a:moveTo>
                  <a:lnTo>
                    <a:pt x="7559040" y="0"/>
                  </a:lnTo>
                  <a:lnTo>
                    <a:pt x="7559040" y="11094720"/>
                  </a:lnTo>
                  <a:lnTo>
                    <a:pt x="0" y="11094720"/>
                  </a:lnTo>
                  <a:close/>
                </a:path>
              </a:pathLst>
            </a:custGeom>
            <a:solidFill>
              <a:srgbClr val="F5EAD8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7582662" cy="11118342"/>
            </a:xfrm>
            <a:custGeom>
              <a:avLst/>
              <a:gdLst/>
              <a:ahLst/>
              <a:cxnLst/>
              <a:rect l="l" t="t" r="r" b="b"/>
              <a:pathLst>
                <a:path w="7582662" h="11118342">
                  <a:moveTo>
                    <a:pt x="11811" y="0"/>
                  </a:moveTo>
                  <a:lnTo>
                    <a:pt x="7570851" y="0"/>
                  </a:lnTo>
                  <a:cubicBezTo>
                    <a:pt x="7577455" y="0"/>
                    <a:pt x="7582662" y="5334"/>
                    <a:pt x="7582662" y="11811"/>
                  </a:cubicBezTo>
                  <a:lnTo>
                    <a:pt x="7582662" y="11106531"/>
                  </a:lnTo>
                  <a:cubicBezTo>
                    <a:pt x="7582662" y="11113135"/>
                    <a:pt x="7577328" y="11118342"/>
                    <a:pt x="7570851" y="11118342"/>
                  </a:cubicBezTo>
                  <a:lnTo>
                    <a:pt x="11811" y="11118342"/>
                  </a:lnTo>
                  <a:cubicBezTo>
                    <a:pt x="5207" y="11118342"/>
                    <a:pt x="0" y="11113008"/>
                    <a:pt x="0" y="11106531"/>
                  </a:cubicBezTo>
                  <a:lnTo>
                    <a:pt x="0" y="11811"/>
                  </a:lnTo>
                  <a:cubicBezTo>
                    <a:pt x="0" y="5334"/>
                    <a:pt x="5334" y="0"/>
                    <a:pt x="11811" y="0"/>
                  </a:cubicBezTo>
                  <a:moveTo>
                    <a:pt x="11811" y="23749"/>
                  </a:moveTo>
                  <a:lnTo>
                    <a:pt x="11811" y="11811"/>
                  </a:lnTo>
                  <a:lnTo>
                    <a:pt x="23622" y="11811"/>
                  </a:lnTo>
                  <a:lnTo>
                    <a:pt x="23622" y="11106531"/>
                  </a:lnTo>
                  <a:lnTo>
                    <a:pt x="11811" y="11106531"/>
                  </a:lnTo>
                  <a:lnTo>
                    <a:pt x="11811" y="11094720"/>
                  </a:lnTo>
                  <a:lnTo>
                    <a:pt x="7570851" y="11094720"/>
                  </a:lnTo>
                  <a:lnTo>
                    <a:pt x="7570851" y="11106531"/>
                  </a:lnTo>
                  <a:lnTo>
                    <a:pt x="7559040" y="11106531"/>
                  </a:lnTo>
                  <a:lnTo>
                    <a:pt x="7559040" y="11811"/>
                  </a:lnTo>
                  <a:lnTo>
                    <a:pt x="7570851" y="11811"/>
                  </a:lnTo>
                  <a:lnTo>
                    <a:pt x="7570851" y="23622"/>
                  </a:lnTo>
                  <a:lnTo>
                    <a:pt x="11811" y="23622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316487" y="1669799"/>
            <a:ext cx="5694683" cy="1031243"/>
            <a:chOff x="0" y="0"/>
            <a:chExt cx="7592911" cy="1374991"/>
          </a:xfrm>
        </p:grpSpPr>
        <p:sp>
          <p:nvSpPr>
            <p:cNvPr id="18" name="Freeform 18"/>
            <p:cNvSpPr/>
            <p:nvPr/>
          </p:nvSpPr>
          <p:spPr>
            <a:xfrm>
              <a:off x="16891" y="16891"/>
              <a:ext cx="7559040" cy="1341120"/>
            </a:xfrm>
            <a:custGeom>
              <a:avLst/>
              <a:gdLst/>
              <a:ahLst/>
              <a:cxnLst/>
              <a:rect l="l" t="t" r="r" b="b"/>
              <a:pathLst>
                <a:path w="7559040" h="1341120">
                  <a:moveTo>
                    <a:pt x="0" y="0"/>
                  </a:moveTo>
                  <a:lnTo>
                    <a:pt x="7559040" y="0"/>
                  </a:lnTo>
                  <a:lnTo>
                    <a:pt x="7559040" y="1341120"/>
                  </a:lnTo>
                  <a:lnTo>
                    <a:pt x="0" y="1341120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7592822" cy="1374902"/>
            </a:xfrm>
            <a:custGeom>
              <a:avLst/>
              <a:gdLst/>
              <a:ahLst/>
              <a:cxnLst/>
              <a:rect l="l" t="t" r="r" b="b"/>
              <a:pathLst>
                <a:path w="7592822" h="1374902">
                  <a:moveTo>
                    <a:pt x="16891" y="0"/>
                  </a:moveTo>
                  <a:lnTo>
                    <a:pt x="7575931" y="0"/>
                  </a:lnTo>
                  <a:cubicBezTo>
                    <a:pt x="7585329" y="0"/>
                    <a:pt x="7592822" y="7620"/>
                    <a:pt x="7592822" y="16891"/>
                  </a:cubicBezTo>
                  <a:lnTo>
                    <a:pt x="7592822" y="1358011"/>
                  </a:lnTo>
                  <a:cubicBezTo>
                    <a:pt x="7592822" y="1367409"/>
                    <a:pt x="7585202" y="1374902"/>
                    <a:pt x="7575931" y="1374902"/>
                  </a:cubicBezTo>
                  <a:lnTo>
                    <a:pt x="16891" y="1374902"/>
                  </a:lnTo>
                  <a:cubicBezTo>
                    <a:pt x="7493" y="1374902"/>
                    <a:pt x="0" y="1367282"/>
                    <a:pt x="0" y="1358011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58011"/>
                  </a:lnTo>
                  <a:lnTo>
                    <a:pt x="16891" y="1358011"/>
                  </a:lnTo>
                  <a:lnTo>
                    <a:pt x="16891" y="1341120"/>
                  </a:lnTo>
                  <a:lnTo>
                    <a:pt x="7575931" y="1341120"/>
                  </a:lnTo>
                  <a:lnTo>
                    <a:pt x="7575931" y="1358011"/>
                  </a:lnTo>
                  <a:lnTo>
                    <a:pt x="7559040" y="1358011"/>
                  </a:lnTo>
                  <a:lnTo>
                    <a:pt x="7559040" y="16891"/>
                  </a:lnTo>
                  <a:lnTo>
                    <a:pt x="7575931" y="16891"/>
                  </a:lnTo>
                  <a:lnTo>
                    <a:pt x="757593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512064" y="1755648"/>
            <a:ext cx="5303520" cy="859536"/>
            <a:chOff x="0" y="0"/>
            <a:chExt cx="7071360" cy="114604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071360" cy="1146048"/>
            </a:xfrm>
            <a:custGeom>
              <a:avLst/>
              <a:gdLst/>
              <a:ahLst/>
              <a:cxnLst/>
              <a:rect l="l" t="t" r="r" b="b"/>
              <a:pathLst>
                <a:path w="7071360" h="1146048">
                  <a:moveTo>
                    <a:pt x="0" y="0"/>
                  </a:moveTo>
                  <a:lnTo>
                    <a:pt x="7071360" y="0"/>
                  </a:lnTo>
                  <a:lnTo>
                    <a:pt x="7071360" y="1146048"/>
                  </a:lnTo>
                  <a:lnTo>
                    <a:pt x="0" y="114604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70226" b="-70226"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0" y="0"/>
              <a:ext cx="7071360" cy="11460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Hastaya Ait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603504" y="2832735"/>
            <a:ext cx="5120640" cy="699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3250" lvl="1" indent="-301625" algn="l">
              <a:lnSpc>
                <a:spcPts val="2999"/>
              </a:lnSpc>
              <a:buFont typeface="Arial"/>
              <a:buChar char="•"/>
            </a:pPr>
            <a:r>
              <a:rPr lang="en-US" sz="2499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Akciğer ve larinks tüberkülozu en bulaştırıcı formlardır</a:t>
            </a:r>
          </a:p>
          <a:p>
            <a:pPr marL="603250" lvl="1" indent="-301625" algn="l">
              <a:lnSpc>
                <a:spcPts val="2999"/>
              </a:lnSpc>
              <a:buFont typeface="Arial"/>
              <a:buChar char="•"/>
            </a:pPr>
            <a:r>
              <a:rPr lang="en-US" sz="2499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Balgamda basil sayısı fazla → daha yüksek bulaşma riski</a:t>
            </a:r>
          </a:p>
          <a:p>
            <a:pPr marL="603250" lvl="1" indent="-301625" algn="l">
              <a:lnSpc>
                <a:spcPts val="2999"/>
              </a:lnSpc>
              <a:buFont typeface="Arial"/>
              <a:buChar char="•"/>
            </a:pPr>
            <a:r>
              <a:rPr lang="en-US" sz="2499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Yayma (+) hastalarda bulaştırıcılık daha yüksektir</a:t>
            </a:r>
          </a:p>
          <a:p>
            <a:pPr marL="603250" lvl="1" indent="-301625" algn="l">
              <a:lnSpc>
                <a:spcPts val="2999"/>
              </a:lnSpc>
              <a:buFont typeface="Arial"/>
              <a:buChar char="•"/>
            </a:pPr>
            <a:r>
              <a:rPr lang="en-US" sz="2499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Tedavi başlandığında bulaştırıcılık azalır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6263897" y="1673609"/>
            <a:ext cx="5687063" cy="8338823"/>
            <a:chOff x="0" y="0"/>
            <a:chExt cx="7582751" cy="11118431"/>
          </a:xfrm>
        </p:grpSpPr>
        <p:sp>
          <p:nvSpPr>
            <p:cNvPr id="25" name="Freeform 25"/>
            <p:cNvSpPr/>
            <p:nvPr/>
          </p:nvSpPr>
          <p:spPr>
            <a:xfrm>
              <a:off x="11811" y="11811"/>
              <a:ext cx="7559040" cy="11094720"/>
            </a:xfrm>
            <a:custGeom>
              <a:avLst/>
              <a:gdLst/>
              <a:ahLst/>
              <a:cxnLst/>
              <a:rect l="l" t="t" r="r" b="b"/>
              <a:pathLst>
                <a:path w="7559040" h="11094720">
                  <a:moveTo>
                    <a:pt x="0" y="0"/>
                  </a:moveTo>
                  <a:lnTo>
                    <a:pt x="7559040" y="0"/>
                  </a:lnTo>
                  <a:lnTo>
                    <a:pt x="7559040" y="11094720"/>
                  </a:lnTo>
                  <a:lnTo>
                    <a:pt x="0" y="11094720"/>
                  </a:lnTo>
                  <a:close/>
                </a:path>
              </a:pathLst>
            </a:custGeom>
            <a:solidFill>
              <a:srgbClr val="F0E0D0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0" y="0"/>
              <a:ext cx="7582662" cy="11118342"/>
            </a:xfrm>
            <a:custGeom>
              <a:avLst/>
              <a:gdLst/>
              <a:ahLst/>
              <a:cxnLst/>
              <a:rect l="l" t="t" r="r" b="b"/>
              <a:pathLst>
                <a:path w="7582662" h="11118342">
                  <a:moveTo>
                    <a:pt x="11811" y="0"/>
                  </a:moveTo>
                  <a:lnTo>
                    <a:pt x="7570851" y="0"/>
                  </a:lnTo>
                  <a:cubicBezTo>
                    <a:pt x="7577455" y="0"/>
                    <a:pt x="7582662" y="5334"/>
                    <a:pt x="7582662" y="11811"/>
                  </a:cubicBezTo>
                  <a:lnTo>
                    <a:pt x="7582662" y="11106531"/>
                  </a:lnTo>
                  <a:cubicBezTo>
                    <a:pt x="7582662" y="11113135"/>
                    <a:pt x="7577328" y="11118342"/>
                    <a:pt x="7570851" y="11118342"/>
                  </a:cubicBezTo>
                  <a:lnTo>
                    <a:pt x="11811" y="11118342"/>
                  </a:lnTo>
                  <a:cubicBezTo>
                    <a:pt x="5207" y="11118342"/>
                    <a:pt x="0" y="11113008"/>
                    <a:pt x="0" y="11106531"/>
                  </a:cubicBezTo>
                  <a:lnTo>
                    <a:pt x="0" y="11811"/>
                  </a:lnTo>
                  <a:cubicBezTo>
                    <a:pt x="0" y="5334"/>
                    <a:pt x="5334" y="0"/>
                    <a:pt x="11811" y="0"/>
                  </a:cubicBezTo>
                  <a:moveTo>
                    <a:pt x="11811" y="23749"/>
                  </a:moveTo>
                  <a:lnTo>
                    <a:pt x="11811" y="11811"/>
                  </a:lnTo>
                  <a:lnTo>
                    <a:pt x="23622" y="11811"/>
                  </a:lnTo>
                  <a:lnTo>
                    <a:pt x="23622" y="11106531"/>
                  </a:lnTo>
                  <a:lnTo>
                    <a:pt x="11811" y="11106531"/>
                  </a:lnTo>
                  <a:lnTo>
                    <a:pt x="11811" y="11094720"/>
                  </a:lnTo>
                  <a:lnTo>
                    <a:pt x="7570851" y="11094720"/>
                  </a:lnTo>
                  <a:lnTo>
                    <a:pt x="7570851" y="11106531"/>
                  </a:lnTo>
                  <a:lnTo>
                    <a:pt x="7559040" y="11106531"/>
                  </a:lnTo>
                  <a:lnTo>
                    <a:pt x="7559040" y="11811"/>
                  </a:lnTo>
                  <a:lnTo>
                    <a:pt x="7570851" y="11811"/>
                  </a:lnTo>
                  <a:lnTo>
                    <a:pt x="7570851" y="23622"/>
                  </a:lnTo>
                  <a:lnTo>
                    <a:pt x="11811" y="23622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6260087" y="1669799"/>
            <a:ext cx="5694683" cy="1031243"/>
            <a:chOff x="0" y="0"/>
            <a:chExt cx="7592911" cy="1374991"/>
          </a:xfrm>
        </p:grpSpPr>
        <p:sp>
          <p:nvSpPr>
            <p:cNvPr id="28" name="Freeform 28"/>
            <p:cNvSpPr/>
            <p:nvPr/>
          </p:nvSpPr>
          <p:spPr>
            <a:xfrm>
              <a:off x="16891" y="16891"/>
              <a:ext cx="7559040" cy="1341120"/>
            </a:xfrm>
            <a:custGeom>
              <a:avLst/>
              <a:gdLst/>
              <a:ahLst/>
              <a:cxnLst/>
              <a:rect l="l" t="t" r="r" b="b"/>
              <a:pathLst>
                <a:path w="7559040" h="1341120">
                  <a:moveTo>
                    <a:pt x="0" y="0"/>
                  </a:moveTo>
                  <a:lnTo>
                    <a:pt x="7559040" y="0"/>
                  </a:lnTo>
                  <a:lnTo>
                    <a:pt x="7559040" y="1341120"/>
                  </a:lnTo>
                  <a:lnTo>
                    <a:pt x="0" y="1341120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0" y="0"/>
              <a:ext cx="7592822" cy="1374902"/>
            </a:xfrm>
            <a:custGeom>
              <a:avLst/>
              <a:gdLst/>
              <a:ahLst/>
              <a:cxnLst/>
              <a:rect l="l" t="t" r="r" b="b"/>
              <a:pathLst>
                <a:path w="7592822" h="1374902">
                  <a:moveTo>
                    <a:pt x="16891" y="0"/>
                  </a:moveTo>
                  <a:lnTo>
                    <a:pt x="7575931" y="0"/>
                  </a:lnTo>
                  <a:cubicBezTo>
                    <a:pt x="7585329" y="0"/>
                    <a:pt x="7592822" y="7620"/>
                    <a:pt x="7592822" y="16891"/>
                  </a:cubicBezTo>
                  <a:lnTo>
                    <a:pt x="7592822" y="1358011"/>
                  </a:lnTo>
                  <a:cubicBezTo>
                    <a:pt x="7592822" y="1367409"/>
                    <a:pt x="7585202" y="1374902"/>
                    <a:pt x="7575931" y="1374902"/>
                  </a:cubicBezTo>
                  <a:lnTo>
                    <a:pt x="16891" y="1374902"/>
                  </a:lnTo>
                  <a:cubicBezTo>
                    <a:pt x="7493" y="1374902"/>
                    <a:pt x="0" y="1367282"/>
                    <a:pt x="0" y="1358011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58011"/>
                  </a:lnTo>
                  <a:lnTo>
                    <a:pt x="16891" y="1358011"/>
                  </a:lnTo>
                  <a:lnTo>
                    <a:pt x="16891" y="1341120"/>
                  </a:lnTo>
                  <a:lnTo>
                    <a:pt x="7575931" y="1341120"/>
                  </a:lnTo>
                  <a:lnTo>
                    <a:pt x="7575931" y="1358011"/>
                  </a:lnTo>
                  <a:lnTo>
                    <a:pt x="7559040" y="1358011"/>
                  </a:lnTo>
                  <a:lnTo>
                    <a:pt x="7559040" y="16891"/>
                  </a:lnTo>
                  <a:lnTo>
                    <a:pt x="7575931" y="16891"/>
                  </a:lnTo>
                  <a:lnTo>
                    <a:pt x="757593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6455664" y="1755648"/>
            <a:ext cx="5303520" cy="859536"/>
            <a:chOff x="0" y="0"/>
            <a:chExt cx="7071360" cy="114604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7071360" cy="1146048"/>
            </a:xfrm>
            <a:custGeom>
              <a:avLst/>
              <a:gdLst/>
              <a:ahLst/>
              <a:cxnLst/>
              <a:rect l="l" t="t" r="r" b="b"/>
              <a:pathLst>
                <a:path w="7071360" h="1146048">
                  <a:moveTo>
                    <a:pt x="0" y="0"/>
                  </a:moveTo>
                  <a:lnTo>
                    <a:pt x="7071360" y="0"/>
                  </a:lnTo>
                  <a:lnTo>
                    <a:pt x="7071360" y="1146048"/>
                  </a:lnTo>
                  <a:lnTo>
                    <a:pt x="0" y="114604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70226" b="-70226"/>
              </a:stretch>
            </a:blipFill>
          </p:spPr>
        </p:sp>
        <p:sp>
          <p:nvSpPr>
            <p:cNvPr id="32" name="TextBox 32"/>
            <p:cNvSpPr txBox="1"/>
            <p:nvPr/>
          </p:nvSpPr>
          <p:spPr>
            <a:xfrm>
              <a:off x="0" y="0"/>
              <a:ext cx="7071360" cy="11460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Ortama Ait</a:t>
              </a:r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6547104" y="2832735"/>
            <a:ext cx="5120640" cy="699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3250" lvl="1" indent="-301625" algn="l">
              <a:lnSpc>
                <a:spcPts val="2999"/>
              </a:lnSpc>
              <a:buFont typeface="Arial"/>
              <a:buChar char="•"/>
            </a:pPr>
            <a:r>
              <a:rPr lang="en-US" sz="2499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Dar ve kapalı alanlarda bulaşma riski artar</a:t>
            </a:r>
          </a:p>
          <a:p>
            <a:pPr marL="603250" lvl="1" indent="-301625" algn="l">
              <a:lnSpc>
                <a:spcPts val="2999"/>
              </a:lnSpc>
              <a:buFont typeface="Arial"/>
              <a:buChar char="•"/>
            </a:pPr>
            <a:r>
              <a:rPr lang="en-US" sz="2499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İyi havalandırma basil konsantrasyonunu düşürür</a:t>
            </a:r>
          </a:p>
          <a:p>
            <a:pPr marL="603250" lvl="1" indent="-301625" algn="l">
              <a:lnSpc>
                <a:spcPts val="2999"/>
              </a:lnSpc>
              <a:buFont typeface="Arial"/>
              <a:buChar char="•"/>
            </a:pPr>
            <a:r>
              <a:rPr lang="en-US" sz="2499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UV ışığı ve güneş basil sayısını azaltır</a:t>
            </a:r>
          </a:p>
          <a:p>
            <a:pPr marL="603250" lvl="1" indent="-301625" algn="l">
              <a:lnSpc>
                <a:spcPts val="2999"/>
              </a:lnSpc>
              <a:buFont typeface="Arial"/>
              <a:buChar char="•"/>
            </a:pPr>
            <a:r>
              <a:rPr lang="en-US" sz="2499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Kaynağa yakın olma temas süresini artırır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12207497" y="1673609"/>
            <a:ext cx="5687063" cy="8338823"/>
            <a:chOff x="0" y="0"/>
            <a:chExt cx="7582751" cy="11118431"/>
          </a:xfrm>
        </p:grpSpPr>
        <p:sp>
          <p:nvSpPr>
            <p:cNvPr id="35" name="Freeform 35"/>
            <p:cNvSpPr/>
            <p:nvPr/>
          </p:nvSpPr>
          <p:spPr>
            <a:xfrm>
              <a:off x="11811" y="11811"/>
              <a:ext cx="7559040" cy="11094720"/>
            </a:xfrm>
            <a:custGeom>
              <a:avLst/>
              <a:gdLst/>
              <a:ahLst/>
              <a:cxnLst/>
              <a:rect l="l" t="t" r="r" b="b"/>
              <a:pathLst>
                <a:path w="7559040" h="11094720">
                  <a:moveTo>
                    <a:pt x="0" y="0"/>
                  </a:moveTo>
                  <a:lnTo>
                    <a:pt x="7559040" y="0"/>
                  </a:lnTo>
                  <a:lnTo>
                    <a:pt x="7559040" y="11094720"/>
                  </a:lnTo>
                  <a:lnTo>
                    <a:pt x="0" y="11094720"/>
                  </a:lnTo>
                  <a:close/>
                </a:path>
              </a:pathLst>
            </a:custGeom>
            <a:solidFill>
              <a:srgbClr val="F5EAD8"/>
            </a:solidFill>
          </p:spPr>
        </p:sp>
        <p:sp>
          <p:nvSpPr>
            <p:cNvPr id="36" name="Freeform 36"/>
            <p:cNvSpPr/>
            <p:nvPr/>
          </p:nvSpPr>
          <p:spPr>
            <a:xfrm>
              <a:off x="0" y="0"/>
              <a:ext cx="7582662" cy="11118342"/>
            </a:xfrm>
            <a:custGeom>
              <a:avLst/>
              <a:gdLst/>
              <a:ahLst/>
              <a:cxnLst/>
              <a:rect l="l" t="t" r="r" b="b"/>
              <a:pathLst>
                <a:path w="7582662" h="11118342">
                  <a:moveTo>
                    <a:pt x="11811" y="0"/>
                  </a:moveTo>
                  <a:lnTo>
                    <a:pt x="7570851" y="0"/>
                  </a:lnTo>
                  <a:cubicBezTo>
                    <a:pt x="7577455" y="0"/>
                    <a:pt x="7582662" y="5334"/>
                    <a:pt x="7582662" y="11811"/>
                  </a:cubicBezTo>
                  <a:lnTo>
                    <a:pt x="7582662" y="11106531"/>
                  </a:lnTo>
                  <a:cubicBezTo>
                    <a:pt x="7582662" y="11113135"/>
                    <a:pt x="7577328" y="11118342"/>
                    <a:pt x="7570851" y="11118342"/>
                  </a:cubicBezTo>
                  <a:lnTo>
                    <a:pt x="11811" y="11118342"/>
                  </a:lnTo>
                  <a:cubicBezTo>
                    <a:pt x="5207" y="11118342"/>
                    <a:pt x="0" y="11113008"/>
                    <a:pt x="0" y="11106531"/>
                  </a:cubicBezTo>
                  <a:lnTo>
                    <a:pt x="0" y="11811"/>
                  </a:lnTo>
                  <a:cubicBezTo>
                    <a:pt x="0" y="5334"/>
                    <a:pt x="5334" y="0"/>
                    <a:pt x="11811" y="0"/>
                  </a:cubicBezTo>
                  <a:moveTo>
                    <a:pt x="11811" y="23749"/>
                  </a:moveTo>
                  <a:lnTo>
                    <a:pt x="11811" y="11811"/>
                  </a:lnTo>
                  <a:lnTo>
                    <a:pt x="23622" y="11811"/>
                  </a:lnTo>
                  <a:lnTo>
                    <a:pt x="23622" y="11106531"/>
                  </a:lnTo>
                  <a:lnTo>
                    <a:pt x="11811" y="11106531"/>
                  </a:lnTo>
                  <a:lnTo>
                    <a:pt x="11811" y="11094720"/>
                  </a:lnTo>
                  <a:lnTo>
                    <a:pt x="7570851" y="11094720"/>
                  </a:lnTo>
                  <a:lnTo>
                    <a:pt x="7570851" y="11106531"/>
                  </a:lnTo>
                  <a:lnTo>
                    <a:pt x="7559040" y="11106531"/>
                  </a:lnTo>
                  <a:lnTo>
                    <a:pt x="7559040" y="11811"/>
                  </a:lnTo>
                  <a:lnTo>
                    <a:pt x="7570851" y="11811"/>
                  </a:lnTo>
                  <a:lnTo>
                    <a:pt x="7570851" y="23622"/>
                  </a:lnTo>
                  <a:lnTo>
                    <a:pt x="11811" y="23622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12203687" y="1669799"/>
            <a:ext cx="5694683" cy="1031243"/>
            <a:chOff x="0" y="0"/>
            <a:chExt cx="7592911" cy="1374991"/>
          </a:xfrm>
        </p:grpSpPr>
        <p:sp>
          <p:nvSpPr>
            <p:cNvPr id="38" name="Freeform 38"/>
            <p:cNvSpPr/>
            <p:nvPr/>
          </p:nvSpPr>
          <p:spPr>
            <a:xfrm>
              <a:off x="16891" y="16891"/>
              <a:ext cx="7559040" cy="1341120"/>
            </a:xfrm>
            <a:custGeom>
              <a:avLst/>
              <a:gdLst/>
              <a:ahLst/>
              <a:cxnLst/>
              <a:rect l="l" t="t" r="r" b="b"/>
              <a:pathLst>
                <a:path w="7559040" h="1341120">
                  <a:moveTo>
                    <a:pt x="0" y="0"/>
                  </a:moveTo>
                  <a:lnTo>
                    <a:pt x="7559040" y="0"/>
                  </a:lnTo>
                  <a:lnTo>
                    <a:pt x="7559040" y="1341120"/>
                  </a:lnTo>
                  <a:lnTo>
                    <a:pt x="0" y="1341120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39" name="Freeform 39"/>
            <p:cNvSpPr/>
            <p:nvPr/>
          </p:nvSpPr>
          <p:spPr>
            <a:xfrm>
              <a:off x="0" y="0"/>
              <a:ext cx="7592822" cy="1374902"/>
            </a:xfrm>
            <a:custGeom>
              <a:avLst/>
              <a:gdLst/>
              <a:ahLst/>
              <a:cxnLst/>
              <a:rect l="l" t="t" r="r" b="b"/>
              <a:pathLst>
                <a:path w="7592822" h="1374902">
                  <a:moveTo>
                    <a:pt x="16891" y="0"/>
                  </a:moveTo>
                  <a:lnTo>
                    <a:pt x="7575931" y="0"/>
                  </a:lnTo>
                  <a:cubicBezTo>
                    <a:pt x="7585329" y="0"/>
                    <a:pt x="7592822" y="7620"/>
                    <a:pt x="7592822" y="16891"/>
                  </a:cubicBezTo>
                  <a:lnTo>
                    <a:pt x="7592822" y="1358011"/>
                  </a:lnTo>
                  <a:cubicBezTo>
                    <a:pt x="7592822" y="1367409"/>
                    <a:pt x="7585202" y="1374902"/>
                    <a:pt x="7575931" y="1374902"/>
                  </a:cubicBezTo>
                  <a:lnTo>
                    <a:pt x="16891" y="1374902"/>
                  </a:lnTo>
                  <a:cubicBezTo>
                    <a:pt x="7493" y="1374902"/>
                    <a:pt x="0" y="1367282"/>
                    <a:pt x="0" y="1358011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58011"/>
                  </a:lnTo>
                  <a:lnTo>
                    <a:pt x="16891" y="1358011"/>
                  </a:lnTo>
                  <a:lnTo>
                    <a:pt x="16891" y="1341120"/>
                  </a:lnTo>
                  <a:lnTo>
                    <a:pt x="7575931" y="1341120"/>
                  </a:lnTo>
                  <a:lnTo>
                    <a:pt x="7575931" y="1358011"/>
                  </a:lnTo>
                  <a:lnTo>
                    <a:pt x="7559040" y="1358011"/>
                  </a:lnTo>
                  <a:lnTo>
                    <a:pt x="7559040" y="16891"/>
                  </a:lnTo>
                  <a:lnTo>
                    <a:pt x="7575931" y="16891"/>
                  </a:lnTo>
                  <a:lnTo>
                    <a:pt x="757593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40" name="Group 40"/>
          <p:cNvGrpSpPr/>
          <p:nvPr/>
        </p:nvGrpSpPr>
        <p:grpSpPr>
          <a:xfrm>
            <a:off x="12399264" y="1755648"/>
            <a:ext cx="5303520" cy="859536"/>
            <a:chOff x="0" y="0"/>
            <a:chExt cx="7071360" cy="1146048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7071360" cy="1146048"/>
            </a:xfrm>
            <a:custGeom>
              <a:avLst/>
              <a:gdLst/>
              <a:ahLst/>
              <a:cxnLst/>
              <a:rect l="l" t="t" r="r" b="b"/>
              <a:pathLst>
                <a:path w="7071360" h="1146048">
                  <a:moveTo>
                    <a:pt x="0" y="0"/>
                  </a:moveTo>
                  <a:lnTo>
                    <a:pt x="7071360" y="0"/>
                  </a:lnTo>
                  <a:lnTo>
                    <a:pt x="7071360" y="1146048"/>
                  </a:lnTo>
                  <a:lnTo>
                    <a:pt x="0" y="114604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70226" b="-70226"/>
              </a:stretch>
            </a:blipFill>
          </p:spPr>
        </p:sp>
        <p:sp>
          <p:nvSpPr>
            <p:cNvPr id="42" name="TextBox 42"/>
            <p:cNvSpPr txBox="1"/>
            <p:nvPr/>
          </p:nvSpPr>
          <p:spPr>
            <a:xfrm>
              <a:off x="0" y="0"/>
              <a:ext cx="7071360" cy="11460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Temaslıya Ait</a:t>
              </a:r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12490704" y="2832735"/>
            <a:ext cx="5120640" cy="699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3250" lvl="1" indent="-301625" algn="l">
              <a:lnSpc>
                <a:spcPts val="2999"/>
              </a:lnSpc>
              <a:buFont typeface="Arial"/>
              <a:buChar char="•"/>
            </a:pPr>
            <a:r>
              <a:rPr lang="en-US" sz="2499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Önceki TB hastalığı veya BCG aşısı koruyuculuk sağlar</a:t>
            </a:r>
          </a:p>
          <a:p>
            <a:pPr marL="603250" lvl="1" indent="-301625" algn="l">
              <a:lnSpc>
                <a:spcPts val="2999"/>
              </a:lnSpc>
              <a:buFont typeface="Arial"/>
              <a:buChar char="•"/>
            </a:pPr>
            <a:r>
              <a:rPr lang="en-US" sz="2499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Bağışıklığı baskılayan durumlar riski artırır</a:t>
            </a:r>
          </a:p>
          <a:p>
            <a:pPr marL="603250" lvl="1" indent="-301625" algn="l">
              <a:lnSpc>
                <a:spcPts val="2999"/>
              </a:lnSpc>
              <a:buFont typeface="Arial"/>
              <a:buChar char="•"/>
            </a:pPr>
            <a:r>
              <a:rPr lang="en-US" sz="2499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Temas süresi uzadıkça bulaşma olasılığı artar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97" y="-12697"/>
            <a:ext cx="18313403" cy="1342139"/>
            <a:chOff x="0" y="0"/>
            <a:chExt cx="24417871" cy="1789519"/>
          </a:xfrm>
        </p:grpSpPr>
        <p:sp>
          <p:nvSpPr>
            <p:cNvPr id="3" name="Freeform 3"/>
            <p:cNvSpPr/>
            <p:nvPr/>
          </p:nvSpPr>
          <p:spPr>
            <a:xfrm>
              <a:off x="16891" y="16891"/>
              <a:ext cx="24383999" cy="1755648"/>
            </a:xfrm>
            <a:custGeom>
              <a:avLst/>
              <a:gdLst/>
              <a:ahLst/>
              <a:cxnLst/>
              <a:rect l="l" t="t" r="r" b="b"/>
              <a:pathLst>
                <a:path w="24383999" h="1755648">
                  <a:moveTo>
                    <a:pt x="0" y="0"/>
                  </a:moveTo>
                  <a:lnTo>
                    <a:pt x="24383999" y="0"/>
                  </a:lnTo>
                  <a:lnTo>
                    <a:pt x="24383999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417782" cy="1789430"/>
            </a:xfrm>
            <a:custGeom>
              <a:avLst/>
              <a:gdLst/>
              <a:ahLst/>
              <a:cxnLst/>
              <a:rect l="l" t="t" r="r" b="b"/>
              <a:pathLst>
                <a:path w="24417782" h="1789430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772539"/>
                  </a:lnTo>
                  <a:cubicBezTo>
                    <a:pt x="24417782" y="1781937"/>
                    <a:pt x="24410163" y="1789430"/>
                    <a:pt x="24400890" y="1789430"/>
                  </a:cubicBezTo>
                  <a:lnTo>
                    <a:pt x="16891" y="1789430"/>
                  </a:lnTo>
                  <a:cubicBezTo>
                    <a:pt x="7493" y="1789430"/>
                    <a:pt x="0" y="1781810"/>
                    <a:pt x="0" y="177253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772539"/>
                  </a:lnTo>
                  <a:lnTo>
                    <a:pt x="16891" y="1772539"/>
                  </a:lnTo>
                  <a:lnTo>
                    <a:pt x="16891" y="1755648"/>
                  </a:lnTo>
                  <a:lnTo>
                    <a:pt x="24400890" y="1755648"/>
                  </a:lnTo>
                  <a:lnTo>
                    <a:pt x="24400890" y="1772539"/>
                  </a:lnTo>
                  <a:lnTo>
                    <a:pt x="24384000" y="177253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12697" y="1304039"/>
            <a:ext cx="18313403" cy="153419"/>
            <a:chOff x="0" y="0"/>
            <a:chExt cx="24417871" cy="204559"/>
          </a:xfrm>
        </p:grpSpPr>
        <p:sp>
          <p:nvSpPr>
            <p:cNvPr id="6" name="Freeform 6"/>
            <p:cNvSpPr/>
            <p:nvPr/>
          </p:nvSpPr>
          <p:spPr>
            <a:xfrm>
              <a:off x="16891" y="16891"/>
              <a:ext cx="24383999" cy="170688"/>
            </a:xfrm>
            <a:custGeom>
              <a:avLst/>
              <a:gdLst/>
              <a:ahLst/>
              <a:cxnLst/>
              <a:rect l="l" t="t" r="r" b="b"/>
              <a:pathLst>
                <a:path w="24383999" h="170688">
                  <a:moveTo>
                    <a:pt x="0" y="0"/>
                  </a:moveTo>
                  <a:lnTo>
                    <a:pt x="24383999" y="0"/>
                  </a:lnTo>
                  <a:lnTo>
                    <a:pt x="24383999" y="170688"/>
                  </a:lnTo>
                  <a:lnTo>
                    <a:pt x="0" y="170688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4417782" cy="204472"/>
            </a:xfrm>
            <a:custGeom>
              <a:avLst/>
              <a:gdLst/>
              <a:ahLst/>
              <a:cxnLst/>
              <a:rect l="l" t="t" r="r" b="b"/>
              <a:pathLst>
                <a:path w="24417782" h="204472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87579"/>
                  </a:lnTo>
                  <a:cubicBezTo>
                    <a:pt x="24417782" y="196977"/>
                    <a:pt x="24410163" y="204470"/>
                    <a:pt x="24400890" y="204470"/>
                  </a:cubicBezTo>
                  <a:lnTo>
                    <a:pt x="16891" y="204470"/>
                  </a:lnTo>
                  <a:cubicBezTo>
                    <a:pt x="7620" y="204597"/>
                    <a:pt x="0" y="196977"/>
                    <a:pt x="0" y="18757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87579"/>
                  </a:lnTo>
                  <a:lnTo>
                    <a:pt x="16891" y="187579"/>
                  </a:lnTo>
                  <a:lnTo>
                    <a:pt x="16891" y="170688"/>
                  </a:lnTo>
                  <a:lnTo>
                    <a:pt x="24400890" y="170688"/>
                  </a:lnTo>
                  <a:lnTo>
                    <a:pt x="24400890" y="187579"/>
                  </a:lnTo>
                  <a:lnTo>
                    <a:pt x="24384000" y="18757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12697" y="-12697"/>
            <a:ext cx="153419" cy="10312403"/>
            <a:chOff x="0" y="0"/>
            <a:chExt cx="204559" cy="13749871"/>
          </a:xfrm>
        </p:grpSpPr>
        <p:sp>
          <p:nvSpPr>
            <p:cNvPr id="9" name="Freeform 9"/>
            <p:cNvSpPr/>
            <p:nvPr/>
          </p:nvSpPr>
          <p:spPr>
            <a:xfrm>
              <a:off x="16891" y="16891"/>
              <a:ext cx="170688" cy="13715999"/>
            </a:xfrm>
            <a:custGeom>
              <a:avLst/>
              <a:gdLst/>
              <a:ahLst/>
              <a:cxnLst/>
              <a:rect l="l" t="t" r="r" b="b"/>
              <a:pathLst>
                <a:path w="170688" h="13715999">
                  <a:moveTo>
                    <a:pt x="0" y="0"/>
                  </a:moveTo>
                  <a:lnTo>
                    <a:pt x="170688" y="0"/>
                  </a:lnTo>
                  <a:lnTo>
                    <a:pt x="170688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04470" cy="13749782"/>
            </a:xfrm>
            <a:custGeom>
              <a:avLst/>
              <a:gdLst/>
              <a:ahLst/>
              <a:cxnLst/>
              <a:rect l="l" t="t" r="r" b="b"/>
              <a:pathLst>
                <a:path w="204470" h="13749782">
                  <a:moveTo>
                    <a:pt x="16891" y="0"/>
                  </a:moveTo>
                  <a:lnTo>
                    <a:pt x="187579" y="0"/>
                  </a:lnTo>
                  <a:cubicBezTo>
                    <a:pt x="196977" y="0"/>
                    <a:pt x="204470" y="7620"/>
                    <a:pt x="204470" y="16891"/>
                  </a:cubicBezTo>
                  <a:lnTo>
                    <a:pt x="204470" y="13732890"/>
                  </a:lnTo>
                  <a:cubicBezTo>
                    <a:pt x="204470" y="13742290"/>
                    <a:pt x="196850" y="13749782"/>
                    <a:pt x="187579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187579" y="13716000"/>
                  </a:lnTo>
                  <a:lnTo>
                    <a:pt x="187579" y="13732890"/>
                  </a:lnTo>
                  <a:lnTo>
                    <a:pt x="170688" y="13732890"/>
                  </a:lnTo>
                  <a:lnTo>
                    <a:pt x="170688" y="16891"/>
                  </a:lnTo>
                  <a:lnTo>
                    <a:pt x="187579" y="16891"/>
                  </a:lnTo>
                  <a:lnTo>
                    <a:pt x="187579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457200" y="182880"/>
            <a:ext cx="17373600" cy="1005840"/>
            <a:chOff x="0" y="0"/>
            <a:chExt cx="23164800" cy="13411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164800" cy="1341120"/>
            </a:xfrm>
            <a:custGeom>
              <a:avLst/>
              <a:gdLst/>
              <a:ahLst/>
              <a:cxnLst/>
              <a:rect l="l" t="t" r="r" b="b"/>
              <a:pathLst>
                <a:path w="23164800" h="1341120">
                  <a:moveTo>
                    <a:pt x="0" y="0"/>
                  </a:moveTo>
                  <a:lnTo>
                    <a:pt x="23164800" y="0"/>
                  </a:lnTo>
                  <a:lnTo>
                    <a:pt x="2316480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86559" b="-286559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23164800" cy="13506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280"/>
                </a:lnSpc>
              </a:pPr>
              <a:r>
                <a:rPr lang="en-US" sz="4400" b="1">
                  <a:solidFill>
                    <a:srgbClr val="FFFFFF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Enfeksiyon ve Hastalık Gelişimi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74320" y="1682496"/>
            <a:ext cx="17739360" cy="4572000"/>
            <a:chOff x="0" y="0"/>
            <a:chExt cx="23652480" cy="6096000"/>
          </a:xfrm>
        </p:grpSpPr>
        <p:sp>
          <p:nvSpPr>
            <p:cNvPr id="15" name="Freeform 15" descr="preencoded.png"/>
            <p:cNvSpPr/>
            <p:nvPr/>
          </p:nvSpPr>
          <p:spPr>
            <a:xfrm>
              <a:off x="0" y="0"/>
              <a:ext cx="23652480" cy="6096000"/>
            </a:xfrm>
            <a:custGeom>
              <a:avLst/>
              <a:gdLst/>
              <a:ahLst/>
              <a:cxnLst/>
              <a:rect l="l" t="t" r="r" b="b"/>
              <a:pathLst>
                <a:path w="23652480" h="6096000">
                  <a:moveTo>
                    <a:pt x="0" y="0"/>
                  </a:moveTo>
                  <a:lnTo>
                    <a:pt x="23652480" y="0"/>
                  </a:lnTo>
                  <a:lnTo>
                    <a:pt x="23652480" y="6096000"/>
                  </a:lnTo>
                  <a:lnTo>
                    <a:pt x="0" y="609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78213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329184" y="6620256"/>
            <a:ext cx="5394960" cy="3255264"/>
            <a:chOff x="0" y="0"/>
            <a:chExt cx="7193280" cy="434035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193280" cy="4340352"/>
            </a:xfrm>
            <a:custGeom>
              <a:avLst/>
              <a:gdLst/>
              <a:ahLst/>
              <a:cxnLst/>
              <a:rect l="l" t="t" r="r" b="b"/>
              <a:pathLst>
                <a:path w="7193280" h="4340352">
                  <a:moveTo>
                    <a:pt x="0" y="0"/>
                  </a:moveTo>
                  <a:lnTo>
                    <a:pt x="7193280" y="0"/>
                  </a:lnTo>
                  <a:lnTo>
                    <a:pt x="7193280" y="4340352"/>
                  </a:lnTo>
                  <a:lnTo>
                    <a:pt x="0" y="4340352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329184" y="6693408"/>
            <a:ext cx="5394960" cy="1645920"/>
            <a:chOff x="0" y="0"/>
            <a:chExt cx="7193280" cy="219456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193280" cy="2194560"/>
            </a:xfrm>
            <a:custGeom>
              <a:avLst/>
              <a:gdLst/>
              <a:ahLst/>
              <a:cxnLst/>
              <a:rect l="l" t="t" r="r" b="b"/>
              <a:pathLst>
                <a:path w="7193280" h="2194560">
                  <a:moveTo>
                    <a:pt x="0" y="0"/>
                  </a:moveTo>
                  <a:lnTo>
                    <a:pt x="7193280" y="0"/>
                  </a:lnTo>
                  <a:lnTo>
                    <a:pt x="7193280" y="2194560"/>
                  </a:lnTo>
                  <a:lnTo>
                    <a:pt x="0" y="219456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3867" b="-13867"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7193280" cy="221361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9120"/>
                </a:lnSpc>
              </a:pPr>
              <a:r>
                <a:rPr lang="en-US" sz="7600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%90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29184" y="8229600"/>
            <a:ext cx="5394960" cy="1572768"/>
            <a:chOff x="0" y="0"/>
            <a:chExt cx="7193280" cy="209702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7193280" cy="2097024"/>
            </a:xfrm>
            <a:custGeom>
              <a:avLst/>
              <a:gdLst/>
              <a:ahLst/>
              <a:cxnLst/>
              <a:rect l="l" t="t" r="r" b="b"/>
              <a:pathLst>
                <a:path w="7193280" h="2097024">
                  <a:moveTo>
                    <a:pt x="0" y="0"/>
                  </a:moveTo>
                  <a:lnTo>
                    <a:pt x="7193280" y="0"/>
                  </a:lnTo>
                  <a:lnTo>
                    <a:pt x="7193280" y="2097024"/>
                  </a:lnTo>
                  <a:lnTo>
                    <a:pt x="0" y="2097024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6838" b="-16838"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7193280" cy="213512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879"/>
                </a:lnSpc>
              </a:pPr>
              <a:r>
                <a:rPr lang="en-US" sz="2400">
                  <a:solidFill>
                    <a:srgbClr val="F5EDE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Enfekte kalır,</a:t>
              </a:r>
            </a:p>
            <a:p>
              <a:pPr algn="ctr">
                <a:lnSpc>
                  <a:spcPts val="2879"/>
                </a:lnSpc>
              </a:pPr>
              <a:r>
                <a:rPr lang="en-US" sz="2400">
                  <a:solidFill>
                    <a:srgbClr val="F5EDE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hastalık gelişmez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492240" y="6620256"/>
            <a:ext cx="5394960" cy="3255264"/>
            <a:chOff x="0" y="0"/>
            <a:chExt cx="7193280" cy="434035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7193280" cy="4340352"/>
            </a:xfrm>
            <a:custGeom>
              <a:avLst/>
              <a:gdLst/>
              <a:ahLst/>
              <a:cxnLst/>
              <a:rect l="l" t="t" r="r" b="b"/>
              <a:pathLst>
                <a:path w="7193280" h="4340352">
                  <a:moveTo>
                    <a:pt x="0" y="0"/>
                  </a:moveTo>
                  <a:lnTo>
                    <a:pt x="7193280" y="0"/>
                  </a:lnTo>
                  <a:lnTo>
                    <a:pt x="7193280" y="4340352"/>
                  </a:lnTo>
                  <a:lnTo>
                    <a:pt x="0" y="4340352"/>
                  </a:lnTo>
                  <a:close/>
                </a:path>
              </a:pathLst>
            </a:custGeom>
            <a:solidFill>
              <a:srgbClr val="8B1A2A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6492240" y="6693408"/>
            <a:ext cx="5394960" cy="1645920"/>
            <a:chOff x="0" y="0"/>
            <a:chExt cx="7193280" cy="219456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7193280" cy="2194560"/>
            </a:xfrm>
            <a:custGeom>
              <a:avLst/>
              <a:gdLst/>
              <a:ahLst/>
              <a:cxnLst/>
              <a:rect l="l" t="t" r="r" b="b"/>
              <a:pathLst>
                <a:path w="7193280" h="2194560">
                  <a:moveTo>
                    <a:pt x="0" y="0"/>
                  </a:moveTo>
                  <a:lnTo>
                    <a:pt x="7193280" y="0"/>
                  </a:lnTo>
                  <a:lnTo>
                    <a:pt x="7193280" y="2194560"/>
                  </a:lnTo>
                  <a:lnTo>
                    <a:pt x="0" y="219456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3867" b="-13867"/>
              </a:stretch>
            </a:blipFill>
          </p:spPr>
        </p:sp>
        <p:sp>
          <p:nvSpPr>
            <p:cNvPr id="28" name="TextBox 28"/>
            <p:cNvSpPr txBox="1"/>
            <p:nvPr/>
          </p:nvSpPr>
          <p:spPr>
            <a:xfrm>
              <a:off x="0" y="-19050"/>
              <a:ext cx="7193280" cy="221361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9120"/>
                </a:lnSpc>
              </a:pPr>
              <a:r>
                <a:rPr lang="en-US" sz="7600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%5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492240" y="8229600"/>
            <a:ext cx="5394960" cy="1572768"/>
            <a:chOff x="0" y="0"/>
            <a:chExt cx="7193280" cy="209702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7193280" cy="2097024"/>
            </a:xfrm>
            <a:custGeom>
              <a:avLst/>
              <a:gdLst/>
              <a:ahLst/>
              <a:cxnLst/>
              <a:rect l="l" t="t" r="r" b="b"/>
              <a:pathLst>
                <a:path w="7193280" h="2097024">
                  <a:moveTo>
                    <a:pt x="0" y="0"/>
                  </a:moveTo>
                  <a:lnTo>
                    <a:pt x="7193280" y="0"/>
                  </a:lnTo>
                  <a:lnTo>
                    <a:pt x="7193280" y="2097024"/>
                  </a:lnTo>
                  <a:lnTo>
                    <a:pt x="0" y="2097024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6838" b="-16838"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7193280" cy="213512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879"/>
                </a:lnSpc>
              </a:pPr>
              <a:r>
                <a:rPr lang="en-US" sz="2400">
                  <a:solidFill>
                    <a:srgbClr val="F5EDE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İlk 2 yıl içinde</a:t>
              </a:r>
            </a:p>
            <a:p>
              <a:pPr algn="ctr">
                <a:lnSpc>
                  <a:spcPts val="2879"/>
                </a:lnSpc>
              </a:pPr>
              <a:r>
                <a:rPr lang="en-US" sz="2400">
                  <a:solidFill>
                    <a:srgbClr val="F5EDE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aktif hastalık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2618720" y="6620256"/>
            <a:ext cx="5394960" cy="3255264"/>
            <a:chOff x="0" y="0"/>
            <a:chExt cx="7193280" cy="4340352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7193280" cy="4340352"/>
            </a:xfrm>
            <a:custGeom>
              <a:avLst/>
              <a:gdLst/>
              <a:ahLst/>
              <a:cxnLst/>
              <a:rect l="l" t="t" r="r" b="b"/>
              <a:pathLst>
                <a:path w="7193280" h="4340352">
                  <a:moveTo>
                    <a:pt x="0" y="0"/>
                  </a:moveTo>
                  <a:lnTo>
                    <a:pt x="7193280" y="0"/>
                  </a:lnTo>
                  <a:lnTo>
                    <a:pt x="7193280" y="4340352"/>
                  </a:lnTo>
                  <a:lnTo>
                    <a:pt x="0" y="4340352"/>
                  </a:lnTo>
                  <a:close/>
                </a:path>
              </a:pathLst>
            </a:custGeom>
            <a:solidFill>
              <a:srgbClr val="5E1025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12618720" y="6693408"/>
            <a:ext cx="5394960" cy="1645920"/>
            <a:chOff x="0" y="0"/>
            <a:chExt cx="7193280" cy="219456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7193280" cy="2194560"/>
            </a:xfrm>
            <a:custGeom>
              <a:avLst/>
              <a:gdLst/>
              <a:ahLst/>
              <a:cxnLst/>
              <a:rect l="l" t="t" r="r" b="b"/>
              <a:pathLst>
                <a:path w="7193280" h="2194560">
                  <a:moveTo>
                    <a:pt x="0" y="0"/>
                  </a:moveTo>
                  <a:lnTo>
                    <a:pt x="7193280" y="0"/>
                  </a:lnTo>
                  <a:lnTo>
                    <a:pt x="7193280" y="2194560"/>
                  </a:lnTo>
                  <a:lnTo>
                    <a:pt x="0" y="219456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3867" b="-13867"/>
              </a:stretch>
            </a:blipFill>
          </p:spPr>
        </p:sp>
        <p:sp>
          <p:nvSpPr>
            <p:cNvPr id="36" name="TextBox 36"/>
            <p:cNvSpPr txBox="1"/>
            <p:nvPr/>
          </p:nvSpPr>
          <p:spPr>
            <a:xfrm>
              <a:off x="0" y="-19050"/>
              <a:ext cx="7193280" cy="221361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9120"/>
                </a:lnSpc>
              </a:pPr>
              <a:r>
                <a:rPr lang="en-US" sz="7600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%5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2618720" y="8229600"/>
            <a:ext cx="5394960" cy="1572768"/>
            <a:chOff x="0" y="0"/>
            <a:chExt cx="7193280" cy="209702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7193280" cy="2097024"/>
            </a:xfrm>
            <a:custGeom>
              <a:avLst/>
              <a:gdLst/>
              <a:ahLst/>
              <a:cxnLst/>
              <a:rect l="l" t="t" r="r" b="b"/>
              <a:pathLst>
                <a:path w="7193280" h="2097024">
                  <a:moveTo>
                    <a:pt x="0" y="0"/>
                  </a:moveTo>
                  <a:lnTo>
                    <a:pt x="7193280" y="0"/>
                  </a:lnTo>
                  <a:lnTo>
                    <a:pt x="7193280" y="2097024"/>
                  </a:lnTo>
                  <a:lnTo>
                    <a:pt x="0" y="2097024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6838" b="-16838"/>
              </a:stretch>
            </a:blip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7193280" cy="213512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879"/>
                </a:lnSpc>
              </a:pPr>
              <a:r>
                <a:rPr lang="en-US" sz="2400">
                  <a:solidFill>
                    <a:srgbClr val="F5EDE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Hayatın ilerleyen</a:t>
              </a:r>
            </a:p>
            <a:p>
              <a:pPr algn="ctr">
                <a:lnSpc>
                  <a:spcPts val="2879"/>
                </a:lnSpc>
              </a:pPr>
              <a:r>
                <a:rPr lang="en-US" sz="2400">
                  <a:solidFill>
                    <a:srgbClr val="F5EDE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yıllarında reaktivasyon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97" y="-12697"/>
            <a:ext cx="18313403" cy="1342139"/>
            <a:chOff x="0" y="0"/>
            <a:chExt cx="24417871" cy="1789519"/>
          </a:xfrm>
        </p:grpSpPr>
        <p:sp>
          <p:nvSpPr>
            <p:cNvPr id="3" name="Freeform 3"/>
            <p:cNvSpPr/>
            <p:nvPr/>
          </p:nvSpPr>
          <p:spPr>
            <a:xfrm>
              <a:off x="16891" y="16891"/>
              <a:ext cx="24383999" cy="1755648"/>
            </a:xfrm>
            <a:custGeom>
              <a:avLst/>
              <a:gdLst/>
              <a:ahLst/>
              <a:cxnLst/>
              <a:rect l="l" t="t" r="r" b="b"/>
              <a:pathLst>
                <a:path w="24383999" h="1755648">
                  <a:moveTo>
                    <a:pt x="0" y="0"/>
                  </a:moveTo>
                  <a:lnTo>
                    <a:pt x="24383999" y="0"/>
                  </a:lnTo>
                  <a:lnTo>
                    <a:pt x="24383999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417782" cy="1789430"/>
            </a:xfrm>
            <a:custGeom>
              <a:avLst/>
              <a:gdLst/>
              <a:ahLst/>
              <a:cxnLst/>
              <a:rect l="l" t="t" r="r" b="b"/>
              <a:pathLst>
                <a:path w="24417782" h="1789430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772539"/>
                  </a:lnTo>
                  <a:cubicBezTo>
                    <a:pt x="24417782" y="1781937"/>
                    <a:pt x="24410163" y="1789430"/>
                    <a:pt x="24400890" y="1789430"/>
                  </a:cubicBezTo>
                  <a:lnTo>
                    <a:pt x="16891" y="1789430"/>
                  </a:lnTo>
                  <a:cubicBezTo>
                    <a:pt x="7493" y="1789430"/>
                    <a:pt x="0" y="1781810"/>
                    <a:pt x="0" y="177253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772539"/>
                  </a:lnTo>
                  <a:lnTo>
                    <a:pt x="16891" y="1772539"/>
                  </a:lnTo>
                  <a:lnTo>
                    <a:pt x="16891" y="1755648"/>
                  </a:lnTo>
                  <a:lnTo>
                    <a:pt x="24400890" y="1755648"/>
                  </a:lnTo>
                  <a:lnTo>
                    <a:pt x="24400890" y="1772539"/>
                  </a:lnTo>
                  <a:lnTo>
                    <a:pt x="24384000" y="177253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12697" y="1304039"/>
            <a:ext cx="18313403" cy="153419"/>
            <a:chOff x="0" y="0"/>
            <a:chExt cx="24417871" cy="204559"/>
          </a:xfrm>
        </p:grpSpPr>
        <p:sp>
          <p:nvSpPr>
            <p:cNvPr id="6" name="Freeform 6"/>
            <p:cNvSpPr/>
            <p:nvPr/>
          </p:nvSpPr>
          <p:spPr>
            <a:xfrm>
              <a:off x="16891" y="16891"/>
              <a:ext cx="24383999" cy="170688"/>
            </a:xfrm>
            <a:custGeom>
              <a:avLst/>
              <a:gdLst/>
              <a:ahLst/>
              <a:cxnLst/>
              <a:rect l="l" t="t" r="r" b="b"/>
              <a:pathLst>
                <a:path w="24383999" h="170688">
                  <a:moveTo>
                    <a:pt x="0" y="0"/>
                  </a:moveTo>
                  <a:lnTo>
                    <a:pt x="24383999" y="0"/>
                  </a:lnTo>
                  <a:lnTo>
                    <a:pt x="24383999" y="170688"/>
                  </a:lnTo>
                  <a:lnTo>
                    <a:pt x="0" y="170688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4417782" cy="204472"/>
            </a:xfrm>
            <a:custGeom>
              <a:avLst/>
              <a:gdLst/>
              <a:ahLst/>
              <a:cxnLst/>
              <a:rect l="l" t="t" r="r" b="b"/>
              <a:pathLst>
                <a:path w="24417782" h="204472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87579"/>
                  </a:lnTo>
                  <a:cubicBezTo>
                    <a:pt x="24417782" y="196977"/>
                    <a:pt x="24410163" y="204470"/>
                    <a:pt x="24400890" y="204470"/>
                  </a:cubicBezTo>
                  <a:lnTo>
                    <a:pt x="16891" y="204470"/>
                  </a:lnTo>
                  <a:cubicBezTo>
                    <a:pt x="7620" y="204597"/>
                    <a:pt x="0" y="196977"/>
                    <a:pt x="0" y="18757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87579"/>
                  </a:lnTo>
                  <a:lnTo>
                    <a:pt x="16891" y="187579"/>
                  </a:lnTo>
                  <a:lnTo>
                    <a:pt x="16891" y="170688"/>
                  </a:lnTo>
                  <a:lnTo>
                    <a:pt x="24400890" y="170688"/>
                  </a:lnTo>
                  <a:lnTo>
                    <a:pt x="24400890" y="187579"/>
                  </a:lnTo>
                  <a:lnTo>
                    <a:pt x="24384000" y="18757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12697" y="-12697"/>
            <a:ext cx="153419" cy="10312403"/>
            <a:chOff x="0" y="0"/>
            <a:chExt cx="204559" cy="13749871"/>
          </a:xfrm>
        </p:grpSpPr>
        <p:sp>
          <p:nvSpPr>
            <p:cNvPr id="9" name="Freeform 9"/>
            <p:cNvSpPr/>
            <p:nvPr/>
          </p:nvSpPr>
          <p:spPr>
            <a:xfrm>
              <a:off x="16891" y="16891"/>
              <a:ext cx="170688" cy="13715999"/>
            </a:xfrm>
            <a:custGeom>
              <a:avLst/>
              <a:gdLst/>
              <a:ahLst/>
              <a:cxnLst/>
              <a:rect l="l" t="t" r="r" b="b"/>
              <a:pathLst>
                <a:path w="170688" h="13715999">
                  <a:moveTo>
                    <a:pt x="0" y="0"/>
                  </a:moveTo>
                  <a:lnTo>
                    <a:pt x="170688" y="0"/>
                  </a:lnTo>
                  <a:lnTo>
                    <a:pt x="170688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04470" cy="13749782"/>
            </a:xfrm>
            <a:custGeom>
              <a:avLst/>
              <a:gdLst/>
              <a:ahLst/>
              <a:cxnLst/>
              <a:rect l="l" t="t" r="r" b="b"/>
              <a:pathLst>
                <a:path w="204470" h="13749782">
                  <a:moveTo>
                    <a:pt x="16891" y="0"/>
                  </a:moveTo>
                  <a:lnTo>
                    <a:pt x="187579" y="0"/>
                  </a:lnTo>
                  <a:cubicBezTo>
                    <a:pt x="196977" y="0"/>
                    <a:pt x="204470" y="7620"/>
                    <a:pt x="204470" y="16891"/>
                  </a:cubicBezTo>
                  <a:lnTo>
                    <a:pt x="204470" y="13732890"/>
                  </a:lnTo>
                  <a:cubicBezTo>
                    <a:pt x="204470" y="13742290"/>
                    <a:pt x="196850" y="13749782"/>
                    <a:pt x="187579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187579" y="13716000"/>
                  </a:lnTo>
                  <a:lnTo>
                    <a:pt x="187579" y="13732890"/>
                  </a:lnTo>
                  <a:lnTo>
                    <a:pt x="170688" y="13732890"/>
                  </a:lnTo>
                  <a:lnTo>
                    <a:pt x="170688" y="16891"/>
                  </a:lnTo>
                  <a:lnTo>
                    <a:pt x="187579" y="16891"/>
                  </a:lnTo>
                  <a:lnTo>
                    <a:pt x="187579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457200" y="182880"/>
            <a:ext cx="17373600" cy="1005840"/>
            <a:chOff x="0" y="0"/>
            <a:chExt cx="23164800" cy="13411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164800" cy="1341120"/>
            </a:xfrm>
            <a:custGeom>
              <a:avLst/>
              <a:gdLst/>
              <a:ahLst/>
              <a:cxnLst/>
              <a:rect l="l" t="t" r="r" b="b"/>
              <a:pathLst>
                <a:path w="23164800" h="1341120">
                  <a:moveTo>
                    <a:pt x="0" y="0"/>
                  </a:moveTo>
                  <a:lnTo>
                    <a:pt x="23164800" y="0"/>
                  </a:lnTo>
                  <a:lnTo>
                    <a:pt x="2316480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86559" b="-286559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23164800" cy="13506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280"/>
                </a:lnSpc>
              </a:pPr>
              <a:r>
                <a:rPr lang="en-US" sz="4400" b="1">
                  <a:solidFill>
                    <a:srgbClr val="FFFFFF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Patogenez: Vücutta Neler Olur?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20297" y="1673609"/>
            <a:ext cx="4224023" cy="8247383"/>
            <a:chOff x="0" y="0"/>
            <a:chExt cx="5632031" cy="10996511"/>
          </a:xfrm>
        </p:grpSpPr>
        <p:sp>
          <p:nvSpPr>
            <p:cNvPr id="15" name="Freeform 15"/>
            <p:cNvSpPr/>
            <p:nvPr/>
          </p:nvSpPr>
          <p:spPr>
            <a:xfrm>
              <a:off x="11811" y="11811"/>
              <a:ext cx="5608320" cy="10972800"/>
            </a:xfrm>
            <a:custGeom>
              <a:avLst/>
              <a:gdLst/>
              <a:ahLst/>
              <a:cxnLst/>
              <a:rect l="l" t="t" r="r" b="b"/>
              <a:pathLst>
                <a:path w="5608320" h="10972800">
                  <a:moveTo>
                    <a:pt x="0" y="0"/>
                  </a:moveTo>
                  <a:lnTo>
                    <a:pt x="5608320" y="0"/>
                  </a:lnTo>
                  <a:lnTo>
                    <a:pt x="5608320" y="10972800"/>
                  </a:lnTo>
                  <a:lnTo>
                    <a:pt x="0" y="10972800"/>
                  </a:lnTo>
                  <a:close/>
                </a:path>
              </a:pathLst>
            </a:custGeom>
            <a:solidFill>
              <a:srgbClr val="F5EAD8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5631942" cy="10996422"/>
            </a:xfrm>
            <a:custGeom>
              <a:avLst/>
              <a:gdLst/>
              <a:ahLst/>
              <a:cxnLst/>
              <a:rect l="l" t="t" r="r" b="b"/>
              <a:pathLst>
                <a:path w="5631942" h="10996422">
                  <a:moveTo>
                    <a:pt x="11811" y="0"/>
                  </a:moveTo>
                  <a:lnTo>
                    <a:pt x="5620131" y="0"/>
                  </a:lnTo>
                  <a:cubicBezTo>
                    <a:pt x="5626735" y="0"/>
                    <a:pt x="5631942" y="5334"/>
                    <a:pt x="5631942" y="11811"/>
                  </a:cubicBezTo>
                  <a:lnTo>
                    <a:pt x="5631942" y="10984611"/>
                  </a:lnTo>
                  <a:cubicBezTo>
                    <a:pt x="5631942" y="10991215"/>
                    <a:pt x="5626608" y="10996422"/>
                    <a:pt x="5620131" y="10996422"/>
                  </a:cubicBezTo>
                  <a:lnTo>
                    <a:pt x="11811" y="10996422"/>
                  </a:lnTo>
                  <a:cubicBezTo>
                    <a:pt x="5207" y="10996422"/>
                    <a:pt x="0" y="10991088"/>
                    <a:pt x="0" y="10984611"/>
                  </a:cubicBezTo>
                  <a:lnTo>
                    <a:pt x="0" y="11811"/>
                  </a:lnTo>
                  <a:cubicBezTo>
                    <a:pt x="0" y="5334"/>
                    <a:pt x="5334" y="0"/>
                    <a:pt x="11811" y="0"/>
                  </a:cubicBezTo>
                  <a:moveTo>
                    <a:pt x="11811" y="23749"/>
                  </a:moveTo>
                  <a:lnTo>
                    <a:pt x="11811" y="11811"/>
                  </a:lnTo>
                  <a:lnTo>
                    <a:pt x="23622" y="11811"/>
                  </a:lnTo>
                  <a:lnTo>
                    <a:pt x="23622" y="10984611"/>
                  </a:lnTo>
                  <a:lnTo>
                    <a:pt x="11811" y="10984611"/>
                  </a:lnTo>
                  <a:lnTo>
                    <a:pt x="11811" y="10972800"/>
                  </a:lnTo>
                  <a:lnTo>
                    <a:pt x="5620131" y="10972800"/>
                  </a:lnTo>
                  <a:lnTo>
                    <a:pt x="5620131" y="10984611"/>
                  </a:lnTo>
                  <a:lnTo>
                    <a:pt x="5608320" y="10984611"/>
                  </a:lnTo>
                  <a:lnTo>
                    <a:pt x="5608320" y="11811"/>
                  </a:lnTo>
                  <a:lnTo>
                    <a:pt x="5620131" y="11811"/>
                  </a:lnTo>
                  <a:lnTo>
                    <a:pt x="5620131" y="23622"/>
                  </a:lnTo>
                  <a:lnTo>
                    <a:pt x="11811" y="23622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596647" y="1669799"/>
            <a:ext cx="1671323" cy="1671323"/>
            <a:chOff x="0" y="0"/>
            <a:chExt cx="2228431" cy="2228431"/>
          </a:xfrm>
        </p:grpSpPr>
        <p:sp>
          <p:nvSpPr>
            <p:cNvPr id="18" name="Freeform 18"/>
            <p:cNvSpPr/>
            <p:nvPr/>
          </p:nvSpPr>
          <p:spPr>
            <a:xfrm>
              <a:off x="16891" y="16891"/>
              <a:ext cx="2194560" cy="2194560"/>
            </a:xfrm>
            <a:custGeom>
              <a:avLst/>
              <a:gdLst/>
              <a:ahLst/>
              <a:cxnLst/>
              <a:rect l="l" t="t" r="r" b="b"/>
              <a:pathLst>
                <a:path w="2194560" h="2194560">
                  <a:moveTo>
                    <a:pt x="0" y="1097280"/>
                  </a:moveTo>
                  <a:cubicBezTo>
                    <a:pt x="0" y="491236"/>
                    <a:pt x="491236" y="0"/>
                    <a:pt x="1097280" y="0"/>
                  </a:cubicBezTo>
                  <a:cubicBezTo>
                    <a:pt x="1703324" y="0"/>
                    <a:pt x="2194560" y="491236"/>
                    <a:pt x="2194560" y="1097280"/>
                  </a:cubicBezTo>
                  <a:cubicBezTo>
                    <a:pt x="2194560" y="1703324"/>
                    <a:pt x="1703324" y="2194560"/>
                    <a:pt x="1097280" y="2194560"/>
                  </a:cubicBezTo>
                  <a:cubicBezTo>
                    <a:pt x="491236" y="2194560"/>
                    <a:pt x="0" y="1703324"/>
                    <a:pt x="0" y="1097280"/>
                  </a:cubicBez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2228342" cy="2228342"/>
            </a:xfrm>
            <a:custGeom>
              <a:avLst/>
              <a:gdLst/>
              <a:ahLst/>
              <a:cxnLst/>
              <a:rect l="l" t="t" r="r" b="b"/>
              <a:pathLst>
                <a:path w="2228342" h="2228342">
                  <a:moveTo>
                    <a:pt x="0" y="1114171"/>
                  </a:moveTo>
                  <a:cubicBezTo>
                    <a:pt x="0" y="498856"/>
                    <a:pt x="498856" y="0"/>
                    <a:pt x="1114171" y="0"/>
                  </a:cubicBezTo>
                  <a:lnTo>
                    <a:pt x="1114171" y="16891"/>
                  </a:lnTo>
                  <a:lnTo>
                    <a:pt x="1114171" y="0"/>
                  </a:lnTo>
                  <a:cubicBezTo>
                    <a:pt x="1729486" y="0"/>
                    <a:pt x="2228342" y="498856"/>
                    <a:pt x="2228342" y="1114171"/>
                  </a:cubicBezTo>
                  <a:lnTo>
                    <a:pt x="2211451" y="1114171"/>
                  </a:lnTo>
                  <a:lnTo>
                    <a:pt x="2228342" y="1114171"/>
                  </a:lnTo>
                  <a:cubicBezTo>
                    <a:pt x="2228342" y="1729486"/>
                    <a:pt x="1729486" y="2228342"/>
                    <a:pt x="1114171" y="2228342"/>
                  </a:cubicBezTo>
                  <a:lnTo>
                    <a:pt x="1114171" y="2211451"/>
                  </a:lnTo>
                  <a:lnTo>
                    <a:pt x="1114171" y="2228342"/>
                  </a:lnTo>
                  <a:cubicBezTo>
                    <a:pt x="498856" y="2228469"/>
                    <a:pt x="0" y="1729613"/>
                    <a:pt x="0" y="1114171"/>
                  </a:cubicBezTo>
                  <a:lnTo>
                    <a:pt x="16891" y="1114171"/>
                  </a:lnTo>
                  <a:lnTo>
                    <a:pt x="33909" y="1114171"/>
                  </a:lnTo>
                  <a:lnTo>
                    <a:pt x="16891" y="1114171"/>
                  </a:lnTo>
                  <a:lnTo>
                    <a:pt x="0" y="1114171"/>
                  </a:lnTo>
                  <a:moveTo>
                    <a:pt x="33909" y="1114171"/>
                  </a:moveTo>
                  <a:cubicBezTo>
                    <a:pt x="33909" y="1123569"/>
                    <a:pt x="26289" y="1131062"/>
                    <a:pt x="17018" y="1131062"/>
                  </a:cubicBezTo>
                  <a:cubicBezTo>
                    <a:pt x="7747" y="1131062"/>
                    <a:pt x="0" y="1123569"/>
                    <a:pt x="0" y="1114171"/>
                  </a:cubicBezTo>
                  <a:cubicBezTo>
                    <a:pt x="0" y="1104773"/>
                    <a:pt x="7620" y="1097280"/>
                    <a:pt x="16891" y="1097280"/>
                  </a:cubicBezTo>
                  <a:cubicBezTo>
                    <a:pt x="26162" y="1097280"/>
                    <a:pt x="33782" y="1104900"/>
                    <a:pt x="33782" y="1114171"/>
                  </a:cubicBezTo>
                  <a:cubicBezTo>
                    <a:pt x="33782" y="1710817"/>
                    <a:pt x="517525" y="2194560"/>
                    <a:pt x="1114171" y="2194560"/>
                  </a:cubicBezTo>
                  <a:cubicBezTo>
                    <a:pt x="1710817" y="2194560"/>
                    <a:pt x="2194560" y="1710817"/>
                    <a:pt x="2194560" y="1114171"/>
                  </a:cubicBezTo>
                  <a:cubicBezTo>
                    <a:pt x="2194560" y="517525"/>
                    <a:pt x="1710817" y="33782"/>
                    <a:pt x="1114171" y="33782"/>
                  </a:cubicBezTo>
                  <a:lnTo>
                    <a:pt x="1114171" y="16891"/>
                  </a:lnTo>
                  <a:lnTo>
                    <a:pt x="1114171" y="33909"/>
                  </a:lnTo>
                  <a:cubicBezTo>
                    <a:pt x="517525" y="33909"/>
                    <a:pt x="33909" y="517525"/>
                    <a:pt x="33909" y="1114171"/>
                  </a:cubicBez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609344" y="1700784"/>
            <a:ext cx="1645920" cy="1609344"/>
            <a:chOff x="0" y="0"/>
            <a:chExt cx="2194560" cy="214579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194560" cy="2145792"/>
            </a:xfrm>
            <a:custGeom>
              <a:avLst/>
              <a:gdLst/>
              <a:ahLst/>
              <a:cxnLst/>
              <a:rect l="l" t="t" r="r" b="b"/>
              <a:pathLst>
                <a:path w="2194560" h="2145792">
                  <a:moveTo>
                    <a:pt x="0" y="0"/>
                  </a:moveTo>
                  <a:lnTo>
                    <a:pt x="2194560" y="0"/>
                  </a:lnTo>
                  <a:lnTo>
                    <a:pt x="2194560" y="2145792"/>
                  </a:lnTo>
                  <a:lnTo>
                    <a:pt x="0" y="21457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75452" r="-75452"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0" y="-9525"/>
              <a:ext cx="2194560" cy="215531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280"/>
                </a:lnSpc>
              </a:pPr>
              <a:r>
                <a:rPr lang="en-US" sz="4400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I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316487" y="3425447"/>
            <a:ext cx="4231643" cy="98555"/>
            <a:chOff x="0" y="0"/>
            <a:chExt cx="5642191" cy="131407"/>
          </a:xfrm>
        </p:grpSpPr>
        <p:sp>
          <p:nvSpPr>
            <p:cNvPr id="24" name="Freeform 24"/>
            <p:cNvSpPr/>
            <p:nvPr/>
          </p:nvSpPr>
          <p:spPr>
            <a:xfrm>
              <a:off x="16891" y="16891"/>
              <a:ext cx="5608320" cy="97536"/>
            </a:xfrm>
            <a:custGeom>
              <a:avLst/>
              <a:gdLst/>
              <a:ahLst/>
              <a:cxnLst/>
              <a:rect l="l" t="t" r="r" b="b"/>
              <a:pathLst>
                <a:path w="5608320" h="97536">
                  <a:moveTo>
                    <a:pt x="0" y="0"/>
                  </a:moveTo>
                  <a:lnTo>
                    <a:pt x="5608320" y="0"/>
                  </a:lnTo>
                  <a:lnTo>
                    <a:pt x="5608320" y="97536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0" y="0"/>
              <a:ext cx="5642102" cy="131320"/>
            </a:xfrm>
            <a:custGeom>
              <a:avLst/>
              <a:gdLst/>
              <a:ahLst/>
              <a:cxnLst/>
              <a:rect l="l" t="t" r="r" b="b"/>
              <a:pathLst>
                <a:path w="5642102" h="131320">
                  <a:moveTo>
                    <a:pt x="16891" y="0"/>
                  </a:moveTo>
                  <a:lnTo>
                    <a:pt x="5625211" y="0"/>
                  </a:lnTo>
                  <a:cubicBezTo>
                    <a:pt x="5634609" y="0"/>
                    <a:pt x="5642102" y="7620"/>
                    <a:pt x="5642102" y="16891"/>
                  </a:cubicBezTo>
                  <a:lnTo>
                    <a:pt x="5642102" y="114427"/>
                  </a:lnTo>
                  <a:cubicBezTo>
                    <a:pt x="5642102" y="123825"/>
                    <a:pt x="5634482" y="131318"/>
                    <a:pt x="5625211" y="131318"/>
                  </a:cubicBezTo>
                  <a:lnTo>
                    <a:pt x="16891" y="131318"/>
                  </a:lnTo>
                  <a:cubicBezTo>
                    <a:pt x="7620" y="131445"/>
                    <a:pt x="0" y="123825"/>
                    <a:pt x="0" y="114427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14427"/>
                  </a:lnTo>
                  <a:lnTo>
                    <a:pt x="16891" y="114427"/>
                  </a:lnTo>
                  <a:lnTo>
                    <a:pt x="16891" y="97536"/>
                  </a:lnTo>
                  <a:lnTo>
                    <a:pt x="5625211" y="97536"/>
                  </a:lnTo>
                  <a:lnTo>
                    <a:pt x="5625211" y="114427"/>
                  </a:lnTo>
                  <a:lnTo>
                    <a:pt x="5608320" y="114427"/>
                  </a:lnTo>
                  <a:lnTo>
                    <a:pt x="5608320" y="16891"/>
                  </a:lnTo>
                  <a:lnTo>
                    <a:pt x="5625211" y="16891"/>
                  </a:lnTo>
                  <a:lnTo>
                    <a:pt x="562521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475488" y="3621024"/>
            <a:ext cx="3913632" cy="1371600"/>
            <a:chOff x="0" y="0"/>
            <a:chExt cx="5218176" cy="1828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218176" cy="1828800"/>
            </a:xfrm>
            <a:custGeom>
              <a:avLst/>
              <a:gdLst/>
              <a:ahLst/>
              <a:cxnLst/>
              <a:rect l="l" t="t" r="r" b="b"/>
              <a:pathLst>
                <a:path w="5218176" h="1828800">
                  <a:moveTo>
                    <a:pt x="0" y="0"/>
                  </a:moveTo>
                  <a:lnTo>
                    <a:pt x="5218176" y="0"/>
                  </a:lnTo>
                  <a:lnTo>
                    <a:pt x="5218176" y="1828800"/>
                  </a:lnTo>
                  <a:lnTo>
                    <a:pt x="0" y="18288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597" b="-5597"/>
              </a:stretch>
            </a:blipFill>
          </p:spPr>
        </p:sp>
        <p:sp>
          <p:nvSpPr>
            <p:cNvPr id="28" name="TextBox 28"/>
            <p:cNvSpPr txBox="1"/>
            <p:nvPr/>
          </p:nvSpPr>
          <p:spPr>
            <a:xfrm>
              <a:off x="0" y="-9525"/>
              <a:ext cx="5218176" cy="18383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999"/>
                </a:lnSpc>
              </a:pPr>
              <a:r>
                <a:rPr lang="en-US" sz="2499" b="1">
                  <a:solidFill>
                    <a:srgbClr val="6B1E3B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Bulaşma &amp; Başlangıç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603504" y="5036820"/>
            <a:ext cx="3657600" cy="4701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Basil alveoler makrofajlarca fagosite edilir. Makrofaj yanıtı basili tam yok edemez.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4764281" y="1673609"/>
            <a:ext cx="4224023" cy="8247383"/>
            <a:chOff x="0" y="0"/>
            <a:chExt cx="5632031" cy="10996511"/>
          </a:xfrm>
        </p:grpSpPr>
        <p:sp>
          <p:nvSpPr>
            <p:cNvPr id="31" name="Freeform 31"/>
            <p:cNvSpPr/>
            <p:nvPr/>
          </p:nvSpPr>
          <p:spPr>
            <a:xfrm>
              <a:off x="11811" y="11811"/>
              <a:ext cx="5608320" cy="10972800"/>
            </a:xfrm>
            <a:custGeom>
              <a:avLst/>
              <a:gdLst/>
              <a:ahLst/>
              <a:cxnLst/>
              <a:rect l="l" t="t" r="r" b="b"/>
              <a:pathLst>
                <a:path w="5608320" h="10972800">
                  <a:moveTo>
                    <a:pt x="0" y="0"/>
                  </a:moveTo>
                  <a:lnTo>
                    <a:pt x="5608320" y="0"/>
                  </a:lnTo>
                  <a:lnTo>
                    <a:pt x="5608320" y="10972800"/>
                  </a:lnTo>
                  <a:lnTo>
                    <a:pt x="0" y="10972800"/>
                  </a:lnTo>
                  <a:close/>
                </a:path>
              </a:pathLst>
            </a:custGeom>
            <a:solidFill>
              <a:srgbClr val="F0E0D0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0" y="0"/>
              <a:ext cx="5631942" cy="10996422"/>
            </a:xfrm>
            <a:custGeom>
              <a:avLst/>
              <a:gdLst/>
              <a:ahLst/>
              <a:cxnLst/>
              <a:rect l="l" t="t" r="r" b="b"/>
              <a:pathLst>
                <a:path w="5631942" h="10996422">
                  <a:moveTo>
                    <a:pt x="11811" y="0"/>
                  </a:moveTo>
                  <a:lnTo>
                    <a:pt x="5620131" y="0"/>
                  </a:lnTo>
                  <a:cubicBezTo>
                    <a:pt x="5626735" y="0"/>
                    <a:pt x="5631942" y="5334"/>
                    <a:pt x="5631942" y="11811"/>
                  </a:cubicBezTo>
                  <a:lnTo>
                    <a:pt x="5631942" y="10984611"/>
                  </a:lnTo>
                  <a:cubicBezTo>
                    <a:pt x="5631942" y="10991215"/>
                    <a:pt x="5626608" y="10996422"/>
                    <a:pt x="5620131" y="10996422"/>
                  </a:cubicBezTo>
                  <a:lnTo>
                    <a:pt x="11811" y="10996422"/>
                  </a:lnTo>
                  <a:cubicBezTo>
                    <a:pt x="5207" y="10996422"/>
                    <a:pt x="0" y="10991088"/>
                    <a:pt x="0" y="10984611"/>
                  </a:cubicBezTo>
                  <a:lnTo>
                    <a:pt x="0" y="11811"/>
                  </a:lnTo>
                  <a:cubicBezTo>
                    <a:pt x="0" y="5334"/>
                    <a:pt x="5334" y="0"/>
                    <a:pt x="11811" y="0"/>
                  </a:cubicBezTo>
                  <a:moveTo>
                    <a:pt x="11811" y="23749"/>
                  </a:moveTo>
                  <a:lnTo>
                    <a:pt x="11811" y="11811"/>
                  </a:lnTo>
                  <a:lnTo>
                    <a:pt x="23622" y="11811"/>
                  </a:lnTo>
                  <a:lnTo>
                    <a:pt x="23622" y="10984611"/>
                  </a:lnTo>
                  <a:lnTo>
                    <a:pt x="11811" y="10984611"/>
                  </a:lnTo>
                  <a:lnTo>
                    <a:pt x="11811" y="10972800"/>
                  </a:lnTo>
                  <a:lnTo>
                    <a:pt x="5620131" y="10972800"/>
                  </a:lnTo>
                  <a:lnTo>
                    <a:pt x="5620131" y="10984611"/>
                  </a:lnTo>
                  <a:lnTo>
                    <a:pt x="5608320" y="10984611"/>
                  </a:lnTo>
                  <a:lnTo>
                    <a:pt x="5608320" y="11811"/>
                  </a:lnTo>
                  <a:lnTo>
                    <a:pt x="5620131" y="11811"/>
                  </a:lnTo>
                  <a:lnTo>
                    <a:pt x="5620131" y="23622"/>
                  </a:lnTo>
                  <a:lnTo>
                    <a:pt x="11811" y="23622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6040631" y="1669799"/>
            <a:ext cx="1671323" cy="1671323"/>
            <a:chOff x="0" y="0"/>
            <a:chExt cx="2228431" cy="2228431"/>
          </a:xfrm>
        </p:grpSpPr>
        <p:sp>
          <p:nvSpPr>
            <p:cNvPr id="34" name="Freeform 34"/>
            <p:cNvSpPr/>
            <p:nvPr/>
          </p:nvSpPr>
          <p:spPr>
            <a:xfrm>
              <a:off x="16891" y="16891"/>
              <a:ext cx="2194560" cy="2194560"/>
            </a:xfrm>
            <a:custGeom>
              <a:avLst/>
              <a:gdLst/>
              <a:ahLst/>
              <a:cxnLst/>
              <a:rect l="l" t="t" r="r" b="b"/>
              <a:pathLst>
                <a:path w="2194560" h="2194560">
                  <a:moveTo>
                    <a:pt x="0" y="1097280"/>
                  </a:moveTo>
                  <a:cubicBezTo>
                    <a:pt x="0" y="491236"/>
                    <a:pt x="491236" y="0"/>
                    <a:pt x="1097280" y="0"/>
                  </a:cubicBezTo>
                  <a:cubicBezTo>
                    <a:pt x="1703324" y="0"/>
                    <a:pt x="2194560" y="491236"/>
                    <a:pt x="2194560" y="1097280"/>
                  </a:cubicBezTo>
                  <a:cubicBezTo>
                    <a:pt x="2194560" y="1703324"/>
                    <a:pt x="1703324" y="2194560"/>
                    <a:pt x="1097280" y="2194560"/>
                  </a:cubicBezTo>
                  <a:cubicBezTo>
                    <a:pt x="491236" y="2194560"/>
                    <a:pt x="0" y="1703324"/>
                    <a:pt x="0" y="1097280"/>
                  </a:cubicBez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35" name="Freeform 35"/>
            <p:cNvSpPr/>
            <p:nvPr/>
          </p:nvSpPr>
          <p:spPr>
            <a:xfrm>
              <a:off x="0" y="0"/>
              <a:ext cx="2228342" cy="2228342"/>
            </a:xfrm>
            <a:custGeom>
              <a:avLst/>
              <a:gdLst/>
              <a:ahLst/>
              <a:cxnLst/>
              <a:rect l="l" t="t" r="r" b="b"/>
              <a:pathLst>
                <a:path w="2228342" h="2228342">
                  <a:moveTo>
                    <a:pt x="0" y="1114171"/>
                  </a:moveTo>
                  <a:cubicBezTo>
                    <a:pt x="0" y="498856"/>
                    <a:pt x="498856" y="0"/>
                    <a:pt x="1114171" y="0"/>
                  </a:cubicBezTo>
                  <a:lnTo>
                    <a:pt x="1114171" y="16891"/>
                  </a:lnTo>
                  <a:lnTo>
                    <a:pt x="1114171" y="0"/>
                  </a:lnTo>
                  <a:cubicBezTo>
                    <a:pt x="1729486" y="0"/>
                    <a:pt x="2228342" y="498856"/>
                    <a:pt x="2228342" y="1114171"/>
                  </a:cubicBezTo>
                  <a:lnTo>
                    <a:pt x="2211451" y="1114171"/>
                  </a:lnTo>
                  <a:lnTo>
                    <a:pt x="2228342" y="1114171"/>
                  </a:lnTo>
                  <a:cubicBezTo>
                    <a:pt x="2228342" y="1729486"/>
                    <a:pt x="1729486" y="2228342"/>
                    <a:pt x="1114171" y="2228342"/>
                  </a:cubicBezTo>
                  <a:lnTo>
                    <a:pt x="1114171" y="2211451"/>
                  </a:lnTo>
                  <a:lnTo>
                    <a:pt x="1114171" y="2228342"/>
                  </a:lnTo>
                  <a:cubicBezTo>
                    <a:pt x="498856" y="2228469"/>
                    <a:pt x="0" y="1729613"/>
                    <a:pt x="0" y="1114171"/>
                  </a:cubicBezTo>
                  <a:lnTo>
                    <a:pt x="16891" y="1114171"/>
                  </a:lnTo>
                  <a:lnTo>
                    <a:pt x="33909" y="1114171"/>
                  </a:lnTo>
                  <a:lnTo>
                    <a:pt x="16891" y="1114171"/>
                  </a:lnTo>
                  <a:lnTo>
                    <a:pt x="0" y="1114171"/>
                  </a:lnTo>
                  <a:moveTo>
                    <a:pt x="33909" y="1114171"/>
                  </a:moveTo>
                  <a:cubicBezTo>
                    <a:pt x="33909" y="1123569"/>
                    <a:pt x="26289" y="1131062"/>
                    <a:pt x="17018" y="1131062"/>
                  </a:cubicBezTo>
                  <a:cubicBezTo>
                    <a:pt x="7747" y="1131062"/>
                    <a:pt x="0" y="1123569"/>
                    <a:pt x="0" y="1114171"/>
                  </a:cubicBezTo>
                  <a:cubicBezTo>
                    <a:pt x="0" y="1104773"/>
                    <a:pt x="7620" y="1097280"/>
                    <a:pt x="16891" y="1097280"/>
                  </a:cubicBezTo>
                  <a:cubicBezTo>
                    <a:pt x="26162" y="1097280"/>
                    <a:pt x="33782" y="1104900"/>
                    <a:pt x="33782" y="1114171"/>
                  </a:cubicBezTo>
                  <a:cubicBezTo>
                    <a:pt x="33782" y="1710817"/>
                    <a:pt x="517525" y="2194560"/>
                    <a:pt x="1114171" y="2194560"/>
                  </a:cubicBezTo>
                  <a:cubicBezTo>
                    <a:pt x="1710817" y="2194560"/>
                    <a:pt x="2194560" y="1710817"/>
                    <a:pt x="2194560" y="1114171"/>
                  </a:cubicBezTo>
                  <a:cubicBezTo>
                    <a:pt x="2194560" y="517525"/>
                    <a:pt x="1710817" y="33782"/>
                    <a:pt x="1114171" y="33782"/>
                  </a:cubicBezTo>
                  <a:lnTo>
                    <a:pt x="1114171" y="16891"/>
                  </a:lnTo>
                  <a:lnTo>
                    <a:pt x="1114171" y="33909"/>
                  </a:lnTo>
                  <a:cubicBezTo>
                    <a:pt x="517525" y="33909"/>
                    <a:pt x="33909" y="517525"/>
                    <a:pt x="33909" y="1114171"/>
                  </a:cubicBez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36" name="Group 36"/>
          <p:cNvGrpSpPr/>
          <p:nvPr/>
        </p:nvGrpSpPr>
        <p:grpSpPr>
          <a:xfrm>
            <a:off x="6053328" y="1700784"/>
            <a:ext cx="1645920" cy="1609344"/>
            <a:chOff x="0" y="0"/>
            <a:chExt cx="2194560" cy="2145792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194560" cy="2145792"/>
            </a:xfrm>
            <a:custGeom>
              <a:avLst/>
              <a:gdLst/>
              <a:ahLst/>
              <a:cxnLst/>
              <a:rect l="l" t="t" r="r" b="b"/>
              <a:pathLst>
                <a:path w="2194560" h="2145792">
                  <a:moveTo>
                    <a:pt x="0" y="0"/>
                  </a:moveTo>
                  <a:lnTo>
                    <a:pt x="2194560" y="0"/>
                  </a:lnTo>
                  <a:lnTo>
                    <a:pt x="2194560" y="2145792"/>
                  </a:lnTo>
                  <a:lnTo>
                    <a:pt x="0" y="21457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75452" r="-75452"/>
              </a:stretch>
            </a:blipFill>
          </p:spPr>
        </p:sp>
        <p:sp>
          <p:nvSpPr>
            <p:cNvPr id="38" name="TextBox 38"/>
            <p:cNvSpPr txBox="1"/>
            <p:nvPr/>
          </p:nvSpPr>
          <p:spPr>
            <a:xfrm>
              <a:off x="0" y="-9525"/>
              <a:ext cx="2194560" cy="215531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280"/>
                </a:lnSpc>
              </a:pPr>
              <a:r>
                <a:rPr lang="en-US" sz="4400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II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4760471" y="3425447"/>
            <a:ext cx="4231643" cy="98555"/>
            <a:chOff x="0" y="0"/>
            <a:chExt cx="5642191" cy="131407"/>
          </a:xfrm>
        </p:grpSpPr>
        <p:sp>
          <p:nvSpPr>
            <p:cNvPr id="40" name="Freeform 40"/>
            <p:cNvSpPr/>
            <p:nvPr/>
          </p:nvSpPr>
          <p:spPr>
            <a:xfrm>
              <a:off x="16891" y="16891"/>
              <a:ext cx="5608320" cy="97536"/>
            </a:xfrm>
            <a:custGeom>
              <a:avLst/>
              <a:gdLst/>
              <a:ahLst/>
              <a:cxnLst/>
              <a:rect l="l" t="t" r="r" b="b"/>
              <a:pathLst>
                <a:path w="5608320" h="97536">
                  <a:moveTo>
                    <a:pt x="0" y="0"/>
                  </a:moveTo>
                  <a:lnTo>
                    <a:pt x="5608320" y="0"/>
                  </a:lnTo>
                  <a:lnTo>
                    <a:pt x="5608320" y="97536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41" name="Freeform 41"/>
            <p:cNvSpPr/>
            <p:nvPr/>
          </p:nvSpPr>
          <p:spPr>
            <a:xfrm>
              <a:off x="0" y="0"/>
              <a:ext cx="5642102" cy="131320"/>
            </a:xfrm>
            <a:custGeom>
              <a:avLst/>
              <a:gdLst/>
              <a:ahLst/>
              <a:cxnLst/>
              <a:rect l="l" t="t" r="r" b="b"/>
              <a:pathLst>
                <a:path w="5642102" h="131320">
                  <a:moveTo>
                    <a:pt x="16891" y="0"/>
                  </a:moveTo>
                  <a:lnTo>
                    <a:pt x="5625211" y="0"/>
                  </a:lnTo>
                  <a:cubicBezTo>
                    <a:pt x="5634609" y="0"/>
                    <a:pt x="5642102" y="7620"/>
                    <a:pt x="5642102" y="16891"/>
                  </a:cubicBezTo>
                  <a:lnTo>
                    <a:pt x="5642102" y="114427"/>
                  </a:lnTo>
                  <a:cubicBezTo>
                    <a:pt x="5642102" y="123825"/>
                    <a:pt x="5634482" y="131318"/>
                    <a:pt x="5625211" y="131318"/>
                  </a:cubicBezTo>
                  <a:lnTo>
                    <a:pt x="16891" y="131318"/>
                  </a:lnTo>
                  <a:cubicBezTo>
                    <a:pt x="7620" y="131445"/>
                    <a:pt x="0" y="123825"/>
                    <a:pt x="0" y="114427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14427"/>
                  </a:lnTo>
                  <a:lnTo>
                    <a:pt x="16891" y="114427"/>
                  </a:lnTo>
                  <a:lnTo>
                    <a:pt x="16891" y="97536"/>
                  </a:lnTo>
                  <a:lnTo>
                    <a:pt x="5625211" y="97536"/>
                  </a:lnTo>
                  <a:lnTo>
                    <a:pt x="5625211" y="114427"/>
                  </a:lnTo>
                  <a:lnTo>
                    <a:pt x="5608320" y="114427"/>
                  </a:lnTo>
                  <a:lnTo>
                    <a:pt x="5608320" y="16891"/>
                  </a:lnTo>
                  <a:lnTo>
                    <a:pt x="5625211" y="16891"/>
                  </a:lnTo>
                  <a:lnTo>
                    <a:pt x="562521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42" name="Group 42"/>
          <p:cNvGrpSpPr/>
          <p:nvPr/>
        </p:nvGrpSpPr>
        <p:grpSpPr>
          <a:xfrm>
            <a:off x="4919472" y="3621024"/>
            <a:ext cx="3913632" cy="1371600"/>
            <a:chOff x="0" y="0"/>
            <a:chExt cx="5218176" cy="1828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5218176" cy="1828800"/>
            </a:xfrm>
            <a:custGeom>
              <a:avLst/>
              <a:gdLst/>
              <a:ahLst/>
              <a:cxnLst/>
              <a:rect l="l" t="t" r="r" b="b"/>
              <a:pathLst>
                <a:path w="5218176" h="1828800">
                  <a:moveTo>
                    <a:pt x="0" y="0"/>
                  </a:moveTo>
                  <a:lnTo>
                    <a:pt x="5218176" y="0"/>
                  </a:lnTo>
                  <a:lnTo>
                    <a:pt x="5218176" y="1828800"/>
                  </a:lnTo>
                  <a:lnTo>
                    <a:pt x="0" y="18288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597" b="-5597"/>
              </a:stretch>
            </a:blipFill>
          </p:spPr>
        </p:sp>
        <p:sp>
          <p:nvSpPr>
            <p:cNvPr id="44" name="TextBox 44"/>
            <p:cNvSpPr txBox="1"/>
            <p:nvPr/>
          </p:nvSpPr>
          <p:spPr>
            <a:xfrm>
              <a:off x="0" y="-9525"/>
              <a:ext cx="5218176" cy="18383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999"/>
                </a:lnSpc>
              </a:pPr>
              <a:r>
                <a:rPr lang="en-US" sz="2499" b="1">
                  <a:solidFill>
                    <a:srgbClr val="6B1E3B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Çoğalma &amp; Yayılma</a:t>
              </a:r>
            </a:p>
            <a:p>
              <a:pPr algn="ctr">
                <a:lnSpc>
                  <a:spcPts val="2999"/>
                </a:lnSpc>
              </a:pPr>
              <a:r>
                <a:rPr lang="en-US" sz="2499" b="1">
                  <a:solidFill>
                    <a:srgbClr val="6B1E3B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(2–3 Hafta)</a:t>
              </a:r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5047488" y="5036820"/>
            <a:ext cx="3657600" cy="4701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Bağışıklık henüz gelişmemiştir. Basil lenfatik yol ve hemotojen yayılımla akciğer, böbrek, kemik ve beyine ulaşır.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9208265" y="1673609"/>
            <a:ext cx="4224023" cy="8247383"/>
            <a:chOff x="0" y="0"/>
            <a:chExt cx="5632031" cy="10996511"/>
          </a:xfrm>
        </p:grpSpPr>
        <p:sp>
          <p:nvSpPr>
            <p:cNvPr id="47" name="Freeform 47"/>
            <p:cNvSpPr/>
            <p:nvPr/>
          </p:nvSpPr>
          <p:spPr>
            <a:xfrm>
              <a:off x="11811" y="11811"/>
              <a:ext cx="5608320" cy="10972800"/>
            </a:xfrm>
            <a:custGeom>
              <a:avLst/>
              <a:gdLst/>
              <a:ahLst/>
              <a:cxnLst/>
              <a:rect l="l" t="t" r="r" b="b"/>
              <a:pathLst>
                <a:path w="5608320" h="10972800">
                  <a:moveTo>
                    <a:pt x="0" y="0"/>
                  </a:moveTo>
                  <a:lnTo>
                    <a:pt x="5608320" y="0"/>
                  </a:lnTo>
                  <a:lnTo>
                    <a:pt x="5608320" y="10972800"/>
                  </a:lnTo>
                  <a:lnTo>
                    <a:pt x="0" y="10972800"/>
                  </a:lnTo>
                  <a:close/>
                </a:path>
              </a:pathLst>
            </a:custGeom>
            <a:solidFill>
              <a:srgbClr val="F5EAD8"/>
            </a:solidFill>
          </p:spPr>
        </p:sp>
        <p:sp>
          <p:nvSpPr>
            <p:cNvPr id="48" name="Freeform 48"/>
            <p:cNvSpPr/>
            <p:nvPr/>
          </p:nvSpPr>
          <p:spPr>
            <a:xfrm>
              <a:off x="0" y="0"/>
              <a:ext cx="5631942" cy="10996422"/>
            </a:xfrm>
            <a:custGeom>
              <a:avLst/>
              <a:gdLst/>
              <a:ahLst/>
              <a:cxnLst/>
              <a:rect l="l" t="t" r="r" b="b"/>
              <a:pathLst>
                <a:path w="5631942" h="10996422">
                  <a:moveTo>
                    <a:pt x="11811" y="0"/>
                  </a:moveTo>
                  <a:lnTo>
                    <a:pt x="5620131" y="0"/>
                  </a:lnTo>
                  <a:cubicBezTo>
                    <a:pt x="5626735" y="0"/>
                    <a:pt x="5631942" y="5334"/>
                    <a:pt x="5631942" y="11811"/>
                  </a:cubicBezTo>
                  <a:lnTo>
                    <a:pt x="5631942" y="10984611"/>
                  </a:lnTo>
                  <a:cubicBezTo>
                    <a:pt x="5631942" y="10991215"/>
                    <a:pt x="5626608" y="10996422"/>
                    <a:pt x="5620131" y="10996422"/>
                  </a:cubicBezTo>
                  <a:lnTo>
                    <a:pt x="11811" y="10996422"/>
                  </a:lnTo>
                  <a:cubicBezTo>
                    <a:pt x="5207" y="10996422"/>
                    <a:pt x="0" y="10991088"/>
                    <a:pt x="0" y="10984611"/>
                  </a:cubicBezTo>
                  <a:lnTo>
                    <a:pt x="0" y="11811"/>
                  </a:lnTo>
                  <a:cubicBezTo>
                    <a:pt x="0" y="5334"/>
                    <a:pt x="5334" y="0"/>
                    <a:pt x="11811" y="0"/>
                  </a:cubicBezTo>
                  <a:moveTo>
                    <a:pt x="11811" y="23749"/>
                  </a:moveTo>
                  <a:lnTo>
                    <a:pt x="11811" y="11811"/>
                  </a:lnTo>
                  <a:lnTo>
                    <a:pt x="23622" y="11811"/>
                  </a:lnTo>
                  <a:lnTo>
                    <a:pt x="23622" y="10984611"/>
                  </a:lnTo>
                  <a:lnTo>
                    <a:pt x="11811" y="10984611"/>
                  </a:lnTo>
                  <a:lnTo>
                    <a:pt x="11811" y="10972800"/>
                  </a:lnTo>
                  <a:lnTo>
                    <a:pt x="5620131" y="10972800"/>
                  </a:lnTo>
                  <a:lnTo>
                    <a:pt x="5620131" y="10984611"/>
                  </a:lnTo>
                  <a:lnTo>
                    <a:pt x="5608320" y="10984611"/>
                  </a:lnTo>
                  <a:lnTo>
                    <a:pt x="5608320" y="11811"/>
                  </a:lnTo>
                  <a:lnTo>
                    <a:pt x="5620131" y="11811"/>
                  </a:lnTo>
                  <a:lnTo>
                    <a:pt x="5620131" y="23622"/>
                  </a:lnTo>
                  <a:lnTo>
                    <a:pt x="11811" y="23622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49" name="Group 49"/>
          <p:cNvGrpSpPr/>
          <p:nvPr/>
        </p:nvGrpSpPr>
        <p:grpSpPr>
          <a:xfrm>
            <a:off x="10484615" y="1669799"/>
            <a:ext cx="1671323" cy="1671323"/>
            <a:chOff x="0" y="0"/>
            <a:chExt cx="2228431" cy="2228431"/>
          </a:xfrm>
        </p:grpSpPr>
        <p:sp>
          <p:nvSpPr>
            <p:cNvPr id="50" name="Freeform 50"/>
            <p:cNvSpPr/>
            <p:nvPr/>
          </p:nvSpPr>
          <p:spPr>
            <a:xfrm>
              <a:off x="16891" y="16891"/>
              <a:ext cx="2194560" cy="2194560"/>
            </a:xfrm>
            <a:custGeom>
              <a:avLst/>
              <a:gdLst/>
              <a:ahLst/>
              <a:cxnLst/>
              <a:rect l="l" t="t" r="r" b="b"/>
              <a:pathLst>
                <a:path w="2194560" h="2194560">
                  <a:moveTo>
                    <a:pt x="0" y="1097280"/>
                  </a:moveTo>
                  <a:cubicBezTo>
                    <a:pt x="0" y="491236"/>
                    <a:pt x="491236" y="0"/>
                    <a:pt x="1097280" y="0"/>
                  </a:cubicBezTo>
                  <a:cubicBezTo>
                    <a:pt x="1703324" y="0"/>
                    <a:pt x="2194560" y="491236"/>
                    <a:pt x="2194560" y="1097280"/>
                  </a:cubicBezTo>
                  <a:cubicBezTo>
                    <a:pt x="2194560" y="1703324"/>
                    <a:pt x="1703324" y="2194560"/>
                    <a:pt x="1097280" y="2194560"/>
                  </a:cubicBezTo>
                  <a:cubicBezTo>
                    <a:pt x="491236" y="2194560"/>
                    <a:pt x="0" y="1703324"/>
                    <a:pt x="0" y="1097280"/>
                  </a:cubicBez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51" name="Freeform 51"/>
            <p:cNvSpPr/>
            <p:nvPr/>
          </p:nvSpPr>
          <p:spPr>
            <a:xfrm>
              <a:off x="0" y="0"/>
              <a:ext cx="2228342" cy="2228342"/>
            </a:xfrm>
            <a:custGeom>
              <a:avLst/>
              <a:gdLst/>
              <a:ahLst/>
              <a:cxnLst/>
              <a:rect l="l" t="t" r="r" b="b"/>
              <a:pathLst>
                <a:path w="2228342" h="2228342">
                  <a:moveTo>
                    <a:pt x="0" y="1114171"/>
                  </a:moveTo>
                  <a:cubicBezTo>
                    <a:pt x="0" y="498856"/>
                    <a:pt x="498856" y="0"/>
                    <a:pt x="1114171" y="0"/>
                  </a:cubicBezTo>
                  <a:lnTo>
                    <a:pt x="1114171" y="16891"/>
                  </a:lnTo>
                  <a:lnTo>
                    <a:pt x="1114171" y="0"/>
                  </a:lnTo>
                  <a:cubicBezTo>
                    <a:pt x="1729486" y="0"/>
                    <a:pt x="2228342" y="498856"/>
                    <a:pt x="2228342" y="1114171"/>
                  </a:cubicBezTo>
                  <a:lnTo>
                    <a:pt x="2211451" y="1114171"/>
                  </a:lnTo>
                  <a:lnTo>
                    <a:pt x="2228342" y="1114171"/>
                  </a:lnTo>
                  <a:cubicBezTo>
                    <a:pt x="2228342" y="1729486"/>
                    <a:pt x="1729486" y="2228342"/>
                    <a:pt x="1114171" y="2228342"/>
                  </a:cubicBezTo>
                  <a:lnTo>
                    <a:pt x="1114171" y="2211451"/>
                  </a:lnTo>
                  <a:lnTo>
                    <a:pt x="1114171" y="2228342"/>
                  </a:lnTo>
                  <a:cubicBezTo>
                    <a:pt x="498856" y="2228469"/>
                    <a:pt x="0" y="1729613"/>
                    <a:pt x="0" y="1114171"/>
                  </a:cubicBezTo>
                  <a:lnTo>
                    <a:pt x="16891" y="1114171"/>
                  </a:lnTo>
                  <a:lnTo>
                    <a:pt x="33909" y="1114171"/>
                  </a:lnTo>
                  <a:lnTo>
                    <a:pt x="16891" y="1114171"/>
                  </a:lnTo>
                  <a:lnTo>
                    <a:pt x="0" y="1114171"/>
                  </a:lnTo>
                  <a:moveTo>
                    <a:pt x="33909" y="1114171"/>
                  </a:moveTo>
                  <a:cubicBezTo>
                    <a:pt x="33909" y="1123569"/>
                    <a:pt x="26289" y="1131062"/>
                    <a:pt x="17018" y="1131062"/>
                  </a:cubicBezTo>
                  <a:cubicBezTo>
                    <a:pt x="7747" y="1131062"/>
                    <a:pt x="0" y="1123569"/>
                    <a:pt x="0" y="1114171"/>
                  </a:cubicBezTo>
                  <a:cubicBezTo>
                    <a:pt x="0" y="1104773"/>
                    <a:pt x="7620" y="1097280"/>
                    <a:pt x="16891" y="1097280"/>
                  </a:cubicBezTo>
                  <a:cubicBezTo>
                    <a:pt x="26162" y="1097280"/>
                    <a:pt x="33782" y="1104900"/>
                    <a:pt x="33782" y="1114171"/>
                  </a:cubicBezTo>
                  <a:cubicBezTo>
                    <a:pt x="33782" y="1710817"/>
                    <a:pt x="517525" y="2194560"/>
                    <a:pt x="1114171" y="2194560"/>
                  </a:cubicBezTo>
                  <a:cubicBezTo>
                    <a:pt x="1710817" y="2194560"/>
                    <a:pt x="2194560" y="1710817"/>
                    <a:pt x="2194560" y="1114171"/>
                  </a:cubicBezTo>
                  <a:cubicBezTo>
                    <a:pt x="2194560" y="517525"/>
                    <a:pt x="1710817" y="33782"/>
                    <a:pt x="1114171" y="33782"/>
                  </a:cubicBezTo>
                  <a:lnTo>
                    <a:pt x="1114171" y="16891"/>
                  </a:lnTo>
                  <a:lnTo>
                    <a:pt x="1114171" y="33909"/>
                  </a:lnTo>
                  <a:cubicBezTo>
                    <a:pt x="517525" y="33909"/>
                    <a:pt x="33909" y="517525"/>
                    <a:pt x="33909" y="1114171"/>
                  </a:cubicBez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52" name="Group 52"/>
          <p:cNvGrpSpPr/>
          <p:nvPr/>
        </p:nvGrpSpPr>
        <p:grpSpPr>
          <a:xfrm>
            <a:off x="10497312" y="1700784"/>
            <a:ext cx="1645920" cy="1609344"/>
            <a:chOff x="0" y="0"/>
            <a:chExt cx="2194560" cy="2145792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2194560" cy="2145792"/>
            </a:xfrm>
            <a:custGeom>
              <a:avLst/>
              <a:gdLst/>
              <a:ahLst/>
              <a:cxnLst/>
              <a:rect l="l" t="t" r="r" b="b"/>
              <a:pathLst>
                <a:path w="2194560" h="2145792">
                  <a:moveTo>
                    <a:pt x="0" y="0"/>
                  </a:moveTo>
                  <a:lnTo>
                    <a:pt x="2194560" y="0"/>
                  </a:lnTo>
                  <a:lnTo>
                    <a:pt x="2194560" y="2145792"/>
                  </a:lnTo>
                  <a:lnTo>
                    <a:pt x="0" y="21457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75452" r="-75452"/>
              </a:stretch>
            </a:blipFill>
          </p:spPr>
        </p:sp>
        <p:sp>
          <p:nvSpPr>
            <p:cNvPr id="54" name="TextBox 54"/>
            <p:cNvSpPr txBox="1"/>
            <p:nvPr/>
          </p:nvSpPr>
          <p:spPr>
            <a:xfrm>
              <a:off x="0" y="-9525"/>
              <a:ext cx="2194560" cy="215531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280"/>
                </a:lnSpc>
              </a:pPr>
              <a:r>
                <a:rPr lang="en-US" sz="4400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III</a:t>
              </a:r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9204455" y="3425447"/>
            <a:ext cx="4231643" cy="98555"/>
            <a:chOff x="0" y="0"/>
            <a:chExt cx="5642191" cy="131407"/>
          </a:xfrm>
        </p:grpSpPr>
        <p:sp>
          <p:nvSpPr>
            <p:cNvPr id="56" name="Freeform 56"/>
            <p:cNvSpPr/>
            <p:nvPr/>
          </p:nvSpPr>
          <p:spPr>
            <a:xfrm>
              <a:off x="16891" y="16891"/>
              <a:ext cx="5608320" cy="97536"/>
            </a:xfrm>
            <a:custGeom>
              <a:avLst/>
              <a:gdLst/>
              <a:ahLst/>
              <a:cxnLst/>
              <a:rect l="l" t="t" r="r" b="b"/>
              <a:pathLst>
                <a:path w="5608320" h="97536">
                  <a:moveTo>
                    <a:pt x="0" y="0"/>
                  </a:moveTo>
                  <a:lnTo>
                    <a:pt x="5608320" y="0"/>
                  </a:lnTo>
                  <a:lnTo>
                    <a:pt x="5608320" y="97536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57" name="Freeform 57"/>
            <p:cNvSpPr/>
            <p:nvPr/>
          </p:nvSpPr>
          <p:spPr>
            <a:xfrm>
              <a:off x="0" y="0"/>
              <a:ext cx="5642102" cy="131320"/>
            </a:xfrm>
            <a:custGeom>
              <a:avLst/>
              <a:gdLst/>
              <a:ahLst/>
              <a:cxnLst/>
              <a:rect l="l" t="t" r="r" b="b"/>
              <a:pathLst>
                <a:path w="5642102" h="131320">
                  <a:moveTo>
                    <a:pt x="16891" y="0"/>
                  </a:moveTo>
                  <a:lnTo>
                    <a:pt x="5625211" y="0"/>
                  </a:lnTo>
                  <a:cubicBezTo>
                    <a:pt x="5634609" y="0"/>
                    <a:pt x="5642102" y="7620"/>
                    <a:pt x="5642102" y="16891"/>
                  </a:cubicBezTo>
                  <a:lnTo>
                    <a:pt x="5642102" y="114427"/>
                  </a:lnTo>
                  <a:cubicBezTo>
                    <a:pt x="5642102" y="123825"/>
                    <a:pt x="5634482" y="131318"/>
                    <a:pt x="5625211" y="131318"/>
                  </a:cubicBezTo>
                  <a:lnTo>
                    <a:pt x="16891" y="131318"/>
                  </a:lnTo>
                  <a:cubicBezTo>
                    <a:pt x="7620" y="131445"/>
                    <a:pt x="0" y="123825"/>
                    <a:pt x="0" y="114427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14427"/>
                  </a:lnTo>
                  <a:lnTo>
                    <a:pt x="16891" y="114427"/>
                  </a:lnTo>
                  <a:lnTo>
                    <a:pt x="16891" y="97536"/>
                  </a:lnTo>
                  <a:lnTo>
                    <a:pt x="5625211" y="97536"/>
                  </a:lnTo>
                  <a:lnTo>
                    <a:pt x="5625211" y="114427"/>
                  </a:lnTo>
                  <a:lnTo>
                    <a:pt x="5608320" y="114427"/>
                  </a:lnTo>
                  <a:lnTo>
                    <a:pt x="5608320" y="16891"/>
                  </a:lnTo>
                  <a:lnTo>
                    <a:pt x="5625211" y="16891"/>
                  </a:lnTo>
                  <a:lnTo>
                    <a:pt x="562521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58" name="Group 58"/>
          <p:cNvGrpSpPr/>
          <p:nvPr/>
        </p:nvGrpSpPr>
        <p:grpSpPr>
          <a:xfrm>
            <a:off x="9363456" y="3621024"/>
            <a:ext cx="3913632" cy="1371600"/>
            <a:chOff x="0" y="0"/>
            <a:chExt cx="5218176" cy="182880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5218176" cy="1828800"/>
            </a:xfrm>
            <a:custGeom>
              <a:avLst/>
              <a:gdLst/>
              <a:ahLst/>
              <a:cxnLst/>
              <a:rect l="l" t="t" r="r" b="b"/>
              <a:pathLst>
                <a:path w="5218176" h="1828800">
                  <a:moveTo>
                    <a:pt x="0" y="0"/>
                  </a:moveTo>
                  <a:lnTo>
                    <a:pt x="5218176" y="0"/>
                  </a:lnTo>
                  <a:lnTo>
                    <a:pt x="5218176" y="1828800"/>
                  </a:lnTo>
                  <a:lnTo>
                    <a:pt x="0" y="18288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597" b="-5597"/>
              </a:stretch>
            </a:blipFill>
          </p:spPr>
        </p:sp>
        <p:sp>
          <p:nvSpPr>
            <p:cNvPr id="60" name="TextBox 60"/>
            <p:cNvSpPr txBox="1"/>
            <p:nvPr/>
          </p:nvSpPr>
          <p:spPr>
            <a:xfrm>
              <a:off x="0" y="-9525"/>
              <a:ext cx="5218176" cy="18383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999"/>
                </a:lnSpc>
              </a:pPr>
              <a:r>
                <a:rPr lang="en-US" sz="2499" b="1">
                  <a:solidFill>
                    <a:srgbClr val="6B1E3B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Hücresel İmmünite</a:t>
              </a:r>
            </a:p>
            <a:p>
              <a:pPr algn="ctr">
                <a:lnSpc>
                  <a:spcPts val="2999"/>
                </a:lnSpc>
              </a:pPr>
              <a:r>
                <a:rPr lang="en-US" sz="2499" b="1">
                  <a:solidFill>
                    <a:srgbClr val="6B1E3B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Gelişimi</a:t>
              </a:r>
            </a:p>
          </p:txBody>
        </p:sp>
      </p:grpSp>
      <p:sp>
        <p:nvSpPr>
          <p:cNvPr id="61" name="TextBox 61"/>
          <p:cNvSpPr txBox="1"/>
          <p:nvPr/>
        </p:nvSpPr>
        <p:spPr>
          <a:xfrm>
            <a:off x="9491472" y="5036820"/>
            <a:ext cx="3657600" cy="4701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CD4+ T lenfositleri aktive olur, IFN-γ salınır. Granülom oluşur. Basil hapsedilir → Latent TB.</a:t>
            </a:r>
          </a:p>
        </p:txBody>
      </p:sp>
      <p:grpSp>
        <p:nvGrpSpPr>
          <p:cNvPr id="62" name="Group 62"/>
          <p:cNvGrpSpPr/>
          <p:nvPr/>
        </p:nvGrpSpPr>
        <p:grpSpPr>
          <a:xfrm>
            <a:off x="13652249" y="1673609"/>
            <a:ext cx="4224023" cy="8247383"/>
            <a:chOff x="0" y="0"/>
            <a:chExt cx="5632031" cy="10996511"/>
          </a:xfrm>
        </p:grpSpPr>
        <p:sp>
          <p:nvSpPr>
            <p:cNvPr id="63" name="Freeform 63"/>
            <p:cNvSpPr/>
            <p:nvPr/>
          </p:nvSpPr>
          <p:spPr>
            <a:xfrm>
              <a:off x="11811" y="11811"/>
              <a:ext cx="5608320" cy="10972800"/>
            </a:xfrm>
            <a:custGeom>
              <a:avLst/>
              <a:gdLst/>
              <a:ahLst/>
              <a:cxnLst/>
              <a:rect l="l" t="t" r="r" b="b"/>
              <a:pathLst>
                <a:path w="5608320" h="10972800">
                  <a:moveTo>
                    <a:pt x="0" y="0"/>
                  </a:moveTo>
                  <a:lnTo>
                    <a:pt x="5608320" y="0"/>
                  </a:lnTo>
                  <a:lnTo>
                    <a:pt x="5608320" y="10972800"/>
                  </a:lnTo>
                  <a:lnTo>
                    <a:pt x="0" y="10972800"/>
                  </a:lnTo>
                  <a:close/>
                </a:path>
              </a:pathLst>
            </a:custGeom>
            <a:solidFill>
              <a:srgbClr val="F0E0D0"/>
            </a:solidFill>
          </p:spPr>
        </p:sp>
        <p:sp>
          <p:nvSpPr>
            <p:cNvPr id="64" name="Freeform 64"/>
            <p:cNvSpPr/>
            <p:nvPr/>
          </p:nvSpPr>
          <p:spPr>
            <a:xfrm>
              <a:off x="0" y="0"/>
              <a:ext cx="5631942" cy="10996422"/>
            </a:xfrm>
            <a:custGeom>
              <a:avLst/>
              <a:gdLst/>
              <a:ahLst/>
              <a:cxnLst/>
              <a:rect l="l" t="t" r="r" b="b"/>
              <a:pathLst>
                <a:path w="5631942" h="10996422">
                  <a:moveTo>
                    <a:pt x="11811" y="0"/>
                  </a:moveTo>
                  <a:lnTo>
                    <a:pt x="5620131" y="0"/>
                  </a:lnTo>
                  <a:cubicBezTo>
                    <a:pt x="5626735" y="0"/>
                    <a:pt x="5631942" y="5334"/>
                    <a:pt x="5631942" y="11811"/>
                  </a:cubicBezTo>
                  <a:lnTo>
                    <a:pt x="5631942" y="10984611"/>
                  </a:lnTo>
                  <a:cubicBezTo>
                    <a:pt x="5631942" y="10991215"/>
                    <a:pt x="5626608" y="10996422"/>
                    <a:pt x="5620131" y="10996422"/>
                  </a:cubicBezTo>
                  <a:lnTo>
                    <a:pt x="11811" y="10996422"/>
                  </a:lnTo>
                  <a:cubicBezTo>
                    <a:pt x="5207" y="10996422"/>
                    <a:pt x="0" y="10991088"/>
                    <a:pt x="0" y="10984611"/>
                  </a:cubicBezTo>
                  <a:lnTo>
                    <a:pt x="0" y="11811"/>
                  </a:lnTo>
                  <a:cubicBezTo>
                    <a:pt x="0" y="5334"/>
                    <a:pt x="5334" y="0"/>
                    <a:pt x="11811" y="0"/>
                  </a:cubicBezTo>
                  <a:moveTo>
                    <a:pt x="11811" y="23749"/>
                  </a:moveTo>
                  <a:lnTo>
                    <a:pt x="11811" y="11811"/>
                  </a:lnTo>
                  <a:lnTo>
                    <a:pt x="23622" y="11811"/>
                  </a:lnTo>
                  <a:lnTo>
                    <a:pt x="23622" y="10984611"/>
                  </a:lnTo>
                  <a:lnTo>
                    <a:pt x="11811" y="10984611"/>
                  </a:lnTo>
                  <a:lnTo>
                    <a:pt x="11811" y="10972800"/>
                  </a:lnTo>
                  <a:lnTo>
                    <a:pt x="5620131" y="10972800"/>
                  </a:lnTo>
                  <a:lnTo>
                    <a:pt x="5620131" y="10984611"/>
                  </a:lnTo>
                  <a:lnTo>
                    <a:pt x="5608320" y="10984611"/>
                  </a:lnTo>
                  <a:lnTo>
                    <a:pt x="5608320" y="11811"/>
                  </a:lnTo>
                  <a:lnTo>
                    <a:pt x="5620131" y="11811"/>
                  </a:lnTo>
                  <a:lnTo>
                    <a:pt x="5620131" y="23622"/>
                  </a:lnTo>
                  <a:lnTo>
                    <a:pt x="11811" y="23622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65" name="Group 65"/>
          <p:cNvGrpSpPr/>
          <p:nvPr/>
        </p:nvGrpSpPr>
        <p:grpSpPr>
          <a:xfrm>
            <a:off x="14928599" y="1669799"/>
            <a:ext cx="1671323" cy="1671323"/>
            <a:chOff x="0" y="0"/>
            <a:chExt cx="2228431" cy="2228431"/>
          </a:xfrm>
        </p:grpSpPr>
        <p:sp>
          <p:nvSpPr>
            <p:cNvPr id="66" name="Freeform 66"/>
            <p:cNvSpPr/>
            <p:nvPr/>
          </p:nvSpPr>
          <p:spPr>
            <a:xfrm>
              <a:off x="16891" y="16891"/>
              <a:ext cx="2194560" cy="2194560"/>
            </a:xfrm>
            <a:custGeom>
              <a:avLst/>
              <a:gdLst/>
              <a:ahLst/>
              <a:cxnLst/>
              <a:rect l="l" t="t" r="r" b="b"/>
              <a:pathLst>
                <a:path w="2194560" h="2194560">
                  <a:moveTo>
                    <a:pt x="0" y="1097280"/>
                  </a:moveTo>
                  <a:cubicBezTo>
                    <a:pt x="0" y="491236"/>
                    <a:pt x="491236" y="0"/>
                    <a:pt x="1097280" y="0"/>
                  </a:cubicBezTo>
                  <a:cubicBezTo>
                    <a:pt x="1703324" y="0"/>
                    <a:pt x="2194560" y="491236"/>
                    <a:pt x="2194560" y="1097280"/>
                  </a:cubicBezTo>
                  <a:cubicBezTo>
                    <a:pt x="2194560" y="1703324"/>
                    <a:pt x="1703324" y="2194560"/>
                    <a:pt x="1097280" y="2194560"/>
                  </a:cubicBezTo>
                  <a:cubicBezTo>
                    <a:pt x="491236" y="2194560"/>
                    <a:pt x="0" y="1703324"/>
                    <a:pt x="0" y="1097280"/>
                  </a:cubicBez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67" name="Freeform 67"/>
            <p:cNvSpPr/>
            <p:nvPr/>
          </p:nvSpPr>
          <p:spPr>
            <a:xfrm>
              <a:off x="0" y="0"/>
              <a:ext cx="2228342" cy="2228342"/>
            </a:xfrm>
            <a:custGeom>
              <a:avLst/>
              <a:gdLst/>
              <a:ahLst/>
              <a:cxnLst/>
              <a:rect l="l" t="t" r="r" b="b"/>
              <a:pathLst>
                <a:path w="2228342" h="2228342">
                  <a:moveTo>
                    <a:pt x="0" y="1114171"/>
                  </a:moveTo>
                  <a:cubicBezTo>
                    <a:pt x="0" y="498856"/>
                    <a:pt x="498856" y="0"/>
                    <a:pt x="1114171" y="0"/>
                  </a:cubicBezTo>
                  <a:lnTo>
                    <a:pt x="1114171" y="16891"/>
                  </a:lnTo>
                  <a:lnTo>
                    <a:pt x="1114171" y="0"/>
                  </a:lnTo>
                  <a:cubicBezTo>
                    <a:pt x="1729486" y="0"/>
                    <a:pt x="2228342" y="498856"/>
                    <a:pt x="2228342" y="1114171"/>
                  </a:cubicBezTo>
                  <a:lnTo>
                    <a:pt x="2211451" y="1114171"/>
                  </a:lnTo>
                  <a:lnTo>
                    <a:pt x="2228342" y="1114171"/>
                  </a:lnTo>
                  <a:cubicBezTo>
                    <a:pt x="2228342" y="1729486"/>
                    <a:pt x="1729486" y="2228342"/>
                    <a:pt x="1114171" y="2228342"/>
                  </a:cubicBezTo>
                  <a:lnTo>
                    <a:pt x="1114171" y="2211451"/>
                  </a:lnTo>
                  <a:lnTo>
                    <a:pt x="1114171" y="2228342"/>
                  </a:lnTo>
                  <a:cubicBezTo>
                    <a:pt x="498856" y="2228469"/>
                    <a:pt x="0" y="1729613"/>
                    <a:pt x="0" y="1114171"/>
                  </a:cubicBezTo>
                  <a:lnTo>
                    <a:pt x="16891" y="1114171"/>
                  </a:lnTo>
                  <a:lnTo>
                    <a:pt x="33909" y="1114171"/>
                  </a:lnTo>
                  <a:lnTo>
                    <a:pt x="16891" y="1114171"/>
                  </a:lnTo>
                  <a:lnTo>
                    <a:pt x="0" y="1114171"/>
                  </a:lnTo>
                  <a:moveTo>
                    <a:pt x="33909" y="1114171"/>
                  </a:moveTo>
                  <a:cubicBezTo>
                    <a:pt x="33909" y="1123569"/>
                    <a:pt x="26289" y="1131062"/>
                    <a:pt x="17018" y="1131062"/>
                  </a:cubicBezTo>
                  <a:cubicBezTo>
                    <a:pt x="7747" y="1131062"/>
                    <a:pt x="0" y="1123569"/>
                    <a:pt x="0" y="1114171"/>
                  </a:cubicBezTo>
                  <a:cubicBezTo>
                    <a:pt x="0" y="1104773"/>
                    <a:pt x="7620" y="1097280"/>
                    <a:pt x="16891" y="1097280"/>
                  </a:cubicBezTo>
                  <a:cubicBezTo>
                    <a:pt x="26162" y="1097280"/>
                    <a:pt x="33782" y="1104900"/>
                    <a:pt x="33782" y="1114171"/>
                  </a:cubicBezTo>
                  <a:cubicBezTo>
                    <a:pt x="33782" y="1710817"/>
                    <a:pt x="517525" y="2194560"/>
                    <a:pt x="1114171" y="2194560"/>
                  </a:cubicBezTo>
                  <a:cubicBezTo>
                    <a:pt x="1710817" y="2194560"/>
                    <a:pt x="2194560" y="1710817"/>
                    <a:pt x="2194560" y="1114171"/>
                  </a:cubicBezTo>
                  <a:cubicBezTo>
                    <a:pt x="2194560" y="517525"/>
                    <a:pt x="1710817" y="33782"/>
                    <a:pt x="1114171" y="33782"/>
                  </a:cubicBezTo>
                  <a:lnTo>
                    <a:pt x="1114171" y="16891"/>
                  </a:lnTo>
                  <a:lnTo>
                    <a:pt x="1114171" y="33909"/>
                  </a:lnTo>
                  <a:cubicBezTo>
                    <a:pt x="517525" y="33909"/>
                    <a:pt x="33909" y="517525"/>
                    <a:pt x="33909" y="1114171"/>
                  </a:cubicBez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68" name="Group 68"/>
          <p:cNvGrpSpPr/>
          <p:nvPr/>
        </p:nvGrpSpPr>
        <p:grpSpPr>
          <a:xfrm>
            <a:off x="14941296" y="1700784"/>
            <a:ext cx="1645920" cy="1609344"/>
            <a:chOff x="0" y="0"/>
            <a:chExt cx="2194560" cy="2145792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2194560" cy="2145792"/>
            </a:xfrm>
            <a:custGeom>
              <a:avLst/>
              <a:gdLst/>
              <a:ahLst/>
              <a:cxnLst/>
              <a:rect l="l" t="t" r="r" b="b"/>
              <a:pathLst>
                <a:path w="2194560" h="2145792">
                  <a:moveTo>
                    <a:pt x="0" y="0"/>
                  </a:moveTo>
                  <a:lnTo>
                    <a:pt x="2194560" y="0"/>
                  </a:lnTo>
                  <a:lnTo>
                    <a:pt x="2194560" y="2145792"/>
                  </a:lnTo>
                  <a:lnTo>
                    <a:pt x="0" y="21457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75452" r="-75452"/>
              </a:stretch>
            </a:blipFill>
          </p:spPr>
        </p:sp>
        <p:sp>
          <p:nvSpPr>
            <p:cNvPr id="70" name="TextBox 70"/>
            <p:cNvSpPr txBox="1"/>
            <p:nvPr/>
          </p:nvSpPr>
          <p:spPr>
            <a:xfrm>
              <a:off x="0" y="-9525"/>
              <a:ext cx="2194560" cy="215531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280"/>
                </a:lnSpc>
              </a:pPr>
              <a:r>
                <a:rPr lang="en-US" sz="4400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IV</a:t>
              </a:r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13648439" y="3425447"/>
            <a:ext cx="4231643" cy="98555"/>
            <a:chOff x="0" y="0"/>
            <a:chExt cx="5642191" cy="131407"/>
          </a:xfrm>
        </p:grpSpPr>
        <p:sp>
          <p:nvSpPr>
            <p:cNvPr id="72" name="Freeform 72"/>
            <p:cNvSpPr/>
            <p:nvPr/>
          </p:nvSpPr>
          <p:spPr>
            <a:xfrm>
              <a:off x="16891" y="16891"/>
              <a:ext cx="5608320" cy="97536"/>
            </a:xfrm>
            <a:custGeom>
              <a:avLst/>
              <a:gdLst/>
              <a:ahLst/>
              <a:cxnLst/>
              <a:rect l="l" t="t" r="r" b="b"/>
              <a:pathLst>
                <a:path w="5608320" h="97536">
                  <a:moveTo>
                    <a:pt x="0" y="0"/>
                  </a:moveTo>
                  <a:lnTo>
                    <a:pt x="5608320" y="0"/>
                  </a:lnTo>
                  <a:lnTo>
                    <a:pt x="5608320" y="97536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73" name="Freeform 73"/>
            <p:cNvSpPr/>
            <p:nvPr/>
          </p:nvSpPr>
          <p:spPr>
            <a:xfrm>
              <a:off x="0" y="0"/>
              <a:ext cx="5642102" cy="131320"/>
            </a:xfrm>
            <a:custGeom>
              <a:avLst/>
              <a:gdLst/>
              <a:ahLst/>
              <a:cxnLst/>
              <a:rect l="l" t="t" r="r" b="b"/>
              <a:pathLst>
                <a:path w="5642102" h="131320">
                  <a:moveTo>
                    <a:pt x="16891" y="0"/>
                  </a:moveTo>
                  <a:lnTo>
                    <a:pt x="5625211" y="0"/>
                  </a:lnTo>
                  <a:cubicBezTo>
                    <a:pt x="5634609" y="0"/>
                    <a:pt x="5642102" y="7620"/>
                    <a:pt x="5642102" y="16891"/>
                  </a:cubicBezTo>
                  <a:lnTo>
                    <a:pt x="5642102" y="114427"/>
                  </a:lnTo>
                  <a:cubicBezTo>
                    <a:pt x="5642102" y="123825"/>
                    <a:pt x="5634482" y="131318"/>
                    <a:pt x="5625211" y="131318"/>
                  </a:cubicBezTo>
                  <a:lnTo>
                    <a:pt x="16891" y="131318"/>
                  </a:lnTo>
                  <a:cubicBezTo>
                    <a:pt x="7620" y="131445"/>
                    <a:pt x="0" y="123825"/>
                    <a:pt x="0" y="114427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14427"/>
                  </a:lnTo>
                  <a:lnTo>
                    <a:pt x="16891" y="114427"/>
                  </a:lnTo>
                  <a:lnTo>
                    <a:pt x="16891" y="97536"/>
                  </a:lnTo>
                  <a:lnTo>
                    <a:pt x="5625211" y="97536"/>
                  </a:lnTo>
                  <a:lnTo>
                    <a:pt x="5625211" y="114427"/>
                  </a:lnTo>
                  <a:lnTo>
                    <a:pt x="5608320" y="114427"/>
                  </a:lnTo>
                  <a:lnTo>
                    <a:pt x="5608320" y="16891"/>
                  </a:lnTo>
                  <a:lnTo>
                    <a:pt x="5625211" y="16891"/>
                  </a:lnTo>
                  <a:lnTo>
                    <a:pt x="562521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74" name="Group 74"/>
          <p:cNvGrpSpPr/>
          <p:nvPr/>
        </p:nvGrpSpPr>
        <p:grpSpPr>
          <a:xfrm>
            <a:off x="13807440" y="3621024"/>
            <a:ext cx="3913632" cy="1371600"/>
            <a:chOff x="0" y="0"/>
            <a:chExt cx="5218176" cy="1828800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5218176" cy="1828800"/>
            </a:xfrm>
            <a:custGeom>
              <a:avLst/>
              <a:gdLst/>
              <a:ahLst/>
              <a:cxnLst/>
              <a:rect l="l" t="t" r="r" b="b"/>
              <a:pathLst>
                <a:path w="5218176" h="1828800">
                  <a:moveTo>
                    <a:pt x="0" y="0"/>
                  </a:moveTo>
                  <a:lnTo>
                    <a:pt x="5218176" y="0"/>
                  </a:lnTo>
                  <a:lnTo>
                    <a:pt x="5218176" y="1828800"/>
                  </a:lnTo>
                  <a:lnTo>
                    <a:pt x="0" y="18288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597" b="-5597"/>
              </a:stretch>
            </a:blipFill>
          </p:spPr>
        </p:sp>
        <p:sp>
          <p:nvSpPr>
            <p:cNvPr id="76" name="TextBox 76"/>
            <p:cNvSpPr txBox="1"/>
            <p:nvPr/>
          </p:nvSpPr>
          <p:spPr>
            <a:xfrm>
              <a:off x="0" y="-9525"/>
              <a:ext cx="5218176" cy="18383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999"/>
                </a:lnSpc>
              </a:pPr>
              <a:r>
                <a:rPr lang="en-US" sz="2499" b="1">
                  <a:solidFill>
                    <a:srgbClr val="6B1E3B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Likefaksiyon &amp;</a:t>
              </a:r>
            </a:p>
            <a:p>
              <a:pPr algn="ctr">
                <a:lnSpc>
                  <a:spcPts val="2999"/>
                </a:lnSpc>
              </a:pPr>
              <a:r>
                <a:rPr lang="en-US" sz="2499" b="1">
                  <a:solidFill>
                    <a:srgbClr val="6B1E3B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Kavitasyon</a:t>
              </a:r>
            </a:p>
          </p:txBody>
        </p:sp>
      </p:grpSp>
      <p:sp>
        <p:nvSpPr>
          <p:cNvPr id="77" name="TextBox 77"/>
          <p:cNvSpPr txBox="1"/>
          <p:nvPr/>
        </p:nvSpPr>
        <p:spPr>
          <a:xfrm>
            <a:off x="13935456" y="5036820"/>
            <a:ext cx="3657600" cy="4701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İmmün denge bozulursa granülom erir, kavite oluşur, basil hava yoluyla yayılır → Bulaştırıcı aktif TB.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0A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97" y="-12697"/>
            <a:ext cx="354587" cy="10312403"/>
            <a:chOff x="0" y="0"/>
            <a:chExt cx="472783" cy="13749871"/>
          </a:xfrm>
        </p:grpSpPr>
        <p:sp>
          <p:nvSpPr>
            <p:cNvPr id="3" name="Freeform 3"/>
            <p:cNvSpPr/>
            <p:nvPr/>
          </p:nvSpPr>
          <p:spPr>
            <a:xfrm>
              <a:off x="16891" y="16891"/>
              <a:ext cx="438912" cy="13715999"/>
            </a:xfrm>
            <a:custGeom>
              <a:avLst/>
              <a:gdLst/>
              <a:ahLst/>
              <a:cxnLst/>
              <a:rect l="l" t="t" r="r" b="b"/>
              <a:pathLst>
                <a:path w="438912" h="13715999">
                  <a:moveTo>
                    <a:pt x="0" y="0"/>
                  </a:moveTo>
                  <a:lnTo>
                    <a:pt x="438912" y="0"/>
                  </a:lnTo>
                  <a:lnTo>
                    <a:pt x="438912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472694" cy="13749782"/>
            </a:xfrm>
            <a:custGeom>
              <a:avLst/>
              <a:gdLst/>
              <a:ahLst/>
              <a:cxnLst/>
              <a:rect l="l" t="t" r="r" b="b"/>
              <a:pathLst>
                <a:path w="472694" h="13749782">
                  <a:moveTo>
                    <a:pt x="16891" y="0"/>
                  </a:moveTo>
                  <a:lnTo>
                    <a:pt x="455803" y="0"/>
                  </a:lnTo>
                  <a:cubicBezTo>
                    <a:pt x="465201" y="0"/>
                    <a:pt x="472694" y="7620"/>
                    <a:pt x="472694" y="16891"/>
                  </a:cubicBezTo>
                  <a:lnTo>
                    <a:pt x="472694" y="13732890"/>
                  </a:lnTo>
                  <a:cubicBezTo>
                    <a:pt x="472694" y="13742290"/>
                    <a:pt x="465074" y="13749782"/>
                    <a:pt x="455803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455803" y="13716000"/>
                  </a:lnTo>
                  <a:lnTo>
                    <a:pt x="455803" y="13732890"/>
                  </a:lnTo>
                  <a:lnTo>
                    <a:pt x="438912" y="13732890"/>
                  </a:lnTo>
                  <a:lnTo>
                    <a:pt x="438912" y="16891"/>
                  </a:lnTo>
                  <a:lnTo>
                    <a:pt x="455803" y="16891"/>
                  </a:lnTo>
                  <a:lnTo>
                    <a:pt x="455803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7946119" y="-12697"/>
            <a:ext cx="354587" cy="10312403"/>
            <a:chOff x="0" y="0"/>
            <a:chExt cx="472783" cy="13749871"/>
          </a:xfrm>
        </p:grpSpPr>
        <p:sp>
          <p:nvSpPr>
            <p:cNvPr id="6" name="Freeform 6"/>
            <p:cNvSpPr/>
            <p:nvPr/>
          </p:nvSpPr>
          <p:spPr>
            <a:xfrm>
              <a:off x="16891" y="16891"/>
              <a:ext cx="438912" cy="13715999"/>
            </a:xfrm>
            <a:custGeom>
              <a:avLst/>
              <a:gdLst/>
              <a:ahLst/>
              <a:cxnLst/>
              <a:rect l="l" t="t" r="r" b="b"/>
              <a:pathLst>
                <a:path w="438912" h="13715999">
                  <a:moveTo>
                    <a:pt x="0" y="0"/>
                  </a:moveTo>
                  <a:lnTo>
                    <a:pt x="438912" y="0"/>
                  </a:lnTo>
                  <a:lnTo>
                    <a:pt x="438912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472694" cy="13749782"/>
            </a:xfrm>
            <a:custGeom>
              <a:avLst/>
              <a:gdLst/>
              <a:ahLst/>
              <a:cxnLst/>
              <a:rect l="l" t="t" r="r" b="b"/>
              <a:pathLst>
                <a:path w="472694" h="13749782">
                  <a:moveTo>
                    <a:pt x="16891" y="0"/>
                  </a:moveTo>
                  <a:lnTo>
                    <a:pt x="455803" y="0"/>
                  </a:lnTo>
                  <a:cubicBezTo>
                    <a:pt x="465201" y="0"/>
                    <a:pt x="472694" y="7620"/>
                    <a:pt x="472694" y="16891"/>
                  </a:cubicBezTo>
                  <a:lnTo>
                    <a:pt x="472694" y="13732890"/>
                  </a:lnTo>
                  <a:cubicBezTo>
                    <a:pt x="472694" y="13742290"/>
                    <a:pt x="465074" y="13749782"/>
                    <a:pt x="455803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455803" y="13716000"/>
                  </a:lnTo>
                  <a:lnTo>
                    <a:pt x="455803" y="13732890"/>
                  </a:lnTo>
                  <a:lnTo>
                    <a:pt x="438912" y="13732890"/>
                  </a:lnTo>
                  <a:lnTo>
                    <a:pt x="438912" y="16891"/>
                  </a:lnTo>
                  <a:lnTo>
                    <a:pt x="455803" y="16891"/>
                  </a:lnTo>
                  <a:lnTo>
                    <a:pt x="455803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810263" y="4778759"/>
            <a:ext cx="16667483" cy="98555"/>
            <a:chOff x="0" y="0"/>
            <a:chExt cx="22223311" cy="131407"/>
          </a:xfrm>
        </p:grpSpPr>
        <p:sp>
          <p:nvSpPr>
            <p:cNvPr id="9" name="Freeform 9"/>
            <p:cNvSpPr/>
            <p:nvPr/>
          </p:nvSpPr>
          <p:spPr>
            <a:xfrm>
              <a:off x="16891" y="16891"/>
              <a:ext cx="22189439" cy="97536"/>
            </a:xfrm>
            <a:custGeom>
              <a:avLst/>
              <a:gdLst/>
              <a:ahLst/>
              <a:cxnLst/>
              <a:rect l="l" t="t" r="r" b="b"/>
              <a:pathLst>
                <a:path w="22189439" h="97536">
                  <a:moveTo>
                    <a:pt x="0" y="0"/>
                  </a:moveTo>
                  <a:lnTo>
                    <a:pt x="22189439" y="0"/>
                  </a:lnTo>
                  <a:lnTo>
                    <a:pt x="22189439" y="97536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2223222" cy="131320"/>
            </a:xfrm>
            <a:custGeom>
              <a:avLst/>
              <a:gdLst/>
              <a:ahLst/>
              <a:cxnLst/>
              <a:rect l="l" t="t" r="r" b="b"/>
              <a:pathLst>
                <a:path w="22223222" h="131320">
                  <a:moveTo>
                    <a:pt x="16891" y="0"/>
                  </a:moveTo>
                  <a:lnTo>
                    <a:pt x="22206330" y="0"/>
                  </a:lnTo>
                  <a:cubicBezTo>
                    <a:pt x="22215729" y="0"/>
                    <a:pt x="22223222" y="7620"/>
                    <a:pt x="22223222" y="16891"/>
                  </a:cubicBezTo>
                  <a:lnTo>
                    <a:pt x="22223222" y="114427"/>
                  </a:lnTo>
                  <a:cubicBezTo>
                    <a:pt x="22223222" y="123825"/>
                    <a:pt x="22215602" y="131318"/>
                    <a:pt x="22206330" y="131318"/>
                  </a:cubicBezTo>
                  <a:lnTo>
                    <a:pt x="16891" y="131318"/>
                  </a:lnTo>
                  <a:cubicBezTo>
                    <a:pt x="7620" y="131445"/>
                    <a:pt x="0" y="123825"/>
                    <a:pt x="0" y="114427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14427"/>
                  </a:lnTo>
                  <a:lnTo>
                    <a:pt x="16891" y="114427"/>
                  </a:lnTo>
                  <a:lnTo>
                    <a:pt x="16891" y="97536"/>
                  </a:lnTo>
                  <a:lnTo>
                    <a:pt x="22206330" y="97536"/>
                  </a:lnTo>
                  <a:lnTo>
                    <a:pt x="22206330" y="114427"/>
                  </a:lnTo>
                  <a:lnTo>
                    <a:pt x="22189439" y="114427"/>
                  </a:lnTo>
                  <a:lnTo>
                    <a:pt x="22189439" y="16891"/>
                  </a:lnTo>
                  <a:lnTo>
                    <a:pt x="22206330" y="16891"/>
                  </a:lnTo>
                  <a:lnTo>
                    <a:pt x="2220633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822960" y="3017520"/>
            <a:ext cx="16642080" cy="1645920"/>
            <a:chOff x="0" y="0"/>
            <a:chExt cx="22189440" cy="21945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189439" cy="2194560"/>
            </a:xfrm>
            <a:custGeom>
              <a:avLst/>
              <a:gdLst/>
              <a:ahLst/>
              <a:cxnLst/>
              <a:rect l="l" t="t" r="r" b="b"/>
              <a:pathLst>
                <a:path w="22189439" h="2194560">
                  <a:moveTo>
                    <a:pt x="0" y="0"/>
                  </a:moveTo>
                  <a:lnTo>
                    <a:pt x="22189439" y="0"/>
                  </a:lnTo>
                  <a:lnTo>
                    <a:pt x="22189439" y="2194560"/>
                  </a:lnTo>
                  <a:lnTo>
                    <a:pt x="0" y="219456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47015" b="-147015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22189440" cy="221361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8640"/>
                </a:lnSpc>
              </a:pPr>
              <a:r>
                <a:rPr lang="en-US" sz="7200" b="1" spc="599">
                  <a:solidFill>
                    <a:srgbClr val="F5EDE0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KLİNİK BULGULAR &amp; TANI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22960" y="5212080"/>
            <a:ext cx="16642080" cy="1463040"/>
            <a:chOff x="0" y="0"/>
            <a:chExt cx="22189440" cy="195072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189439" cy="1950720"/>
            </a:xfrm>
            <a:custGeom>
              <a:avLst/>
              <a:gdLst/>
              <a:ahLst/>
              <a:cxnLst/>
              <a:rect l="l" t="t" r="r" b="b"/>
              <a:pathLst>
                <a:path w="22189439" h="1950720">
                  <a:moveTo>
                    <a:pt x="0" y="0"/>
                  </a:moveTo>
                  <a:lnTo>
                    <a:pt x="22189439" y="0"/>
                  </a:lnTo>
                  <a:lnTo>
                    <a:pt x="22189439" y="1950720"/>
                  </a:lnTo>
                  <a:lnTo>
                    <a:pt x="0" y="19507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71642" b="-171642"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22189440" cy="201739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079"/>
                </a:lnSpc>
              </a:pPr>
              <a:r>
                <a:rPr lang="en-US" sz="3400" i="1">
                  <a:solidFill>
                    <a:srgbClr val="E8B96A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Hastalığı nasıl tanırız?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97" y="-12697"/>
            <a:ext cx="18313403" cy="1342139"/>
            <a:chOff x="0" y="0"/>
            <a:chExt cx="24417871" cy="1789519"/>
          </a:xfrm>
        </p:grpSpPr>
        <p:sp>
          <p:nvSpPr>
            <p:cNvPr id="3" name="Freeform 3"/>
            <p:cNvSpPr/>
            <p:nvPr/>
          </p:nvSpPr>
          <p:spPr>
            <a:xfrm>
              <a:off x="16891" y="16891"/>
              <a:ext cx="24383999" cy="1755648"/>
            </a:xfrm>
            <a:custGeom>
              <a:avLst/>
              <a:gdLst/>
              <a:ahLst/>
              <a:cxnLst/>
              <a:rect l="l" t="t" r="r" b="b"/>
              <a:pathLst>
                <a:path w="24383999" h="1755648">
                  <a:moveTo>
                    <a:pt x="0" y="0"/>
                  </a:moveTo>
                  <a:lnTo>
                    <a:pt x="24383999" y="0"/>
                  </a:lnTo>
                  <a:lnTo>
                    <a:pt x="24383999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417782" cy="1789430"/>
            </a:xfrm>
            <a:custGeom>
              <a:avLst/>
              <a:gdLst/>
              <a:ahLst/>
              <a:cxnLst/>
              <a:rect l="l" t="t" r="r" b="b"/>
              <a:pathLst>
                <a:path w="24417782" h="1789430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772539"/>
                  </a:lnTo>
                  <a:cubicBezTo>
                    <a:pt x="24417782" y="1781937"/>
                    <a:pt x="24410163" y="1789430"/>
                    <a:pt x="24400890" y="1789430"/>
                  </a:cubicBezTo>
                  <a:lnTo>
                    <a:pt x="16891" y="1789430"/>
                  </a:lnTo>
                  <a:cubicBezTo>
                    <a:pt x="7493" y="1789430"/>
                    <a:pt x="0" y="1781810"/>
                    <a:pt x="0" y="177253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772539"/>
                  </a:lnTo>
                  <a:lnTo>
                    <a:pt x="16891" y="1772539"/>
                  </a:lnTo>
                  <a:lnTo>
                    <a:pt x="16891" y="1755648"/>
                  </a:lnTo>
                  <a:lnTo>
                    <a:pt x="24400890" y="1755648"/>
                  </a:lnTo>
                  <a:lnTo>
                    <a:pt x="24400890" y="1772539"/>
                  </a:lnTo>
                  <a:lnTo>
                    <a:pt x="24384000" y="177253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12697" y="1304039"/>
            <a:ext cx="18313403" cy="153419"/>
            <a:chOff x="0" y="0"/>
            <a:chExt cx="24417871" cy="204559"/>
          </a:xfrm>
        </p:grpSpPr>
        <p:sp>
          <p:nvSpPr>
            <p:cNvPr id="6" name="Freeform 6"/>
            <p:cNvSpPr/>
            <p:nvPr/>
          </p:nvSpPr>
          <p:spPr>
            <a:xfrm>
              <a:off x="16891" y="16891"/>
              <a:ext cx="24383999" cy="170688"/>
            </a:xfrm>
            <a:custGeom>
              <a:avLst/>
              <a:gdLst/>
              <a:ahLst/>
              <a:cxnLst/>
              <a:rect l="l" t="t" r="r" b="b"/>
              <a:pathLst>
                <a:path w="24383999" h="170688">
                  <a:moveTo>
                    <a:pt x="0" y="0"/>
                  </a:moveTo>
                  <a:lnTo>
                    <a:pt x="24383999" y="0"/>
                  </a:lnTo>
                  <a:lnTo>
                    <a:pt x="24383999" y="170688"/>
                  </a:lnTo>
                  <a:lnTo>
                    <a:pt x="0" y="170688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4417782" cy="204472"/>
            </a:xfrm>
            <a:custGeom>
              <a:avLst/>
              <a:gdLst/>
              <a:ahLst/>
              <a:cxnLst/>
              <a:rect l="l" t="t" r="r" b="b"/>
              <a:pathLst>
                <a:path w="24417782" h="204472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87579"/>
                  </a:lnTo>
                  <a:cubicBezTo>
                    <a:pt x="24417782" y="196977"/>
                    <a:pt x="24410163" y="204470"/>
                    <a:pt x="24400890" y="204470"/>
                  </a:cubicBezTo>
                  <a:lnTo>
                    <a:pt x="16891" y="204470"/>
                  </a:lnTo>
                  <a:cubicBezTo>
                    <a:pt x="7620" y="204597"/>
                    <a:pt x="0" y="196977"/>
                    <a:pt x="0" y="18757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87579"/>
                  </a:lnTo>
                  <a:lnTo>
                    <a:pt x="16891" y="187579"/>
                  </a:lnTo>
                  <a:lnTo>
                    <a:pt x="16891" y="170688"/>
                  </a:lnTo>
                  <a:lnTo>
                    <a:pt x="24400890" y="170688"/>
                  </a:lnTo>
                  <a:lnTo>
                    <a:pt x="24400890" y="187579"/>
                  </a:lnTo>
                  <a:lnTo>
                    <a:pt x="24384000" y="18757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12697" y="-12697"/>
            <a:ext cx="153419" cy="10312403"/>
            <a:chOff x="0" y="0"/>
            <a:chExt cx="204559" cy="13749871"/>
          </a:xfrm>
        </p:grpSpPr>
        <p:sp>
          <p:nvSpPr>
            <p:cNvPr id="9" name="Freeform 9"/>
            <p:cNvSpPr/>
            <p:nvPr/>
          </p:nvSpPr>
          <p:spPr>
            <a:xfrm>
              <a:off x="16891" y="16891"/>
              <a:ext cx="170688" cy="13715999"/>
            </a:xfrm>
            <a:custGeom>
              <a:avLst/>
              <a:gdLst/>
              <a:ahLst/>
              <a:cxnLst/>
              <a:rect l="l" t="t" r="r" b="b"/>
              <a:pathLst>
                <a:path w="170688" h="13715999">
                  <a:moveTo>
                    <a:pt x="0" y="0"/>
                  </a:moveTo>
                  <a:lnTo>
                    <a:pt x="170688" y="0"/>
                  </a:lnTo>
                  <a:lnTo>
                    <a:pt x="170688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04470" cy="13749782"/>
            </a:xfrm>
            <a:custGeom>
              <a:avLst/>
              <a:gdLst/>
              <a:ahLst/>
              <a:cxnLst/>
              <a:rect l="l" t="t" r="r" b="b"/>
              <a:pathLst>
                <a:path w="204470" h="13749782">
                  <a:moveTo>
                    <a:pt x="16891" y="0"/>
                  </a:moveTo>
                  <a:lnTo>
                    <a:pt x="187579" y="0"/>
                  </a:lnTo>
                  <a:cubicBezTo>
                    <a:pt x="196977" y="0"/>
                    <a:pt x="204470" y="7620"/>
                    <a:pt x="204470" y="16891"/>
                  </a:cubicBezTo>
                  <a:lnTo>
                    <a:pt x="204470" y="13732890"/>
                  </a:lnTo>
                  <a:cubicBezTo>
                    <a:pt x="204470" y="13742290"/>
                    <a:pt x="196850" y="13749782"/>
                    <a:pt x="187579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187579" y="13716000"/>
                  </a:lnTo>
                  <a:lnTo>
                    <a:pt x="187579" y="13732890"/>
                  </a:lnTo>
                  <a:lnTo>
                    <a:pt x="170688" y="13732890"/>
                  </a:lnTo>
                  <a:lnTo>
                    <a:pt x="170688" y="16891"/>
                  </a:lnTo>
                  <a:lnTo>
                    <a:pt x="187579" y="16891"/>
                  </a:lnTo>
                  <a:lnTo>
                    <a:pt x="187579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457200" y="182880"/>
            <a:ext cx="17373600" cy="1005840"/>
            <a:chOff x="0" y="0"/>
            <a:chExt cx="23164800" cy="13411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164800" cy="1341120"/>
            </a:xfrm>
            <a:custGeom>
              <a:avLst/>
              <a:gdLst/>
              <a:ahLst/>
              <a:cxnLst/>
              <a:rect l="l" t="t" r="r" b="b"/>
              <a:pathLst>
                <a:path w="23164800" h="1341120">
                  <a:moveTo>
                    <a:pt x="0" y="0"/>
                  </a:moveTo>
                  <a:lnTo>
                    <a:pt x="23164800" y="0"/>
                  </a:lnTo>
                  <a:lnTo>
                    <a:pt x="2316480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86559" b="-286559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23164800" cy="13506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280"/>
                </a:lnSpc>
              </a:pPr>
              <a:r>
                <a:rPr lang="en-US" sz="4400" b="1">
                  <a:solidFill>
                    <a:srgbClr val="FFFFFF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Klinik Bulgular — Postprimer Tüberküloz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16487" y="1669799"/>
            <a:ext cx="11638283" cy="1122683"/>
            <a:chOff x="0" y="0"/>
            <a:chExt cx="15517711" cy="1496911"/>
          </a:xfrm>
        </p:grpSpPr>
        <p:sp>
          <p:nvSpPr>
            <p:cNvPr id="15" name="Freeform 15"/>
            <p:cNvSpPr/>
            <p:nvPr/>
          </p:nvSpPr>
          <p:spPr>
            <a:xfrm>
              <a:off x="16891" y="16891"/>
              <a:ext cx="15483839" cy="1463040"/>
            </a:xfrm>
            <a:custGeom>
              <a:avLst/>
              <a:gdLst/>
              <a:ahLst/>
              <a:cxnLst/>
              <a:rect l="l" t="t" r="r" b="b"/>
              <a:pathLst>
                <a:path w="15483839" h="1463040">
                  <a:moveTo>
                    <a:pt x="0" y="0"/>
                  </a:moveTo>
                  <a:lnTo>
                    <a:pt x="15483839" y="0"/>
                  </a:lnTo>
                  <a:lnTo>
                    <a:pt x="15483839" y="1463040"/>
                  </a:lnTo>
                  <a:lnTo>
                    <a:pt x="0" y="1463040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15517622" cy="1496822"/>
            </a:xfrm>
            <a:custGeom>
              <a:avLst/>
              <a:gdLst/>
              <a:ahLst/>
              <a:cxnLst/>
              <a:rect l="l" t="t" r="r" b="b"/>
              <a:pathLst>
                <a:path w="15517622" h="1496822">
                  <a:moveTo>
                    <a:pt x="16891" y="0"/>
                  </a:moveTo>
                  <a:lnTo>
                    <a:pt x="15500730" y="0"/>
                  </a:lnTo>
                  <a:cubicBezTo>
                    <a:pt x="15510129" y="0"/>
                    <a:pt x="15517622" y="7620"/>
                    <a:pt x="15517622" y="16891"/>
                  </a:cubicBezTo>
                  <a:lnTo>
                    <a:pt x="15517622" y="1479931"/>
                  </a:lnTo>
                  <a:cubicBezTo>
                    <a:pt x="15517622" y="1489329"/>
                    <a:pt x="15510002" y="1496822"/>
                    <a:pt x="15500730" y="1496822"/>
                  </a:cubicBezTo>
                  <a:lnTo>
                    <a:pt x="16891" y="1496822"/>
                  </a:lnTo>
                  <a:cubicBezTo>
                    <a:pt x="7493" y="1496822"/>
                    <a:pt x="0" y="1489202"/>
                    <a:pt x="0" y="1479931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479931"/>
                  </a:lnTo>
                  <a:lnTo>
                    <a:pt x="16891" y="1479931"/>
                  </a:lnTo>
                  <a:lnTo>
                    <a:pt x="16891" y="1463040"/>
                  </a:lnTo>
                  <a:lnTo>
                    <a:pt x="15500730" y="1463040"/>
                  </a:lnTo>
                  <a:lnTo>
                    <a:pt x="15500730" y="1479931"/>
                  </a:lnTo>
                  <a:lnTo>
                    <a:pt x="15483839" y="1479931"/>
                  </a:lnTo>
                  <a:lnTo>
                    <a:pt x="15483839" y="16891"/>
                  </a:lnTo>
                  <a:lnTo>
                    <a:pt x="15500730" y="16891"/>
                  </a:lnTo>
                  <a:lnTo>
                    <a:pt x="1550073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512064" y="1755648"/>
            <a:ext cx="11247120" cy="914400"/>
            <a:chOff x="0" y="0"/>
            <a:chExt cx="14996160" cy="12192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4996161" cy="1219200"/>
            </a:xfrm>
            <a:custGeom>
              <a:avLst/>
              <a:gdLst/>
              <a:ahLst/>
              <a:cxnLst/>
              <a:rect l="l" t="t" r="r" b="b"/>
              <a:pathLst>
                <a:path w="14996161" h="1219200">
                  <a:moveTo>
                    <a:pt x="0" y="0"/>
                  </a:moveTo>
                  <a:lnTo>
                    <a:pt x="14996161" y="0"/>
                  </a:lnTo>
                  <a:lnTo>
                    <a:pt x="14996161" y="1219200"/>
                  </a:lnTo>
                  <a:lnTo>
                    <a:pt x="0" y="12192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89665" b="-189665"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14996160" cy="1219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359"/>
                </a:lnSpc>
              </a:pPr>
              <a:r>
                <a:rPr lang="en-US" sz="2799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⚠  2 haftadan uzun süren öksürük → TB açısından değerlendirin!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22831" y="3011167"/>
            <a:ext cx="5590537" cy="1146553"/>
            <a:chOff x="0" y="0"/>
            <a:chExt cx="7454049" cy="1528737"/>
          </a:xfrm>
        </p:grpSpPr>
        <p:sp>
          <p:nvSpPr>
            <p:cNvPr id="21" name="Freeform 21"/>
            <p:cNvSpPr/>
            <p:nvPr/>
          </p:nvSpPr>
          <p:spPr>
            <a:xfrm>
              <a:off x="8509" y="8509"/>
              <a:ext cx="7437119" cy="1511808"/>
            </a:xfrm>
            <a:custGeom>
              <a:avLst/>
              <a:gdLst/>
              <a:ahLst/>
              <a:cxnLst/>
              <a:rect l="l" t="t" r="r" b="b"/>
              <a:pathLst>
                <a:path w="7437119" h="1511808">
                  <a:moveTo>
                    <a:pt x="0" y="0"/>
                  </a:moveTo>
                  <a:lnTo>
                    <a:pt x="7437119" y="0"/>
                  </a:lnTo>
                  <a:lnTo>
                    <a:pt x="7437119" y="1511808"/>
                  </a:lnTo>
                  <a:lnTo>
                    <a:pt x="0" y="1511808"/>
                  </a:lnTo>
                  <a:close/>
                </a:path>
              </a:pathLst>
            </a:custGeom>
            <a:solidFill>
              <a:srgbClr val="F5EAD8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7454138" cy="1528826"/>
            </a:xfrm>
            <a:custGeom>
              <a:avLst/>
              <a:gdLst/>
              <a:ahLst/>
              <a:cxnLst/>
              <a:rect l="l" t="t" r="r" b="b"/>
              <a:pathLst>
                <a:path w="7454138" h="1528826">
                  <a:moveTo>
                    <a:pt x="8509" y="0"/>
                  </a:moveTo>
                  <a:lnTo>
                    <a:pt x="7445628" y="0"/>
                  </a:lnTo>
                  <a:cubicBezTo>
                    <a:pt x="7450327" y="0"/>
                    <a:pt x="7454138" y="3810"/>
                    <a:pt x="7454138" y="8509"/>
                  </a:cubicBezTo>
                  <a:lnTo>
                    <a:pt x="7454138" y="1520317"/>
                  </a:lnTo>
                  <a:cubicBezTo>
                    <a:pt x="7454138" y="1525016"/>
                    <a:pt x="7450327" y="1528826"/>
                    <a:pt x="7445628" y="1528826"/>
                  </a:cubicBezTo>
                  <a:lnTo>
                    <a:pt x="8509" y="1528826"/>
                  </a:lnTo>
                  <a:cubicBezTo>
                    <a:pt x="3810" y="1528826"/>
                    <a:pt x="0" y="1525016"/>
                    <a:pt x="0" y="1520317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520317"/>
                  </a:lnTo>
                  <a:lnTo>
                    <a:pt x="8509" y="1520317"/>
                  </a:lnTo>
                  <a:lnTo>
                    <a:pt x="8509" y="1511808"/>
                  </a:lnTo>
                  <a:lnTo>
                    <a:pt x="7445628" y="1511808"/>
                  </a:lnTo>
                  <a:lnTo>
                    <a:pt x="7445628" y="1520317"/>
                  </a:lnTo>
                  <a:lnTo>
                    <a:pt x="7437120" y="1520317"/>
                  </a:lnTo>
                  <a:lnTo>
                    <a:pt x="7437120" y="8509"/>
                  </a:lnTo>
                  <a:lnTo>
                    <a:pt x="7445628" y="8509"/>
                  </a:lnTo>
                  <a:lnTo>
                    <a:pt x="7445628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389639" y="3224279"/>
            <a:ext cx="720347" cy="720347"/>
            <a:chOff x="0" y="0"/>
            <a:chExt cx="960463" cy="960463"/>
          </a:xfrm>
        </p:grpSpPr>
        <p:sp>
          <p:nvSpPr>
            <p:cNvPr id="24" name="Freeform 24"/>
            <p:cNvSpPr/>
            <p:nvPr/>
          </p:nvSpPr>
          <p:spPr>
            <a:xfrm>
              <a:off x="16891" y="16891"/>
              <a:ext cx="926592" cy="926592"/>
            </a:xfrm>
            <a:custGeom>
              <a:avLst/>
              <a:gdLst/>
              <a:ahLst/>
              <a:cxnLst/>
              <a:rect l="l" t="t" r="r" b="b"/>
              <a:pathLst>
                <a:path w="926592" h="926592">
                  <a:moveTo>
                    <a:pt x="0" y="463296"/>
                  </a:moveTo>
                  <a:cubicBezTo>
                    <a:pt x="0" y="207391"/>
                    <a:pt x="207391" y="0"/>
                    <a:pt x="463296" y="0"/>
                  </a:cubicBezTo>
                  <a:cubicBezTo>
                    <a:pt x="719201" y="0"/>
                    <a:pt x="926592" y="207518"/>
                    <a:pt x="926592" y="463296"/>
                  </a:cubicBezTo>
                  <a:cubicBezTo>
                    <a:pt x="926592" y="719074"/>
                    <a:pt x="719201" y="926592"/>
                    <a:pt x="463296" y="926592"/>
                  </a:cubicBezTo>
                  <a:cubicBezTo>
                    <a:pt x="207391" y="926592"/>
                    <a:pt x="0" y="719201"/>
                    <a:pt x="0" y="463296"/>
                  </a:cubicBez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0" y="0"/>
              <a:ext cx="960501" cy="960374"/>
            </a:xfrm>
            <a:custGeom>
              <a:avLst/>
              <a:gdLst/>
              <a:ahLst/>
              <a:cxnLst/>
              <a:rect l="l" t="t" r="r" b="b"/>
              <a:pathLst>
                <a:path w="960501" h="960374">
                  <a:moveTo>
                    <a:pt x="0" y="480187"/>
                  </a:moveTo>
                  <a:cubicBezTo>
                    <a:pt x="0" y="215011"/>
                    <a:pt x="215011" y="0"/>
                    <a:pt x="480187" y="0"/>
                  </a:cubicBezTo>
                  <a:lnTo>
                    <a:pt x="480187" y="16891"/>
                  </a:lnTo>
                  <a:lnTo>
                    <a:pt x="480187" y="0"/>
                  </a:lnTo>
                  <a:cubicBezTo>
                    <a:pt x="745490" y="0"/>
                    <a:pt x="960501" y="215011"/>
                    <a:pt x="960501" y="480187"/>
                  </a:cubicBezTo>
                  <a:lnTo>
                    <a:pt x="943483" y="480187"/>
                  </a:lnTo>
                  <a:lnTo>
                    <a:pt x="960374" y="480187"/>
                  </a:lnTo>
                  <a:cubicBezTo>
                    <a:pt x="960374" y="745363"/>
                    <a:pt x="745363" y="960374"/>
                    <a:pt x="480187" y="960374"/>
                  </a:cubicBezTo>
                  <a:lnTo>
                    <a:pt x="480187" y="943483"/>
                  </a:lnTo>
                  <a:lnTo>
                    <a:pt x="480187" y="960374"/>
                  </a:lnTo>
                  <a:cubicBezTo>
                    <a:pt x="215011" y="960501"/>
                    <a:pt x="0" y="745490"/>
                    <a:pt x="0" y="480187"/>
                  </a:cubicBezTo>
                  <a:lnTo>
                    <a:pt x="16891" y="480187"/>
                  </a:lnTo>
                  <a:lnTo>
                    <a:pt x="33909" y="480187"/>
                  </a:lnTo>
                  <a:lnTo>
                    <a:pt x="16891" y="480187"/>
                  </a:lnTo>
                  <a:lnTo>
                    <a:pt x="0" y="480187"/>
                  </a:lnTo>
                  <a:moveTo>
                    <a:pt x="33909" y="480187"/>
                  </a:moveTo>
                  <a:cubicBezTo>
                    <a:pt x="33909" y="489585"/>
                    <a:pt x="26289" y="497078"/>
                    <a:pt x="17018" y="497078"/>
                  </a:cubicBezTo>
                  <a:cubicBezTo>
                    <a:pt x="7747" y="497078"/>
                    <a:pt x="0" y="489585"/>
                    <a:pt x="0" y="480187"/>
                  </a:cubicBezTo>
                  <a:cubicBezTo>
                    <a:pt x="0" y="470789"/>
                    <a:pt x="7620" y="463296"/>
                    <a:pt x="16891" y="463296"/>
                  </a:cubicBezTo>
                  <a:cubicBezTo>
                    <a:pt x="26162" y="463296"/>
                    <a:pt x="33782" y="470916"/>
                    <a:pt x="33782" y="480187"/>
                  </a:cubicBezTo>
                  <a:cubicBezTo>
                    <a:pt x="33782" y="726694"/>
                    <a:pt x="233680" y="926592"/>
                    <a:pt x="480187" y="926592"/>
                  </a:cubicBezTo>
                  <a:cubicBezTo>
                    <a:pt x="726694" y="926592"/>
                    <a:pt x="926592" y="726694"/>
                    <a:pt x="926592" y="480187"/>
                  </a:cubicBezTo>
                  <a:cubicBezTo>
                    <a:pt x="926592" y="233680"/>
                    <a:pt x="726694" y="33782"/>
                    <a:pt x="480187" y="33782"/>
                  </a:cubicBezTo>
                  <a:lnTo>
                    <a:pt x="480187" y="16891"/>
                  </a:lnTo>
                  <a:lnTo>
                    <a:pt x="480187" y="33909"/>
                  </a:lnTo>
                  <a:cubicBezTo>
                    <a:pt x="233680" y="33909"/>
                    <a:pt x="33909" y="233680"/>
                    <a:pt x="33909" y="480187"/>
                  </a:cubicBez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1243584" y="3163824"/>
            <a:ext cx="4572000" cy="841248"/>
            <a:chOff x="0" y="0"/>
            <a:chExt cx="6096000" cy="112166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096000" cy="1121664"/>
            </a:xfrm>
            <a:custGeom>
              <a:avLst/>
              <a:gdLst/>
              <a:ahLst/>
              <a:cxnLst/>
              <a:rect l="l" t="t" r="r" b="b"/>
              <a:pathLst>
                <a:path w="6096000" h="1121664">
                  <a:moveTo>
                    <a:pt x="0" y="0"/>
                  </a:moveTo>
                  <a:lnTo>
                    <a:pt x="6096000" y="0"/>
                  </a:lnTo>
                  <a:lnTo>
                    <a:pt x="6096000" y="1121664"/>
                  </a:lnTo>
                  <a:lnTo>
                    <a:pt x="0" y="1121664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5896" b="-55896"/>
              </a:stretch>
            </a:blipFill>
          </p:spPr>
        </p:sp>
        <p:sp>
          <p:nvSpPr>
            <p:cNvPr id="28" name="TextBox 28"/>
            <p:cNvSpPr txBox="1"/>
            <p:nvPr/>
          </p:nvSpPr>
          <p:spPr>
            <a:xfrm>
              <a:off x="0" y="-57150"/>
              <a:ext cx="6096000" cy="117881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120"/>
                </a:lnSpc>
              </a:pPr>
              <a:r>
                <a:rPr lang="en-US" sz="2600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Öksürük (2 haftadan uzun süren)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120127" y="3011167"/>
            <a:ext cx="5590537" cy="1146553"/>
            <a:chOff x="0" y="0"/>
            <a:chExt cx="7454049" cy="1528737"/>
          </a:xfrm>
        </p:grpSpPr>
        <p:sp>
          <p:nvSpPr>
            <p:cNvPr id="30" name="Freeform 30"/>
            <p:cNvSpPr/>
            <p:nvPr/>
          </p:nvSpPr>
          <p:spPr>
            <a:xfrm>
              <a:off x="8509" y="8509"/>
              <a:ext cx="7437119" cy="1511808"/>
            </a:xfrm>
            <a:custGeom>
              <a:avLst/>
              <a:gdLst/>
              <a:ahLst/>
              <a:cxnLst/>
              <a:rect l="l" t="t" r="r" b="b"/>
              <a:pathLst>
                <a:path w="7437119" h="1511808">
                  <a:moveTo>
                    <a:pt x="0" y="0"/>
                  </a:moveTo>
                  <a:lnTo>
                    <a:pt x="7437119" y="0"/>
                  </a:lnTo>
                  <a:lnTo>
                    <a:pt x="7437119" y="1511808"/>
                  </a:lnTo>
                  <a:lnTo>
                    <a:pt x="0" y="1511808"/>
                  </a:lnTo>
                  <a:close/>
                </a:path>
              </a:pathLst>
            </a:custGeom>
            <a:solidFill>
              <a:srgbClr val="F5EAD8"/>
            </a:solidFill>
          </p:spPr>
        </p:sp>
        <p:sp>
          <p:nvSpPr>
            <p:cNvPr id="31" name="Freeform 31"/>
            <p:cNvSpPr/>
            <p:nvPr/>
          </p:nvSpPr>
          <p:spPr>
            <a:xfrm>
              <a:off x="0" y="0"/>
              <a:ext cx="7454138" cy="1528826"/>
            </a:xfrm>
            <a:custGeom>
              <a:avLst/>
              <a:gdLst/>
              <a:ahLst/>
              <a:cxnLst/>
              <a:rect l="l" t="t" r="r" b="b"/>
              <a:pathLst>
                <a:path w="7454138" h="1528826">
                  <a:moveTo>
                    <a:pt x="8509" y="0"/>
                  </a:moveTo>
                  <a:lnTo>
                    <a:pt x="7445628" y="0"/>
                  </a:lnTo>
                  <a:cubicBezTo>
                    <a:pt x="7450327" y="0"/>
                    <a:pt x="7454138" y="3810"/>
                    <a:pt x="7454138" y="8509"/>
                  </a:cubicBezTo>
                  <a:lnTo>
                    <a:pt x="7454138" y="1520317"/>
                  </a:lnTo>
                  <a:cubicBezTo>
                    <a:pt x="7454138" y="1525016"/>
                    <a:pt x="7450327" y="1528826"/>
                    <a:pt x="7445628" y="1528826"/>
                  </a:cubicBezTo>
                  <a:lnTo>
                    <a:pt x="8509" y="1528826"/>
                  </a:lnTo>
                  <a:cubicBezTo>
                    <a:pt x="3810" y="1528826"/>
                    <a:pt x="0" y="1525016"/>
                    <a:pt x="0" y="1520317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520317"/>
                  </a:lnTo>
                  <a:lnTo>
                    <a:pt x="8509" y="1520317"/>
                  </a:lnTo>
                  <a:lnTo>
                    <a:pt x="8509" y="1511808"/>
                  </a:lnTo>
                  <a:lnTo>
                    <a:pt x="7445628" y="1511808"/>
                  </a:lnTo>
                  <a:lnTo>
                    <a:pt x="7445628" y="1520317"/>
                  </a:lnTo>
                  <a:lnTo>
                    <a:pt x="7437120" y="1520317"/>
                  </a:lnTo>
                  <a:lnTo>
                    <a:pt x="7437120" y="8509"/>
                  </a:lnTo>
                  <a:lnTo>
                    <a:pt x="7445628" y="8509"/>
                  </a:lnTo>
                  <a:lnTo>
                    <a:pt x="7445628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6186935" y="3224279"/>
            <a:ext cx="720347" cy="720347"/>
            <a:chOff x="0" y="0"/>
            <a:chExt cx="960463" cy="960463"/>
          </a:xfrm>
        </p:grpSpPr>
        <p:sp>
          <p:nvSpPr>
            <p:cNvPr id="33" name="Freeform 33"/>
            <p:cNvSpPr/>
            <p:nvPr/>
          </p:nvSpPr>
          <p:spPr>
            <a:xfrm>
              <a:off x="16891" y="16891"/>
              <a:ext cx="926592" cy="926592"/>
            </a:xfrm>
            <a:custGeom>
              <a:avLst/>
              <a:gdLst/>
              <a:ahLst/>
              <a:cxnLst/>
              <a:rect l="l" t="t" r="r" b="b"/>
              <a:pathLst>
                <a:path w="926592" h="926592">
                  <a:moveTo>
                    <a:pt x="0" y="463296"/>
                  </a:moveTo>
                  <a:cubicBezTo>
                    <a:pt x="0" y="207391"/>
                    <a:pt x="207391" y="0"/>
                    <a:pt x="463296" y="0"/>
                  </a:cubicBezTo>
                  <a:cubicBezTo>
                    <a:pt x="719201" y="0"/>
                    <a:pt x="926592" y="207518"/>
                    <a:pt x="926592" y="463296"/>
                  </a:cubicBezTo>
                  <a:cubicBezTo>
                    <a:pt x="926592" y="719074"/>
                    <a:pt x="719201" y="926592"/>
                    <a:pt x="463296" y="926592"/>
                  </a:cubicBezTo>
                  <a:cubicBezTo>
                    <a:pt x="207391" y="926592"/>
                    <a:pt x="0" y="719201"/>
                    <a:pt x="0" y="463296"/>
                  </a:cubicBez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34" name="Freeform 34"/>
            <p:cNvSpPr/>
            <p:nvPr/>
          </p:nvSpPr>
          <p:spPr>
            <a:xfrm>
              <a:off x="0" y="0"/>
              <a:ext cx="960501" cy="960374"/>
            </a:xfrm>
            <a:custGeom>
              <a:avLst/>
              <a:gdLst/>
              <a:ahLst/>
              <a:cxnLst/>
              <a:rect l="l" t="t" r="r" b="b"/>
              <a:pathLst>
                <a:path w="960501" h="960374">
                  <a:moveTo>
                    <a:pt x="0" y="480187"/>
                  </a:moveTo>
                  <a:cubicBezTo>
                    <a:pt x="0" y="215011"/>
                    <a:pt x="215011" y="0"/>
                    <a:pt x="480187" y="0"/>
                  </a:cubicBezTo>
                  <a:lnTo>
                    <a:pt x="480187" y="16891"/>
                  </a:lnTo>
                  <a:lnTo>
                    <a:pt x="480187" y="0"/>
                  </a:lnTo>
                  <a:cubicBezTo>
                    <a:pt x="745490" y="0"/>
                    <a:pt x="960501" y="215011"/>
                    <a:pt x="960501" y="480187"/>
                  </a:cubicBezTo>
                  <a:lnTo>
                    <a:pt x="943483" y="480187"/>
                  </a:lnTo>
                  <a:lnTo>
                    <a:pt x="960374" y="480187"/>
                  </a:lnTo>
                  <a:cubicBezTo>
                    <a:pt x="960374" y="745363"/>
                    <a:pt x="745363" y="960374"/>
                    <a:pt x="480187" y="960374"/>
                  </a:cubicBezTo>
                  <a:lnTo>
                    <a:pt x="480187" y="943483"/>
                  </a:lnTo>
                  <a:lnTo>
                    <a:pt x="480187" y="960374"/>
                  </a:lnTo>
                  <a:cubicBezTo>
                    <a:pt x="215011" y="960501"/>
                    <a:pt x="0" y="745490"/>
                    <a:pt x="0" y="480187"/>
                  </a:cubicBezTo>
                  <a:lnTo>
                    <a:pt x="16891" y="480187"/>
                  </a:lnTo>
                  <a:lnTo>
                    <a:pt x="33909" y="480187"/>
                  </a:lnTo>
                  <a:lnTo>
                    <a:pt x="16891" y="480187"/>
                  </a:lnTo>
                  <a:lnTo>
                    <a:pt x="0" y="480187"/>
                  </a:lnTo>
                  <a:moveTo>
                    <a:pt x="33909" y="480187"/>
                  </a:moveTo>
                  <a:cubicBezTo>
                    <a:pt x="33909" y="489585"/>
                    <a:pt x="26289" y="497078"/>
                    <a:pt x="17018" y="497078"/>
                  </a:cubicBezTo>
                  <a:cubicBezTo>
                    <a:pt x="7747" y="497078"/>
                    <a:pt x="0" y="489585"/>
                    <a:pt x="0" y="480187"/>
                  </a:cubicBezTo>
                  <a:cubicBezTo>
                    <a:pt x="0" y="470789"/>
                    <a:pt x="7620" y="463296"/>
                    <a:pt x="16891" y="463296"/>
                  </a:cubicBezTo>
                  <a:cubicBezTo>
                    <a:pt x="26162" y="463296"/>
                    <a:pt x="33782" y="470916"/>
                    <a:pt x="33782" y="480187"/>
                  </a:cubicBezTo>
                  <a:cubicBezTo>
                    <a:pt x="33782" y="726694"/>
                    <a:pt x="233680" y="926592"/>
                    <a:pt x="480187" y="926592"/>
                  </a:cubicBezTo>
                  <a:cubicBezTo>
                    <a:pt x="726694" y="926592"/>
                    <a:pt x="926592" y="726694"/>
                    <a:pt x="926592" y="480187"/>
                  </a:cubicBezTo>
                  <a:cubicBezTo>
                    <a:pt x="926592" y="233680"/>
                    <a:pt x="726694" y="33782"/>
                    <a:pt x="480187" y="33782"/>
                  </a:cubicBezTo>
                  <a:lnTo>
                    <a:pt x="480187" y="16891"/>
                  </a:lnTo>
                  <a:lnTo>
                    <a:pt x="480187" y="33909"/>
                  </a:lnTo>
                  <a:cubicBezTo>
                    <a:pt x="233680" y="33909"/>
                    <a:pt x="33909" y="233680"/>
                    <a:pt x="33909" y="480187"/>
                  </a:cubicBez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7040880" y="3163824"/>
            <a:ext cx="4572000" cy="841248"/>
            <a:chOff x="0" y="0"/>
            <a:chExt cx="6096000" cy="1121664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096000" cy="1121664"/>
            </a:xfrm>
            <a:custGeom>
              <a:avLst/>
              <a:gdLst/>
              <a:ahLst/>
              <a:cxnLst/>
              <a:rect l="l" t="t" r="r" b="b"/>
              <a:pathLst>
                <a:path w="6096000" h="1121664">
                  <a:moveTo>
                    <a:pt x="0" y="0"/>
                  </a:moveTo>
                  <a:lnTo>
                    <a:pt x="6096000" y="0"/>
                  </a:lnTo>
                  <a:lnTo>
                    <a:pt x="6096000" y="1121664"/>
                  </a:lnTo>
                  <a:lnTo>
                    <a:pt x="0" y="1121664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5896" b="-55896"/>
              </a:stretch>
            </a:blipFill>
          </p:spPr>
        </p:sp>
        <p:sp>
          <p:nvSpPr>
            <p:cNvPr id="37" name="TextBox 37"/>
            <p:cNvSpPr txBox="1"/>
            <p:nvPr/>
          </p:nvSpPr>
          <p:spPr>
            <a:xfrm>
              <a:off x="0" y="-57150"/>
              <a:ext cx="6096000" cy="117881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120"/>
                </a:lnSpc>
              </a:pPr>
              <a:r>
                <a:rPr lang="en-US" sz="2600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Ateş (özellikle akşamları)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322831" y="4327903"/>
            <a:ext cx="5590537" cy="1146553"/>
            <a:chOff x="0" y="0"/>
            <a:chExt cx="7454049" cy="1528737"/>
          </a:xfrm>
        </p:grpSpPr>
        <p:sp>
          <p:nvSpPr>
            <p:cNvPr id="39" name="Freeform 39"/>
            <p:cNvSpPr/>
            <p:nvPr/>
          </p:nvSpPr>
          <p:spPr>
            <a:xfrm>
              <a:off x="8509" y="8509"/>
              <a:ext cx="7437119" cy="1511808"/>
            </a:xfrm>
            <a:custGeom>
              <a:avLst/>
              <a:gdLst/>
              <a:ahLst/>
              <a:cxnLst/>
              <a:rect l="l" t="t" r="r" b="b"/>
              <a:pathLst>
                <a:path w="7437119" h="1511808">
                  <a:moveTo>
                    <a:pt x="0" y="0"/>
                  </a:moveTo>
                  <a:lnTo>
                    <a:pt x="7437119" y="0"/>
                  </a:lnTo>
                  <a:lnTo>
                    <a:pt x="7437119" y="1511808"/>
                  </a:lnTo>
                  <a:lnTo>
                    <a:pt x="0" y="1511808"/>
                  </a:lnTo>
                  <a:close/>
                </a:path>
              </a:pathLst>
            </a:custGeom>
            <a:solidFill>
              <a:srgbClr val="F0E0D0"/>
            </a:solidFill>
          </p:spPr>
        </p:sp>
        <p:sp>
          <p:nvSpPr>
            <p:cNvPr id="40" name="Freeform 40"/>
            <p:cNvSpPr/>
            <p:nvPr/>
          </p:nvSpPr>
          <p:spPr>
            <a:xfrm>
              <a:off x="0" y="0"/>
              <a:ext cx="7454138" cy="1528826"/>
            </a:xfrm>
            <a:custGeom>
              <a:avLst/>
              <a:gdLst/>
              <a:ahLst/>
              <a:cxnLst/>
              <a:rect l="l" t="t" r="r" b="b"/>
              <a:pathLst>
                <a:path w="7454138" h="1528826">
                  <a:moveTo>
                    <a:pt x="8509" y="0"/>
                  </a:moveTo>
                  <a:lnTo>
                    <a:pt x="7445628" y="0"/>
                  </a:lnTo>
                  <a:cubicBezTo>
                    <a:pt x="7450327" y="0"/>
                    <a:pt x="7454138" y="3810"/>
                    <a:pt x="7454138" y="8509"/>
                  </a:cubicBezTo>
                  <a:lnTo>
                    <a:pt x="7454138" y="1520317"/>
                  </a:lnTo>
                  <a:cubicBezTo>
                    <a:pt x="7454138" y="1525016"/>
                    <a:pt x="7450327" y="1528826"/>
                    <a:pt x="7445628" y="1528826"/>
                  </a:cubicBezTo>
                  <a:lnTo>
                    <a:pt x="8509" y="1528826"/>
                  </a:lnTo>
                  <a:cubicBezTo>
                    <a:pt x="3810" y="1528826"/>
                    <a:pt x="0" y="1525016"/>
                    <a:pt x="0" y="1520317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520317"/>
                  </a:lnTo>
                  <a:lnTo>
                    <a:pt x="8509" y="1520317"/>
                  </a:lnTo>
                  <a:lnTo>
                    <a:pt x="8509" y="1511808"/>
                  </a:lnTo>
                  <a:lnTo>
                    <a:pt x="7445628" y="1511808"/>
                  </a:lnTo>
                  <a:lnTo>
                    <a:pt x="7445628" y="1520317"/>
                  </a:lnTo>
                  <a:lnTo>
                    <a:pt x="7437120" y="1520317"/>
                  </a:lnTo>
                  <a:lnTo>
                    <a:pt x="7437120" y="8509"/>
                  </a:lnTo>
                  <a:lnTo>
                    <a:pt x="7445628" y="8509"/>
                  </a:lnTo>
                  <a:lnTo>
                    <a:pt x="7445628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389639" y="4541015"/>
            <a:ext cx="720347" cy="720347"/>
            <a:chOff x="0" y="0"/>
            <a:chExt cx="960463" cy="960463"/>
          </a:xfrm>
        </p:grpSpPr>
        <p:sp>
          <p:nvSpPr>
            <p:cNvPr id="42" name="Freeform 42"/>
            <p:cNvSpPr/>
            <p:nvPr/>
          </p:nvSpPr>
          <p:spPr>
            <a:xfrm>
              <a:off x="16891" y="16891"/>
              <a:ext cx="926592" cy="926592"/>
            </a:xfrm>
            <a:custGeom>
              <a:avLst/>
              <a:gdLst/>
              <a:ahLst/>
              <a:cxnLst/>
              <a:rect l="l" t="t" r="r" b="b"/>
              <a:pathLst>
                <a:path w="926592" h="926592">
                  <a:moveTo>
                    <a:pt x="0" y="463296"/>
                  </a:moveTo>
                  <a:cubicBezTo>
                    <a:pt x="0" y="207391"/>
                    <a:pt x="207391" y="0"/>
                    <a:pt x="463296" y="0"/>
                  </a:cubicBezTo>
                  <a:cubicBezTo>
                    <a:pt x="719201" y="0"/>
                    <a:pt x="926592" y="207518"/>
                    <a:pt x="926592" y="463296"/>
                  </a:cubicBezTo>
                  <a:cubicBezTo>
                    <a:pt x="926592" y="719074"/>
                    <a:pt x="719201" y="926592"/>
                    <a:pt x="463296" y="926592"/>
                  </a:cubicBezTo>
                  <a:cubicBezTo>
                    <a:pt x="207391" y="926592"/>
                    <a:pt x="0" y="719201"/>
                    <a:pt x="0" y="463296"/>
                  </a:cubicBez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43" name="Freeform 43"/>
            <p:cNvSpPr/>
            <p:nvPr/>
          </p:nvSpPr>
          <p:spPr>
            <a:xfrm>
              <a:off x="0" y="0"/>
              <a:ext cx="960501" cy="960374"/>
            </a:xfrm>
            <a:custGeom>
              <a:avLst/>
              <a:gdLst/>
              <a:ahLst/>
              <a:cxnLst/>
              <a:rect l="l" t="t" r="r" b="b"/>
              <a:pathLst>
                <a:path w="960501" h="960374">
                  <a:moveTo>
                    <a:pt x="0" y="480187"/>
                  </a:moveTo>
                  <a:cubicBezTo>
                    <a:pt x="0" y="215011"/>
                    <a:pt x="215011" y="0"/>
                    <a:pt x="480187" y="0"/>
                  </a:cubicBezTo>
                  <a:lnTo>
                    <a:pt x="480187" y="16891"/>
                  </a:lnTo>
                  <a:lnTo>
                    <a:pt x="480187" y="0"/>
                  </a:lnTo>
                  <a:cubicBezTo>
                    <a:pt x="745490" y="0"/>
                    <a:pt x="960501" y="215011"/>
                    <a:pt x="960501" y="480187"/>
                  </a:cubicBezTo>
                  <a:lnTo>
                    <a:pt x="943483" y="480187"/>
                  </a:lnTo>
                  <a:lnTo>
                    <a:pt x="960374" y="480187"/>
                  </a:lnTo>
                  <a:cubicBezTo>
                    <a:pt x="960374" y="745363"/>
                    <a:pt x="745363" y="960374"/>
                    <a:pt x="480187" y="960374"/>
                  </a:cubicBezTo>
                  <a:lnTo>
                    <a:pt x="480187" y="943483"/>
                  </a:lnTo>
                  <a:lnTo>
                    <a:pt x="480187" y="960374"/>
                  </a:lnTo>
                  <a:cubicBezTo>
                    <a:pt x="215011" y="960501"/>
                    <a:pt x="0" y="745490"/>
                    <a:pt x="0" y="480187"/>
                  </a:cubicBezTo>
                  <a:lnTo>
                    <a:pt x="16891" y="480187"/>
                  </a:lnTo>
                  <a:lnTo>
                    <a:pt x="33909" y="480187"/>
                  </a:lnTo>
                  <a:lnTo>
                    <a:pt x="16891" y="480187"/>
                  </a:lnTo>
                  <a:lnTo>
                    <a:pt x="0" y="480187"/>
                  </a:lnTo>
                  <a:moveTo>
                    <a:pt x="33909" y="480187"/>
                  </a:moveTo>
                  <a:cubicBezTo>
                    <a:pt x="33909" y="489585"/>
                    <a:pt x="26289" y="497078"/>
                    <a:pt x="17018" y="497078"/>
                  </a:cubicBezTo>
                  <a:cubicBezTo>
                    <a:pt x="7747" y="497078"/>
                    <a:pt x="0" y="489585"/>
                    <a:pt x="0" y="480187"/>
                  </a:cubicBezTo>
                  <a:cubicBezTo>
                    <a:pt x="0" y="470789"/>
                    <a:pt x="7620" y="463296"/>
                    <a:pt x="16891" y="463296"/>
                  </a:cubicBezTo>
                  <a:cubicBezTo>
                    <a:pt x="26162" y="463296"/>
                    <a:pt x="33782" y="470916"/>
                    <a:pt x="33782" y="480187"/>
                  </a:cubicBezTo>
                  <a:cubicBezTo>
                    <a:pt x="33782" y="726694"/>
                    <a:pt x="233680" y="926592"/>
                    <a:pt x="480187" y="926592"/>
                  </a:cubicBezTo>
                  <a:cubicBezTo>
                    <a:pt x="726694" y="926592"/>
                    <a:pt x="926592" y="726694"/>
                    <a:pt x="926592" y="480187"/>
                  </a:cubicBezTo>
                  <a:cubicBezTo>
                    <a:pt x="926592" y="233680"/>
                    <a:pt x="726694" y="33782"/>
                    <a:pt x="480187" y="33782"/>
                  </a:cubicBezTo>
                  <a:lnTo>
                    <a:pt x="480187" y="16891"/>
                  </a:lnTo>
                  <a:lnTo>
                    <a:pt x="480187" y="33909"/>
                  </a:lnTo>
                  <a:cubicBezTo>
                    <a:pt x="233680" y="33909"/>
                    <a:pt x="33909" y="233680"/>
                    <a:pt x="33909" y="480187"/>
                  </a:cubicBez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44" name="Group 44"/>
          <p:cNvGrpSpPr/>
          <p:nvPr/>
        </p:nvGrpSpPr>
        <p:grpSpPr>
          <a:xfrm>
            <a:off x="1243584" y="4480560"/>
            <a:ext cx="4572000" cy="841248"/>
            <a:chOff x="0" y="0"/>
            <a:chExt cx="6096000" cy="1121664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6096000" cy="1121664"/>
            </a:xfrm>
            <a:custGeom>
              <a:avLst/>
              <a:gdLst/>
              <a:ahLst/>
              <a:cxnLst/>
              <a:rect l="l" t="t" r="r" b="b"/>
              <a:pathLst>
                <a:path w="6096000" h="1121664">
                  <a:moveTo>
                    <a:pt x="0" y="0"/>
                  </a:moveTo>
                  <a:lnTo>
                    <a:pt x="6096000" y="0"/>
                  </a:lnTo>
                  <a:lnTo>
                    <a:pt x="6096000" y="1121664"/>
                  </a:lnTo>
                  <a:lnTo>
                    <a:pt x="0" y="1121664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5896" b="-55896"/>
              </a:stretch>
            </a:blipFill>
          </p:spPr>
        </p:sp>
        <p:sp>
          <p:nvSpPr>
            <p:cNvPr id="46" name="TextBox 46"/>
            <p:cNvSpPr txBox="1"/>
            <p:nvPr/>
          </p:nvSpPr>
          <p:spPr>
            <a:xfrm>
              <a:off x="0" y="-57150"/>
              <a:ext cx="6096000" cy="117881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120"/>
                </a:lnSpc>
              </a:pPr>
              <a:r>
                <a:rPr lang="en-US" sz="2600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Balgam çıkarma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6120127" y="4327903"/>
            <a:ext cx="5590537" cy="1146553"/>
            <a:chOff x="0" y="0"/>
            <a:chExt cx="7454049" cy="1528737"/>
          </a:xfrm>
        </p:grpSpPr>
        <p:sp>
          <p:nvSpPr>
            <p:cNvPr id="48" name="Freeform 48"/>
            <p:cNvSpPr/>
            <p:nvPr/>
          </p:nvSpPr>
          <p:spPr>
            <a:xfrm>
              <a:off x="8509" y="8509"/>
              <a:ext cx="7437119" cy="1511808"/>
            </a:xfrm>
            <a:custGeom>
              <a:avLst/>
              <a:gdLst/>
              <a:ahLst/>
              <a:cxnLst/>
              <a:rect l="l" t="t" r="r" b="b"/>
              <a:pathLst>
                <a:path w="7437119" h="1511808">
                  <a:moveTo>
                    <a:pt x="0" y="0"/>
                  </a:moveTo>
                  <a:lnTo>
                    <a:pt x="7437119" y="0"/>
                  </a:lnTo>
                  <a:lnTo>
                    <a:pt x="7437119" y="1511808"/>
                  </a:lnTo>
                  <a:lnTo>
                    <a:pt x="0" y="1511808"/>
                  </a:lnTo>
                  <a:close/>
                </a:path>
              </a:pathLst>
            </a:custGeom>
            <a:solidFill>
              <a:srgbClr val="F0E0D0"/>
            </a:solidFill>
          </p:spPr>
        </p:sp>
        <p:sp>
          <p:nvSpPr>
            <p:cNvPr id="49" name="Freeform 49"/>
            <p:cNvSpPr/>
            <p:nvPr/>
          </p:nvSpPr>
          <p:spPr>
            <a:xfrm>
              <a:off x="0" y="0"/>
              <a:ext cx="7454138" cy="1528826"/>
            </a:xfrm>
            <a:custGeom>
              <a:avLst/>
              <a:gdLst/>
              <a:ahLst/>
              <a:cxnLst/>
              <a:rect l="l" t="t" r="r" b="b"/>
              <a:pathLst>
                <a:path w="7454138" h="1528826">
                  <a:moveTo>
                    <a:pt x="8509" y="0"/>
                  </a:moveTo>
                  <a:lnTo>
                    <a:pt x="7445628" y="0"/>
                  </a:lnTo>
                  <a:cubicBezTo>
                    <a:pt x="7450327" y="0"/>
                    <a:pt x="7454138" y="3810"/>
                    <a:pt x="7454138" y="8509"/>
                  </a:cubicBezTo>
                  <a:lnTo>
                    <a:pt x="7454138" y="1520317"/>
                  </a:lnTo>
                  <a:cubicBezTo>
                    <a:pt x="7454138" y="1525016"/>
                    <a:pt x="7450327" y="1528826"/>
                    <a:pt x="7445628" y="1528826"/>
                  </a:cubicBezTo>
                  <a:lnTo>
                    <a:pt x="8509" y="1528826"/>
                  </a:lnTo>
                  <a:cubicBezTo>
                    <a:pt x="3810" y="1528826"/>
                    <a:pt x="0" y="1525016"/>
                    <a:pt x="0" y="1520317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520317"/>
                  </a:lnTo>
                  <a:lnTo>
                    <a:pt x="8509" y="1520317"/>
                  </a:lnTo>
                  <a:lnTo>
                    <a:pt x="8509" y="1511808"/>
                  </a:lnTo>
                  <a:lnTo>
                    <a:pt x="7445628" y="1511808"/>
                  </a:lnTo>
                  <a:lnTo>
                    <a:pt x="7445628" y="1520317"/>
                  </a:lnTo>
                  <a:lnTo>
                    <a:pt x="7437120" y="1520317"/>
                  </a:lnTo>
                  <a:lnTo>
                    <a:pt x="7437120" y="8509"/>
                  </a:lnTo>
                  <a:lnTo>
                    <a:pt x="7445628" y="8509"/>
                  </a:lnTo>
                  <a:lnTo>
                    <a:pt x="7445628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50" name="Group 50"/>
          <p:cNvGrpSpPr/>
          <p:nvPr/>
        </p:nvGrpSpPr>
        <p:grpSpPr>
          <a:xfrm>
            <a:off x="6186935" y="4541015"/>
            <a:ext cx="720347" cy="720347"/>
            <a:chOff x="0" y="0"/>
            <a:chExt cx="960463" cy="960463"/>
          </a:xfrm>
        </p:grpSpPr>
        <p:sp>
          <p:nvSpPr>
            <p:cNvPr id="51" name="Freeform 51"/>
            <p:cNvSpPr/>
            <p:nvPr/>
          </p:nvSpPr>
          <p:spPr>
            <a:xfrm>
              <a:off x="16891" y="16891"/>
              <a:ext cx="926592" cy="926592"/>
            </a:xfrm>
            <a:custGeom>
              <a:avLst/>
              <a:gdLst/>
              <a:ahLst/>
              <a:cxnLst/>
              <a:rect l="l" t="t" r="r" b="b"/>
              <a:pathLst>
                <a:path w="926592" h="926592">
                  <a:moveTo>
                    <a:pt x="0" y="463296"/>
                  </a:moveTo>
                  <a:cubicBezTo>
                    <a:pt x="0" y="207391"/>
                    <a:pt x="207391" y="0"/>
                    <a:pt x="463296" y="0"/>
                  </a:cubicBezTo>
                  <a:cubicBezTo>
                    <a:pt x="719201" y="0"/>
                    <a:pt x="926592" y="207518"/>
                    <a:pt x="926592" y="463296"/>
                  </a:cubicBezTo>
                  <a:cubicBezTo>
                    <a:pt x="926592" y="719074"/>
                    <a:pt x="719201" y="926592"/>
                    <a:pt x="463296" y="926592"/>
                  </a:cubicBezTo>
                  <a:cubicBezTo>
                    <a:pt x="207391" y="926592"/>
                    <a:pt x="0" y="719201"/>
                    <a:pt x="0" y="463296"/>
                  </a:cubicBez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52" name="Freeform 52"/>
            <p:cNvSpPr/>
            <p:nvPr/>
          </p:nvSpPr>
          <p:spPr>
            <a:xfrm>
              <a:off x="0" y="0"/>
              <a:ext cx="960501" cy="960374"/>
            </a:xfrm>
            <a:custGeom>
              <a:avLst/>
              <a:gdLst/>
              <a:ahLst/>
              <a:cxnLst/>
              <a:rect l="l" t="t" r="r" b="b"/>
              <a:pathLst>
                <a:path w="960501" h="960374">
                  <a:moveTo>
                    <a:pt x="0" y="480187"/>
                  </a:moveTo>
                  <a:cubicBezTo>
                    <a:pt x="0" y="215011"/>
                    <a:pt x="215011" y="0"/>
                    <a:pt x="480187" y="0"/>
                  </a:cubicBezTo>
                  <a:lnTo>
                    <a:pt x="480187" y="16891"/>
                  </a:lnTo>
                  <a:lnTo>
                    <a:pt x="480187" y="0"/>
                  </a:lnTo>
                  <a:cubicBezTo>
                    <a:pt x="745490" y="0"/>
                    <a:pt x="960501" y="215011"/>
                    <a:pt x="960501" y="480187"/>
                  </a:cubicBezTo>
                  <a:lnTo>
                    <a:pt x="943483" y="480187"/>
                  </a:lnTo>
                  <a:lnTo>
                    <a:pt x="960374" y="480187"/>
                  </a:lnTo>
                  <a:cubicBezTo>
                    <a:pt x="960374" y="745363"/>
                    <a:pt x="745363" y="960374"/>
                    <a:pt x="480187" y="960374"/>
                  </a:cubicBezTo>
                  <a:lnTo>
                    <a:pt x="480187" y="943483"/>
                  </a:lnTo>
                  <a:lnTo>
                    <a:pt x="480187" y="960374"/>
                  </a:lnTo>
                  <a:cubicBezTo>
                    <a:pt x="215011" y="960501"/>
                    <a:pt x="0" y="745490"/>
                    <a:pt x="0" y="480187"/>
                  </a:cubicBezTo>
                  <a:lnTo>
                    <a:pt x="16891" y="480187"/>
                  </a:lnTo>
                  <a:lnTo>
                    <a:pt x="33909" y="480187"/>
                  </a:lnTo>
                  <a:lnTo>
                    <a:pt x="16891" y="480187"/>
                  </a:lnTo>
                  <a:lnTo>
                    <a:pt x="0" y="480187"/>
                  </a:lnTo>
                  <a:moveTo>
                    <a:pt x="33909" y="480187"/>
                  </a:moveTo>
                  <a:cubicBezTo>
                    <a:pt x="33909" y="489585"/>
                    <a:pt x="26289" y="497078"/>
                    <a:pt x="17018" y="497078"/>
                  </a:cubicBezTo>
                  <a:cubicBezTo>
                    <a:pt x="7747" y="497078"/>
                    <a:pt x="0" y="489585"/>
                    <a:pt x="0" y="480187"/>
                  </a:cubicBezTo>
                  <a:cubicBezTo>
                    <a:pt x="0" y="470789"/>
                    <a:pt x="7620" y="463296"/>
                    <a:pt x="16891" y="463296"/>
                  </a:cubicBezTo>
                  <a:cubicBezTo>
                    <a:pt x="26162" y="463296"/>
                    <a:pt x="33782" y="470916"/>
                    <a:pt x="33782" y="480187"/>
                  </a:cubicBezTo>
                  <a:cubicBezTo>
                    <a:pt x="33782" y="726694"/>
                    <a:pt x="233680" y="926592"/>
                    <a:pt x="480187" y="926592"/>
                  </a:cubicBezTo>
                  <a:cubicBezTo>
                    <a:pt x="726694" y="926592"/>
                    <a:pt x="926592" y="726694"/>
                    <a:pt x="926592" y="480187"/>
                  </a:cubicBezTo>
                  <a:cubicBezTo>
                    <a:pt x="926592" y="233680"/>
                    <a:pt x="726694" y="33782"/>
                    <a:pt x="480187" y="33782"/>
                  </a:cubicBezTo>
                  <a:lnTo>
                    <a:pt x="480187" y="16891"/>
                  </a:lnTo>
                  <a:lnTo>
                    <a:pt x="480187" y="33909"/>
                  </a:lnTo>
                  <a:cubicBezTo>
                    <a:pt x="233680" y="33909"/>
                    <a:pt x="33909" y="233680"/>
                    <a:pt x="33909" y="480187"/>
                  </a:cubicBez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53" name="Group 53"/>
          <p:cNvGrpSpPr/>
          <p:nvPr/>
        </p:nvGrpSpPr>
        <p:grpSpPr>
          <a:xfrm>
            <a:off x="7040880" y="4480560"/>
            <a:ext cx="4572000" cy="841248"/>
            <a:chOff x="0" y="0"/>
            <a:chExt cx="6096000" cy="1121664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6096000" cy="1121664"/>
            </a:xfrm>
            <a:custGeom>
              <a:avLst/>
              <a:gdLst/>
              <a:ahLst/>
              <a:cxnLst/>
              <a:rect l="l" t="t" r="r" b="b"/>
              <a:pathLst>
                <a:path w="6096000" h="1121664">
                  <a:moveTo>
                    <a:pt x="0" y="0"/>
                  </a:moveTo>
                  <a:lnTo>
                    <a:pt x="6096000" y="0"/>
                  </a:lnTo>
                  <a:lnTo>
                    <a:pt x="6096000" y="1121664"/>
                  </a:lnTo>
                  <a:lnTo>
                    <a:pt x="0" y="1121664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5896" b="-55896"/>
              </a:stretch>
            </a:blipFill>
          </p:spPr>
        </p:sp>
        <p:sp>
          <p:nvSpPr>
            <p:cNvPr id="55" name="TextBox 55"/>
            <p:cNvSpPr txBox="1"/>
            <p:nvPr/>
          </p:nvSpPr>
          <p:spPr>
            <a:xfrm>
              <a:off x="0" y="-57150"/>
              <a:ext cx="6096000" cy="117881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120"/>
                </a:lnSpc>
              </a:pPr>
              <a:r>
                <a:rPr lang="en-US" sz="2600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Gece terlemesi</a:t>
              </a: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322831" y="5644639"/>
            <a:ext cx="5590537" cy="1146553"/>
            <a:chOff x="0" y="0"/>
            <a:chExt cx="7454049" cy="1528737"/>
          </a:xfrm>
        </p:grpSpPr>
        <p:sp>
          <p:nvSpPr>
            <p:cNvPr id="57" name="Freeform 57"/>
            <p:cNvSpPr/>
            <p:nvPr/>
          </p:nvSpPr>
          <p:spPr>
            <a:xfrm>
              <a:off x="8509" y="8509"/>
              <a:ext cx="7437119" cy="1511808"/>
            </a:xfrm>
            <a:custGeom>
              <a:avLst/>
              <a:gdLst/>
              <a:ahLst/>
              <a:cxnLst/>
              <a:rect l="l" t="t" r="r" b="b"/>
              <a:pathLst>
                <a:path w="7437119" h="1511808">
                  <a:moveTo>
                    <a:pt x="0" y="0"/>
                  </a:moveTo>
                  <a:lnTo>
                    <a:pt x="7437119" y="0"/>
                  </a:lnTo>
                  <a:lnTo>
                    <a:pt x="7437119" y="1511808"/>
                  </a:lnTo>
                  <a:lnTo>
                    <a:pt x="0" y="1511808"/>
                  </a:lnTo>
                  <a:close/>
                </a:path>
              </a:pathLst>
            </a:custGeom>
            <a:solidFill>
              <a:srgbClr val="F5EAD8"/>
            </a:solidFill>
          </p:spPr>
        </p:sp>
        <p:sp>
          <p:nvSpPr>
            <p:cNvPr id="58" name="Freeform 58"/>
            <p:cNvSpPr/>
            <p:nvPr/>
          </p:nvSpPr>
          <p:spPr>
            <a:xfrm>
              <a:off x="0" y="0"/>
              <a:ext cx="7454138" cy="1528826"/>
            </a:xfrm>
            <a:custGeom>
              <a:avLst/>
              <a:gdLst/>
              <a:ahLst/>
              <a:cxnLst/>
              <a:rect l="l" t="t" r="r" b="b"/>
              <a:pathLst>
                <a:path w="7454138" h="1528826">
                  <a:moveTo>
                    <a:pt x="8509" y="0"/>
                  </a:moveTo>
                  <a:lnTo>
                    <a:pt x="7445628" y="0"/>
                  </a:lnTo>
                  <a:cubicBezTo>
                    <a:pt x="7450327" y="0"/>
                    <a:pt x="7454138" y="3810"/>
                    <a:pt x="7454138" y="8509"/>
                  </a:cubicBezTo>
                  <a:lnTo>
                    <a:pt x="7454138" y="1520317"/>
                  </a:lnTo>
                  <a:cubicBezTo>
                    <a:pt x="7454138" y="1525016"/>
                    <a:pt x="7450327" y="1528826"/>
                    <a:pt x="7445628" y="1528826"/>
                  </a:cubicBezTo>
                  <a:lnTo>
                    <a:pt x="8509" y="1528826"/>
                  </a:lnTo>
                  <a:cubicBezTo>
                    <a:pt x="3810" y="1528826"/>
                    <a:pt x="0" y="1525016"/>
                    <a:pt x="0" y="1520317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520317"/>
                  </a:lnTo>
                  <a:lnTo>
                    <a:pt x="8509" y="1520317"/>
                  </a:lnTo>
                  <a:lnTo>
                    <a:pt x="8509" y="1511808"/>
                  </a:lnTo>
                  <a:lnTo>
                    <a:pt x="7445628" y="1511808"/>
                  </a:lnTo>
                  <a:lnTo>
                    <a:pt x="7445628" y="1520317"/>
                  </a:lnTo>
                  <a:lnTo>
                    <a:pt x="7437120" y="1520317"/>
                  </a:lnTo>
                  <a:lnTo>
                    <a:pt x="7437120" y="8509"/>
                  </a:lnTo>
                  <a:lnTo>
                    <a:pt x="7445628" y="8509"/>
                  </a:lnTo>
                  <a:lnTo>
                    <a:pt x="7445628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59" name="Group 59"/>
          <p:cNvGrpSpPr/>
          <p:nvPr/>
        </p:nvGrpSpPr>
        <p:grpSpPr>
          <a:xfrm>
            <a:off x="389639" y="5857751"/>
            <a:ext cx="720347" cy="720347"/>
            <a:chOff x="0" y="0"/>
            <a:chExt cx="960463" cy="960463"/>
          </a:xfrm>
        </p:grpSpPr>
        <p:sp>
          <p:nvSpPr>
            <p:cNvPr id="60" name="Freeform 60"/>
            <p:cNvSpPr/>
            <p:nvPr/>
          </p:nvSpPr>
          <p:spPr>
            <a:xfrm>
              <a:off x="16891" y="16891"/>
              <a:ext cx="926592" cy="926592"/>
            </a:xfrm>
            <a:custGeom>
              <a:avLst/>
              <a:gdLst/>
              <a:ahLst/>
              <a:cxnLst/>
              <a:rect l="l" t="t" r="r" b="b"/>
              <a:pathLst>
                <a:path w="926592" h="926592">
                  <a:moveTo>
                    <a:pt x="0" y="463296"/>
                  </a:moveTo>
                  <a:cubicBezTo>
                    <a:pt x="0" y="207391"/>
                    <a:pt x="207391" y="0"/>
                    <a:pt x="463296" y="0"/>
                  </a:cubicBezTo>
                  <a:cubicBezTo>
                    <a:pt x="719201" y="0"/>
                    <a:pt x="926592" y="207518"/>
                    <a:pt x="926592" y="463296"/>
                  </a:cubicBezTo>
                  <a:cubicBezTo>
                    <a:pt x="926592" y="719074"/>
                    <a:pt x="719201" y="926592"/>
                    <a:pt x="463296" y="926592"/>
                  </a:cubicBezTo>
                  <a:cubicBezTo>
                    <a:pt x="207391" y="926592"/>
                    <a:pt x="0" y="719201"/>
                    <a:pt x="0" y="463296"/>
                  </a:cubicBez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61" name="Freeform 61"/>
            <p:cNvSpPr/>
            <p:nvPr/>
          </p:nvSpPr>
          <p:spPr>
            <a:xfrm>
              <a:off x="0" y="0"/>
              <a:ext cx="960501" cy="960374"/>
            </a:xfrm>
            <a:custGeom>
              <a:avLst/>
              <a:gdLst/>
              <a:ahLst/>
              <a:cxnLst/>
              <a:rect l="l" t="t" r="r" b="b"/>
              <a:pathLst>
                <a:path w="960501" h="960374">
                  <a:moveTo>
                    <a:pt x="0" y="480187"/>
                  </a:moveTo>
                  <a:cubicBezTo>
                    <a:pt x="0" y="215011"/>
                    <a:pt x="215011" y="0"/>
                    <a:pt x="480187" y="0"/>
                  </a:cubicBezTo>
                  <a:lnTo>
                    <a:pt x="480187" y="16891"/>
                  </a:lnTo>
                  <a:lnTo>
                    <a:pt x="480187" y="0"/>
                  </a:lnTo>
                  <a:cubicBezTo>
                    <a:pt x="745490" y="0"/>
                    <a:pt x="960501" y="215011"/>
                    <a:pt x="960501" y="480187"/>
                  </a:cubicBezTo>
                  <a:lnTo>
                    <a:pt x="943483" y="480187"/>
                  </a:lnTo>
                  <a:lnTo>
                    <a:pt x="960374" y="480187"/>
                  </a:lnTo>
                  <a:cubicBezTo>
                    <a:pt x="960374" y="745363"/>
                    <a:pt x="745363" y="960374"/>
                    <a:pt x="480187" y="960374"/>
                  </a:cubicBezTo>
                  <a:lnTo>
                    <a:pt x="480187" y="943483"/>
                  </a:lnTo>
                  <a:lnTo>
                    <a:pt x="480187" y="960374"/>
                  </a:lnTo>
                  <a:cubicBezTo>
                    <a:pt x="215011" y="960501"/>
                    <a:pt x="0" y="745490"/>
                    <a:pt x="0" y="480187"/>
                  </a:cubicBezTo>
                  <a:lnTo>
                    <a:pt x="16891" y="480187"/>
                  </a:lnTo>
                  <a:lnTo>
                    <a:pt x="33909" y="480187"/>
                  </a:lnTo>
                  <a:lnTo>
                    <a:pt x="16891" y="480187"/>
                  </a:lnTo>
                  <a:lnTo>
                    <a:pt x="0" y="480187"/>
                  </a:lnTo>
                  <a:moveTo>
                    <a:pt x="33909" y="480187"/>
                  </a:moveTo>
                  <a:cubicBezTo>
                    <a:pt x="33909" y="489585"/>
                    <a:pt x="26289" y="497078"/>
                    <a:pt x="17018" y="497078"/>
                  </a:cubicBezTo>
                  <a:cubicBezTo>
                    <a:pt x="7747" y="497078"/>
                    <a:pt x="0" y="489585"/>
                    <a:pt x="0" y="480187"/>
                  </a:cubicBezTo>
                  <a:cubicBezTo>
                    <a:pt x="0" y="470789"/>
                    <a:pt x="7620" y="463296"/>
                    <a:pt x="16891" y="463296"/>
                  </a:cubicBezTo>
                  <a:cubicBezTo>
                    <a:pt x="26162" y="463296"/>
                    <a:pt x="33782" y="470916"/>
                    <a:pt x="33782" y="480187"/>
                  </a:cubicBezTo>
                  <a:cubicBezTo>
                    <a:pt x="33782" y="726694"/>
                    <a:pt x="233680" y="926592"/>
                    <a:pt x="480187" y="926592"/>
                  </a:cubicBezTo>
                  <a:cubicBezTo>
                    <a:pt x="726694" y="926592"/>
                    <a:pt x="926592" y="726694"/>
                    <a:pt x="926592" y="480187"/>
                  </a:cubicBezTo>
                  <a:cubicBezTo>
                    <a:pt x="926592" y="233680"/>
                    <a:pt x="726694" y="33782"/>
                    <a:pt x="480187" y="33782"/>
                  </a:cubicBezTo>
                  <a:lnTo>
                    <a:pt x="480187" y="16891"/>
                  </a:lnTo>
                  <a:lnTo>
                    <a:pt x="480187" y="33909"/>
                  </a:lnTo>
                  <a:cubicBezTo>
                    <a:pt x="233680" y="33909"/>
                    <a:pt x="33909" y="233680"/>
                    <a:pt x="33909" y="480187"/>
                  </a:cubicBez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62" name="Group 62"/>
          <p:cNvGrpSpPr/>
          <p:nvPr/>
        </p:nvGrpSpPr>
        <p:grpSpPr>
          <a:xfrm>
            <a:off x="1243584" y="5797296"/>
            <a:ext cx="4572000" cy="841248"/>
            <a:chOff x="0" y="0"/>
            <a:chExt cx="6096000" cy="1121664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6096000" cy="1121664"/>
            </a:xfrm>
            <a:custGeom>
              <a:avLst/>
              <a:gdLst/>
              <a:ahLst/>
              <a:cxnLst/>
              <a:rect l="l" t="t" r="r" b="b"/>
              <a:pathLst>
                <a:path w="6096000" h="1121664">
                  <a:moveTo>
                    <a:pt x="0" y="0"/>
                  </a:moveTo>
                  <a:lnTo>
                    <a:pt x="6096000" y="0"/>
                  </a:lnTo>
                  <a:lnTo>
                    <a:pt x="6096000" y="1121664"/>
                  </a:lnTo>
                  <a:lnTo>
                    <a:pt x="0" y="1121664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5896" b="-55896"/>
              </a:stretch>
            </a:blipFill>
          </p:spPr>
        </p:sp>
        <p:sp>
          <p:nvSpPr>
            <p:cNvPr id="64" name="TextBox 64"/>
            <p:cNvSpPr txBox="1"/>
            <p:nvPr/>
          </p:nvSpPr>
          <p:spPr>
            <a:xfrm>
              <a:off x="0" y="-57150"/>
              <a:ext cx="6096000" cy="117881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120"/>
                </a:lnSpc>
              </a:pPr>
              <a:r>
                <a:rPr lang="en-US" sz="2600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Hemoptizi (kanlı balgam)</a:t>
              </a: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6120127" y="5644639"/>
            <a:ext cx="5590537" cy="1146553"/>
            <a:chOff x="0" y="0"/>
            <a:chExt cx="7454049" cy="1528737"/>
          </a:xfrm>
        </p:grpSpPr>
        <p:sp>
          <p:nvSpPr>
            <p:cNvPr id="66" name="Freeform 66"/>
            <p:cNvSpPr/>
            <p:nvPr/>
          </p:nvSpPr>
          <p:spPr>
            <a:xfrm>
              <a:off x="8509" y="8509"/>
              <a:ext cx="7437119" cy="1511808"/>
            </a:xfrm>
            <a:custGeom>
              <a:avLst/>
              <a:gdLst/>
              <a:ahLst/>
              <a:cxnLst/>
              <a:rect l="l" t="t" r="r" b="b"/>
              <a:pathLst>
                <a:path w="7437119" h="1511808">
                  <a:moveTo>
                    <a:pt x="0" y="0"/>
                  </a:moveTo>
                  <a:lnTo>
                    <a:pt x="7437119" y="0"/>
                  </a:lnTo>
                  <a:lnTo>
                    <a:pt x="7437119" y="1511808"/>
                  </a:lnTo>
                  <a:lnTo>
                    <a:pt x="0" y="1511808"/>
                  </a:lnTo>
                  <a:close/>
                </a:path>
              </a:pathLst>
            </a:custGeom>
            <a:solidFill>
              <a:srgbClr val="F5EAD8"/>
            </a:solidFill>
          </p:spPr>
        </p:sp>
        <p:sp>
          <p:nvSpPr>
            <p:cNvPr id="67" name="Freeform 67"/>
            <p:cNvSpPr/>
            <p:nvPr/>
          </p:nvSpPr>
          <p:spPr>
            <a:xfrm>
              <a:off x="0" y="0"/>
              <a:ext cx="7454138" cy="1528826"/>
            </a:xfrm>
            <a:custGeom>
              <a:avLst/>
              <a:gdLst/>
              <a:ahLst/>
              <a:cxnLst/>
              <a:rect l="l" t="t" r="r" b="b"/>
              <a:pathLst>
                <a:path w="7454138" h="1528826">
                  <a:moveTo>
                    <a:pt x="8509" y="0"/>
                  </a:moveTo>
                  <a:lnTo>
                    <a:pt x="7445628" y="0"/>
                  </a:lnTo>
                  <a:cubicBezTo>
                    <a:pt x="7450327" y="0"/>
                    <a:pt x="7454138" y="3810"/>
                    <a:pt x="7454138" y="8509"/>
                  </a:cubicBezTo>
                  <a:lnTo>
                    <a:pt x="7454138" y="1520317"/>
                  </a:lnTo>
                  <a:cubicBezTo>
                    <a:pt x="7454138" y="1525016"/>
                    <a:pt x="7450327" y="1528826"/>
                    <a:pt x="7445628" y="1528826"/>
                  </a:cubicBezTo>
                  <a:lnTo>
                    <a:pt x="8509" y="1528826"/>
                  </a:lnTo>
                  <a:cubicBezTo>
                    <a:pt x="3810" y="1528826"/>
                    <a:pt x="0" y="1525016"/>
                    <a:pt x="0" y="1520317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520317"/>
                  </a:lnTo>
                  <a:lnTo>
                    <a:pt x="8509" y="1520317"/>
                  </a:lnTo>
                  <a:lnTo>
                    <a:pt x="8509" y="1511808"/>
                  </a:lnTo>
                  <a:lnTo>
                    <a:pt x="7445628" y="1511808"/>
                  </a:lnTo>
                  <a:lnTo>
                    <a:pt x="7445628" y="1520317"/>
                  </a:lnTo>
                  <a:lnTo>
                    <a:pt x="7437120" y="1520317"/>
                  </a:lnTo>
                  <a:lnTo>
                    <a:pt x="7437120" y="8509"/>
                  </a:lnTo>
                  <a:lnTo>
                    <a:pt x="7445628" y="8509"/>
                  </a:lnTo>
                  <a:lnTo>
                    <a:pt x="7445628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68" name="Group 68"/>
          <p:cNvGrpSpPr/>
          <p:nvPr/>
        </p:nvGrpSpPr>
        <p:grpSpPr>
          <a:xfrm>
            <a:off x="6186935" y="5857751"/>
            <a:ext cx="720347" cy="720347"/>
            <a:chOff x="0" y="0"/>
            <a:chExt cx="960463" cy="960463"/>
          </a:xfrm>
        </p:grpSpPr>
        <p:sp>
          <p:nvSpPr>
            <p:cNvPr id="69" name="Freeform 69"/>
            <p:cNvSpPr/>
            <p:nvPr/>
          </p:nvSpPr>
          <p:spPr>
            <a:xfrm>
              <a:off x="16891" y="16891"/>
              <a:ext cx="926592" cy="926592"/>
            </a:xfrm>
            <a:custGeom>
              <a:avLst/>
              <a:gdLst/>
              <a:ahLst/>
              <a:cxnLst/>
              <a:rect l="l" t="t" r="r" b="b"/>
              <a:pathLst>
                <a:path w="926592" h="926592">
                  <a:moveTo>
                    <a:pt x="0" y="463296"/>
                  </a:moveTo>
                  <a:cubicBezTo>
                    <a:pt x="0" y="207391"/>
                    <a:pt x="207391" y="0"/>
                    <a:pt x="463296" y="0"/>
                  </a:cubicBezTo>
                  <a:cubicBezTo>
                    <a:pt x="719201" y="0"/>
                    <a:pt x="926592" y="207518"/>
                    <a:pt x="926592" y="463296"/>
                  </a:cubicBezTo>
                  <a:cubicBezTo>
                    <a:pt x="926592" y="719074"/>
                    <a:pt x="719201" y="926592"/>
                    <a:pt x="463296" y="926592"/>
                  </a:cubicBezTo>
                  <a:cubicBezTo>
                    <a:pt x="207391" y="926592"/>
                    <a:pt x="0" y="719201"/>
                    <a:pt x="0" y="463296"/>
                  </a:cubicBez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70" name="Freeform 70"/>
            <p:cNvSpPr/>
            <p:nvPr/>
          </p:nvSpPr>
          <p:spPr>
            <a:xfrm>
              <a:off x="0" y="0"/>
              <a:ext cx="960501" cy="960374"/>
            </a:xfrm>
            <a:custGeom>
              <a:avLst/>
              <a:gdLst/>
              <a:ahLst/>
              <a:cxnLst/>
              <a:rect l="l" t="t" r="r" b="b"/>
              <a:pathLst>
                <a:path w="960501" h="960374">
                  <a:moveTo>
                    <a:pt x="0" y="480187"/>
                  </a:moveTo>
                  <a:cubicBezTo>
                    <a:pt x="0" y="215011"/>
                    <a:pt x="215011" y="0"/>
                    <a:pt x="480187" y="0"/>
                  </a:cubicBezTo>
                  <a:lnTo>
                    <a:pt x="480187" y="16891"/>
                  </a:lnTo>
                  <a:lnTo>
                    <a:pt x="480187" y="0"/>
                  </a:lnTo>
                  <a:cubicBezTo>
                    <a:pt x="745490" y="0"/>
                    <a:pt x="960501" y="215011"/>
                    <a:pt x="960501" y="480187"/>
                  </a:cubicBezTo>
                  <a:lnTo>
                    <a:pt x="943483" y="480187"/>
                  </a:lnTo>
                  <a:lnTo>
                    <a:pt x="960374" y="480187"/>
                  </a:lnTo>
                  <a:cubicBezTo>
                    <a:pt x="960374" y="745363"/>
                    <a:pt x="745363" y="960374"/>
                    <a:pt x="480187" y="960374"/>
                  </a:cubicBezTo>
                  <a:lnTo>
                    <a:pt x="480187" y="943483"/>
                  </a:lnTo>
                  <a:lnTo>
                    <a:pt x="480187" y="960374"/>
                  </a:lnTo>
                  <a:cubicBezTo>
                    <a:pt x="215011" y="960501"/>
                    <a:pt x="0" y="745490"/>
                    <a:pt x="0" y="480187"/>
                  </a:cubicBezTo>
                  <a:lnTo>
                    <a:pt x="16891" y="480187"/>
                  </a:lnTo>
                  <a:lnTo>
                    <a:pt x="33909" y="480187"/>
                  </a:lnTo>
                  <a:lnTo>
                    <a:pt x="16891" y="480187"/>
                  </a:lnTo>
                  <a:lnTo>
                    <a:pt x="0" y="480187"/>
                  </a:lnTo>
                  <a:moveTo>
                    <a:pt x="33909" y="480187"/>
                  </a:moveTo>
                  <a:cubicBezTo>
                    <a:pt x="33909" y="489585"/>
                    <a:pt x="26289" y="497078"/>
                    <a:pt x="17018" y="497078"/>
                  </a:cubicBezTo>
                  <a:cubicBezTo>
                    <a:pt x="7747" y="497078"/>
                    <a:pt x="0" y="489585"/>
                    <a:pt x="0" y="480187"/>
                  </a:cubicBezTo>
                  <a:cubicBezTo>
                    <a:pt x="0" y="470789"/>
                    <a:pt x="7620" y="463296"/>
                    <a:pt x="16891" y="463296"/>
                  </a:cubicBezTo>
                  <a:cubicBezTo>
                    <a:pt x="26162" y="463296"/>
                    <a:pt x="33782" y="470916"/>
                    <a:pt x="33782" y="480187"/>
                  </a:cubicBezTo>
                  <a:cubicBezTo>
                    <a:pt x="33782" y="726694"/>
                    <a:pt x="233680" y="926592"/>
                    <a:pt x="480187" y="926592"/>
                  </a:cubicBezTo>
                  <a:cubicBezTo>
                    <a:pt x="726694" y="926592"/>
                    <a:pt x="926592" y="726694"/>
                    <a:pt x="926592" y="480187"/>
                  </a:cubicBezTo>
                  <a:cubicBezTo>
                    <a:pt x="926592" y="233680"/>
                    <a:pt x="726694" y="33782"/>
                    <a:pt x="480187" y="33782"/>
                  </a:cubicBezTo>
                  <a:lnTo>
                    <a:pt x="480187" y="16891"/>
                  </a:lnTo>
                  <a:lnTo>
                    <a:pt x="480187" y="33909"/>
                  </a:lnTo>
                  <a:cubicBezTo>
                    <a:pt x="233680" y="33909"/>
                    <a:pt x="33909" y="233680"/>
                    <a:pt x="33909" y="480187"/>
                  </a:cubicBez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71" name="Group 71"/>
          <p:cNvGrpSpPr/>
          <p:nvPr/>
        </p:nvGrpSpPr>
        <p:grpSpPr>
          <a:xfrm>
            <a:off x="7040880" y="5797296"/>
            <a:ext cx="4572000" cy="841248"/>
            <a:chOff x="0" y="0"/>
            <a:chExt cx="6096000" cy="1121664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6096000" cy="1121664"/>
            </a:xfrm>
            <a:custGeom>
              <a:avLst/>
              <a:gdLst/>
              <a:ahLst/>
              <a:cxnLst/>
              <a:rect l="l" t="t" r="r" b="b"/>
              <a:pathLst>
                <a:path w="6096000" h="1121664">
                  <a:moveTo>
                    <a:pt x="0" y="0"/>
                  </a:moveTo>
                  <a:lnTo>
                    <a:pt x="6096000" y="0"/>
                  </a:lnTo>
                  <a:lnTo>
                    <a:pt x="6096000" y="1121664"/>
                  </a:lnTo>
                  <a:lnTo>
                    <a:pt x="0" y="1121664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5896" b="-55896"/>
              </a:stretch>
            </a:blipFill>
          </p:spPr>
        </p:sp>
        <p:sp>
          <p:nvSpPr>
            <p:cNvPr id="73" name="TextBox 73"/>
            <p:cNvSpPr txBox="1"/>
            <p:nvPr/>
          </p:nvSpPr>
          <p:spPr>
            <a:xfrm>
              <a:off x="0" y="-57150"/>
              <a:ext cx="6096000" cy="117881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120"/>
                </a:lnSpc>
              </a:pPr>
              <a:r>
                <a:rPr lang="en-US" sz="2600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Kilo kaybı &amp; iştahsızlık</a:t>
              </a:r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322831" y="6961375"/>
            <a:ext cx="5590537" cy="1146553"/>
            <a:chOff x="0" y="0"/>
            <a:chExt cx="7454049" cy="1528737"/>
          </a:xfrm>
        </p:grpSpPr>
        <p:sp>
          <p:nvSpPr>
            <p:cNvPr id="75" name="Freeform 75"/>
            <p:cNvSpPr/>
            <p:nvPr/>
          </p:nvSpPr>
          <p:spPr>
            <a:xfrm>
              <a:off x="8509" y="8509"/>
              <a:ext cx="7437119" cy="1511808"/>
            </a:xfrm>
            <a:custGeom>
              <a:avLst/>
              <a:gdLst/>
              <a:ahLst/>
              <a:cxnLst/>
              <a:rect l="l" t="t" r="r" b="b"/>
              <a:pathLst>
                <a:path w="7437119" h="1511808">
                  <a:moveTo>
                    <a:pt x="0" y="0"/>
                  </a:moveTo>
                  <a:lnTo>
                    <a:pt x="7437119" y="0"/>
                  </a:lnTo>
                  <a:lnTo>
                    <a:pt x="7437119" y="1511808"/>
                  </a:lnTo>
                  <a:lnTo>
                    <a:pt x="0" y="1511808"/>
                  </a:lnTo>
                  <a:close/>
                </a:path>
              </a:pathLst>
            </a:custGeom>
            <a:solidFill>
              <a:srgbClr val="F0E0D0"/>
            </a:solidFill>
          </p:spPr>
        </p:sp>
        <p:sp>
          <p:nvSpPr>
            <p:cNvPr id="76" name="Freeform 76"/>
            <p:cNvSpPr/>
            <p:nvPr/>
          </p:nvSpPr>
          <p:spPr>
            <a:xfrm>
              <a:off x="0" y="0"/>
              <a:ext cx="7454138" cy="1528826"/>
            </a:xfrm>
            <a:custGeom>
              <a:avLst/>
              <a:gdLst/>
              <a:ahLst/>
              <a:cxnLst/>
              <a:rect l="l" t="t" r="r" b="b"/>
              <a:pathLst>
                <a:path w="7454138" h="1528826">
                  <a:moveTo>
                    <a:pt x="8509" y="0"/>
                  </a:moveTo>
                  <a:lnTo>
                    <a:pt x="7445628" y="0"/>
                  </a:lnTo>
                  <a:cubicBezTo>
                    <a:pt x="7450327" y="0"/>
                    <a:pt x="7454138" y="3810"/>
                    <a:pt x="7454138" y="8509"/>
                  </a:cubicBezTo>
                  <a:lnTo>
                    <a:pt x="7454138" y="1520317"/>
                  </a:lnTo>
                  <a:cubicBezTo>
                    <a:pt x="7454138" y="1525016"/>
                    <a:pt x="7450327" y="1528826"/>
                    <a:pt x="7445628" y="1528826"/>
                  </a:cubicBezTo>
                  <a:lnTo>
                    <a:pt x="8509" y="1528826"/>
                  </a:lnTo>
                  <a:cubicBezTo>
                    <a:pt x="3810" y="1528826"/>
                    <a:pt x="0" y="1525016"/>
                    <a:pt x="0" y="1520317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520317"/>
                  </a:lnTo>
                  <a:lnTo>
                    <a:pt x="8509" y="1520317"/>
                  </a:lnTo>
                  <a:lnTo>
                    <a:pt x="8509" y="1511808"/>
                  </a:lnTo>
                  <a:lnTo>
                    <a:pt x="7445628" y="1511808"/>
                  </a:lnTo>
                  <a:lnTo>
                    <a:pt x="7445628" y="1520317"/>
                  </a:lnTo>
                  <a:lnTo>
                    <a:pt x="7437120" y="1520317"/>
                  </a:lnTo>
                  <a:lnTo>
                    <a:pt x="7437120" y="8509"/>
                  </a:lnTo>
                  <a:lnTo>
                    <a:pt x="7445628" y="8509"/>
                  </a:lnTo>
                  <a:lnTo>
                    <a:pt x="7445628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77" name="Group 77"/>
          <p:cNvGrpSpPr/>
          <p:nvPr/>
        </p:nvGrpSpPr>
        <p:grpSpPr>
          <a:xfrm>
            <a:off x="389639" y="7174487"/>
            <a:ext cx="720347" cy="720347"/>
            <a:chOff x="0" y="0"/>
            <a:chExt cx="960463" cy="960463"/>
          </a:xfrm>
        </p:grpSpPr>
        <p:sp>
          <p:nvSpPr>
            <p:cNvPr id="78" name="Freeform 78"/>
            <p:cNvSpPr/>
            <p:nvPr/>
          </p:nvSpPr>
          <p:spPr>
            <a:xfrm>
              <a:off x="16891" y="16891"/>
              <a:ext cx="926592" cy="926592"/>
            </a:xfrm>
            <a:custGeom>
              <a:avLst/>
              <a:gdLst/>
              <a:ahLst/>
              <a:cxnLst/>
              <a:rect l="l" t="t" r="r" b="b"/>
              <a:pathLst>
                <a:path w="926592" h="926592">
                  <a:moveTo>
                    <a:pt x="0" y="463296"/>
                  </a:moveTo>
                  <a:cubicBezTo>
                    <a:pt x="0" y="207391"/>
                    <a:pt x="207391" y="0"/>
                    <a:pt x="463296" y="0"/>
                  </a:cubicBezTo>
                  <a:cubicBezTo>
                    <a:pt x="719201" y="0"/>
                    <a:pt x="926592" y="207518"/>
                    <a:pt x="926592" y="463296"/>
                  </a:cubicBezTo>
                  <a:cubicBezTo>
                    <a:pt x="926592" y="719074"/>
                    <a:pt x="719201" y="926592"/>
                    <a:pt x="463296" y="926592"/>
                  </a:cubicBezTo>
                  <a:cubicBezTo>
                    <a:pt x="207391" y="926592"/>
                    <a:pt x="0" y="719201"/>
                    <a:pt x="0" y="463296"/>
                  </a:cubicBez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79" name="Freeform 79"/>
            <p:cNvSpPr/>
            <p:nvPr/>
          </p:nvSpPr>
          <p:spPr>
            <a:xfrm>
              <a:off x="0" y="0"/>
              <a:ext cx="960501" cy="960374"/>
            </a:xfrm>
            <a:custGeom>
              <a:avLst/>
              <a:gdLst/>
              <a:ahLst/>
              <a:cxnLst/>
              <a:rect l="l" t="t" r="r" b="b"/>
              <a:pathLst>
                <a:path w="960501" h="960374">
                  <a:moveTo>
                    <a:pt x="0" y="480187"/>
                  </a:moveTo>
                  <a:cubicBezTo>
                    <a:pt x="0" y="215011"/>
                    <a:pt x="215011" y="0"/>
                    <a:pt x="480187" y="0"/>
                  </a:cubicBezTo>
                  <a:lnTo>
                    <a:pt x="480187" y="16891"/>
                  </a:lnTo>
                  <a:lnTo>
                    <a:pt x="480187" y="0"/>
                  </a:lnTo>
                  <a:cubicBezTo>
                    <a:pt x="745490" y="0"/>
                    <a:pt x="960501" y="215011"/>
                    <a:pt x="960501" y="480187"/>
                  </a:cubicBezTo>
                  <a:lnTo>
                    <a:pt x="943483" y="480187"/>
                  </a:lnTo>
                  <a:lnTo>
                    <a:pt x="960374" y="480187"/>
                  </a:lnTo>
                  <a:cubicBezTo>
                    <a:pt x="960374" y="745363"/>
                    <a:pt x="745363" y="960374"/>
                    <a:pt x="480187" y="960374"/>
                  </a:cubicBezTo>
                  <a:lnTo>
                    <a:pt x="480187" y="943483"/>
                  </a:lnTo>
                  <a:lnTo>
                    <a:pt x="480187" y="960374"/>
                  </a:lnTo>
                  <a:cubicBezTo>
                    <a:pt x="215011" y="960501"/>
                    <a:pt x="0" y="745490"/>
                    <a:pt x="0" y="480187"/>
                  </a:cubicBezTo>
                  <a:lnTo>
                    <a:pt x="16891" y="480187"/>
                  </a:lnTo>
                  <a:lnTo>
                    <a:pt x="33909" y="480187"/>
                  </a:lnTo>
                  <a:lnTo>
                    <a:pt x="16891" y="480187"/>
                  </a:lnTo>
                  <a:lnTo>
                    <a:pt x="0" y="480187"/>
                  </a:lnTo>
                  <a:moveTo>
                    <a:pt x="33909" y="480187"/>
                  </a:moveTo>
                  <a:cubicBezTo>
                    <a:pt x="33909" y="489585"/>
                    <a:pt x="26289" y="497078"/>
                    <a:pt x="17018" y="497078"/>
                  </a:cubicBezTo>
                  <a:cubicBezTo>
                    <a:pt x="7747" y="497078"/>
                    <a:pt x="0" y="489585"/>
                    <a:pt x="0" y="480187"/>
                  </a:cubicBezTo>
                  <a:cubicBezTo>
                    <a:pt x="0" y="470789"/>
                    <a:pt x="7620" y="463296"/>
                    <a:pt x="16891" y="463296"/>
                  </a:cubicBezTo>
                  <a:cubicBezTo>
                    <a:pt x="26162" y="463296"/>
                    <a:pt x="33782" y="470916"/>
                    <a:pt x="33782" y="480187"/>
                  </a:cubicBezTo>
                  <a:cubicBezTo>
                    <a:pt x="33782" y="726694"/>
                    <a:pt x="233680" y="926592"/>
                    <a:pt x="480187" y="926592"/>
                  </a:cubicBezTo>
                  <a:cubicBezTo>
                    <a:pt x="726694" y="926592"/>
                    <a:pt x="926592" y="726694"/>
                    <a:pt x="926592" y="480187"/>
                  </a:cubicBezTo>
                  <a:cubicBezTo>
                    <a:pt x="926592" y="233680"/>
                    <a:pt x="726694" y="33782"/>
                    <a:pt x="480187" y="33782"/>
                  </a:cubicBezTo>
                  <a:lnTo>
                    <a:pt x="480187" y="16891"/>
                  </a:lnTo>
                  <a:lnTo>
                    <a:pt x="480187" y="33909"/>
                  </a:lnTo>
                  <a:cubicBezTo>
                    <a:pt x="233680" y="33909"/>
                    <a:pt x="33909" y="233680"/>
                    <a:pt x="33909" y="480187"/>
                  </a:cubicBez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80" name="Group 80"/>
          <p:cNvGrpSpPr/>
          <p:nvPr/>
        </p:nvGrpSpPr>
        <p:grpSpPr>
          <a:xfrm>
            <a:off x="1243584" y="7114032"/>
            <a:ext cx="4572000" cy="841248"/>
            <a:chOff x="0" y="0"/>
            <a:chExt cx="6096000" cy="1121664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6096000" cy="1121664"/>
            </a:xfrm>
            <a:custGeom>
              <a:avLst/>
              <a:gdLst/>
              <a:ahLst/>
              <a:cxnLst/>
              <a:rect l="l" t="t" r="r" b="b"/>
              <a:pathLst>
                <a:path w="6096000" h="1121664">
                  <a:moveTo>
                    <a:pt x="0" y="0"/>
                  </a:moveTo>
                  <a:lnTo>
                    <a:pt x="6096000" y="0"/>
                  </a:lnTo>
                  <a:lnTo>
                    <a:pt x="6096000" y="1121664"/>
                  </a:lnTo>
                  <a:lnTo>
                    <a:pt x="0" y="1121664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5896" b="-55896"/>
              </a:stretch>
            </a:blipFill>
          </p:spPr>
        </p:sp>
        <p:sp>
          <p:nvSpPr>
            <p:cNvPr id="82" name="TextBox 82"/>
            <p:cNvSpPr txBox="1"/>
            <p:nvPr/>
          </p:nvSpPr>
          <p:spPr>
            <a:xfrm>
              <a:off x="0" y="-57150"/>
              <a:ext cx="6096000" cy="117881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120"/>
                </a:lnSpc>
              </a:pPr>
              <a:r>
                <a:rPr lang="en-US" sz="2600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Nefes darlığı</a:t>
              </a:r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6120127" y="6961375"/>
            <a:ext cx="5590537" cy="1146553"/>
            <a:chOff x="0" y="0"/>
            <a:chExt cx="7454049" cy="1528737"/>
          </a:xfrm>
        </p:grpSpPr>
        <p:sp>
          <p:nvSpPr>
            <p:cNvPr id="84" name="Freeform 84"/>
            <p:cNvSpPr/>
            <p:nvPr/>
          </p:nvSpPr>
          <p:spPr>
            <a:xfrm>
              <a:off x="8509" y="8509"/>
              <a:ext cx="7437119" cy="1511808"/>
            </a:xfrm>
            <a:custGeom>
              <a:avLst/>
              <a:gdLst/>
              <a:ahLst/>
              <a:cxnLst/>
              <a:rect l="l" t="t" r="r" b="b"/>
              <a:pathLst>
                <a:path w="7437119" h="1511808">
                  <a:moveTo>
                    <a:pt x="0" y="0"/>
                  </a:moveTo>
                  <a:lnTo>
                    <a:pt x="7437119" y="0"/>
                  </a:lnTo>
                  <a:lnTo>
                    <a:pt x="7437119" y="1511808"/>
                  </a:lnTo>
                  <a:lnTo>
                    <a:pt x="0" y="1511808"/>
                  </a:lnTo>
                  <a:close/>
                </a:path>
              </a:pathLst>
            </a:custGeom>
            <a:solidFill>
              <a:srgbClr val="F0E0D0"/>
            </a:solidFill>
          </p:spPr>
        </p:sp>
        <p:sp>
          <p:nvSpPr>
            <p:cNvPr id="85" name="Freeform 85"/>
            <p:cNvSpPr/>
            <p:nvPr/>
          </p:nvSpPr>
          <p:spPr>
            <a:xfrm>
              <a:off x="0" y="0"/>
              <a:ext cx="7454138" cy="1528826"/>
            </a:xfrm>
            <a:custGeom>
              <a:avLst/>
              <a:gdLst/>
              <a:ahLst/>
              <a:cxnLst/>
              <a:rect l="l" t="t" r="r" b="b"/>
              <a:pathLst>
                <a:path w="7454138" h="1528826">
                  <a:moveTo>
                    <a:pt x="8509" y="0"/>
                  </a:moveTo>
                  <a:lnTo>
                    <a:pt x="7445628" y="0"/>
                  </a:lnTo>
                  <a:cubicBezTo>
                    <a:pt x="7450327" y="0"/>
                    <a:pt x="7454138" y="3810"/>
                    <a:pt x="7454138" y="8509"/>
                  </a:cubicBezTo>
                  <a:lnTo>
                    <a:pt x="7454138" y="1520317"/>
                  </a:lnTo>
                  <a:cubicBezTo>
                    <a:pt x="7454138" y="1525016"/>
                    <a:pt x="7450327" y="1528826"/>
                    <a:pt x="7445628" y="1528826"/>
                  </a:cubicBezTo>
                  <a:lnTo>
                    <a:pt x="8509" y="1528826"/>
                  </a:lnTo>
                  <a:cubicBezTo>
                    <a:pt x="3810" y="1528826"/>
                    <a:pt x="0" y="1525016"/>
                    <a:pt x="0" y="1520317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520317"/>
                  </a:lnTo>
                  <a:lnTo>
                    <a:pt x="8509" y="1520317"/>
                  </a:lnTo>
                  <a:lnTo>
                    <a:pt x="8509" y="1511808"/>
                  </a:lnTo>
                  <a:lnTo>
                    <a:pt x="7445628" y="1511808"/>
                  </a:lnTo>
                  <a:lnTo>
                    <a:pt x="7445628" y="1520317"/>
                  </a:lnTo>
                  <a:lnTo>
                    <a:pt x="7437120" y="1520317"/>
                  </a:lnTo>
                  <a:lnTo>
                    <a:pt x="7437120" y="8509"/>
                  </a:lnTo>
                  <a:lnTo>
                    <a:pt x="7445628" y="8509"/>
                  </a:lnTo>
                  <a:lnTo>
                    <a:pt x="7445628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86" name="Group 86"/>
          <p:cNvGrpSpPr/>
          <p:nvPr/>
        </p:nvGrpSpPr>
        <p:grpSpPr>
          <a:xfrm>
            <a:off x="6186935" y="7174487"/>
            <a:ext cx="720347" cy="720347"/>
            <a:chOff x="0" y="0"/>
            <a:chExt cx="960463" cy="960463"/>
          </a:xfrm>
        </p:grpSpPr>
        <p:sp>
          <p:nvSpPr>
            <p:cNvPr id="87" name="Freeform 87"/>
            <p:cNvSpPr/>
            <p:nvPr/>
          </p:nvSpPr>
          <p:spPr>
            <a:xfrm>
              <a:off x="16891" y="16891"/>
              <a:ext cx="926592" cy="926592"/>
            </a:xfrm>
            <a:custGeom>
              <a:avLst/>
              <a:gdLst/>
              <a:ahLst/>
              <a:cxnLst/>
              <a:rect l="l" t="t" r="r" b="b"/>
              <a:pathLst>
                <a:path w="926592" h="926592">
                  <a:moveTo>
                    <a:pt x="0" y="463296"/>
                  </a:moveTo>
                  <a:cubicBezTo>
                    <a:pt x="0" y="207391"/>
                    <a:pt x="207391" y="0"/>
                    <a:pt x="463296" y="0"/>
                  </a:cubicBezTo>
                  <a:cubicBezTo>
                    <a:pt x="719201" y="0"/>
                    <a:pt x="926592" y="207518"/>
                    <a:pt x="926592" y="463296"/>
                  </a:cubicBezTo>
                  <a:cubicBezTo>
                    <a:pt x="926592" y="719074"/>
                    <a:pt x="719201" y="926592"/>
                    <a:pt x="463296" y="926592"/>
                  </a:cubicBezTo>
                  <a:cubicBezTo>
                    <a:pt x="207391" y="926592"/>
                    <a:pt x="0" y="719201"/>
                    <a:pt x="0" y="463296"/>
                  </a:cubicBez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88" name="Freeform 88"/>
            <p:cNvSpPr/>
            <p:nvPr/>
          </p:nvSpPr>
          <p:spPr>
            <a:xfrm>
              <a:off x="0" y="0"/>
              <a:ext cx="960501" cy="960374"/>
            </a:xfrm>
            <a:custGeom>
              <a:avLst/>
              <a:gdLst/>
              <a:ahLst/>
              <a:cxnLst/>
              <a:rect l="l" t="t" r="r" b="b"/>
              <a:pathLst>
                <a:path w="960501" h="960374">
                  <a:moveTo>
                    <a:pt x="0" y="480187"/>
                  </a:moveTo>
                  <a:cubicBezTo>
                    <a:pt x="0" y="215011"/>
                    <a:pt x="215011" y="0"/>
                    <a:pt x="480187" y="0"/>
                  </a:cubicBezTo>
                  <a:lnTo>
                    <a:pt x="480187" y="16891"/>
                  </a:lnTo>
                  <a:lnTo>
                    <a:pt x="480187" y="0"/>
                  </a:lnTo>
                  <a:cubicBezTo>
                    <a:pt x="745490" y="0"/>
                    <a:pt x="960501" y="215011"/>
                    <a:pt x="960501" y="480187"/>
                  </a:cubicBezTo>
                  <a:lnTo>
                    <a:pt x="943483" y="480187"/>
                  </a:lnTo>
                  <a:lnTo>
                    <a:pt x="960374" y="480187"/>
                  </a:lnTo>
                  <a:cubicBezTo>
                    <a:pt x="960374" y="745363"/>
                    <a:pt x="745363" y="960374"/>
                    <a:pt x="480187" y="960374"/>
                  </a:cubicBezTo>
                  <a:lnTo>
                    <a:pt x="480187" y="943483"/>
                  </a:lnTo>
                  <a:lnTo>
                    <a:pt x="480187" y="960374"/>
                  </a:lnTo>
                  <a:cubicBezTo>
                    <a:pt x="215011" y="960501"/>
                    <a:pt x="0" y="745490"/>
                    <a:pt x="0" y="480187"/>
                  </a:cubicBezTo>
                  <a:lnTo>
                    <a:pt x="16891" y="480187"/>
                  </a:lnTo>
                  <a:lnTo>
                    <a:pt x="33909" y="480187"/>
                  </a:lnTo>
                  <a:lnTo>
                    <a:pt x="16891" y="480187"/>
                  </a:lnTo>
                  <a:lnTo>
                    <a:pt x="0" y="480187"/>
                  </a:lnTo>
                  <a:moveTo>
                    <a:pt x="33909" y="480187"/>
                  </a:moveTo>
                  <a:cubicBezTo>
                    <a:pt x="33909" y="489585"/>
                    <a:pt x="26289" y="497078"/>
                    <a:pt x="17018" y="497078"/>
                  </a:cubicBezTo>
                  <a:cubicBezTo>
                    <a:pt x="7747" y="497078"/>
                    <a:pt x="0" y="489585"/>
                    <a:pt x="0" y="480187"/>
                  </a:cubicBezTo>
                  <a:cubicBezTo>
                    <a:pt x="0" y="470789"/>
                    <a:pt x="7620" y="463296"/>
                    <a:pt x="16891" y="463296"/>
                  </a:cubicBezTo>
                  <a:cubicBezTo>
                    <a:pt x="26162" y="463296"/>
                    <a:pt x="33782" y="470916"/>
                    <a:pt x="33782" y="480187"/>
                  </a:cubicBezTo>
                  <a:cubicBezTo>
                    <a:pt x="33782" y="726694"/>
                    <a:pt x="233680" y="926592"/>
                    <a:pt x="480187" y="926592"/>
                  </a:cubicBezTo>
                  <a:cubicBezTo>
                    <a:pt x="726694" y="926592"/>
                    <a:pt x="926592" y="726694"/>
                    <a:pt x="926592" y="480187"/>
                  </a:cubicBezTo>
                  <a:cubicBezTo>
                    <a:pt x="926592" y="233680"/>
                    <a:pt x="726694" y="33782"/>
                    <a:pt x="480187" y="33782"/>
                  </a:cubicBezTo>
                  <a:lnTo>
                    <a:pt x="480187" y="16891"/>
                  </a:lnTo>
                  <a:lnTo>
                    <a:pt x="480187" y="33909"/>
                  </a:lnTo>
                  <a:cubicBezTo>
                    <a:pt x="233680" y="33909"/>
                    <a:pt x="33909" y="233680"/>
                    <a:pt x="33909" y="480187"/>
                  </a:cubicBez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89" name="Group 89"/>
          <p:cNvGrpSpPr/>
          <p:nvPr/>
        </p:nvGrpSpPr>
        <p:grpSpPr>
          <a:xfrm>
            <a:off x="7040880" y="7114032"/>
            <a:ext cx="4572000" cy="841248"/>
            <a:chOff x="0" y="0"/>
            <a:chExt cx="6096000" cy="1121664"/>
          </a:xfrm>
        </p:grpSpPr>
        <p:sp>
          <p:nvSpPr>
            <p:cNvPr id="90" name="Freeform 90"/>
            <p:cNvSpPr/>
            <p:nvPr/>
          </p:nvSpPr>
          <p:spPr>
            <a:xfrm>
              <a:off x="0" y="0"/>
              <a:ext cx="6096000" cy="1121664"/>
            </a:xfrm>
            <a:custGeom>
              <a:avLst/>
              <a:gdLst/>
              <a:ahLst/>
              <a:cxnLst/>
              <a:rect l="l" t="t" r="r" b="b"/>
              <a:pathLst>
                <a:path w="6096000" h="1121664">
                  <a:moveTo>
                    <a:pt x="0" y="0"/>
                  </a:moveTo>
                  <a:lnTo>
                    <a:pt x="6096000" y="0"/>
                  </a:lnTo>
                  <a:lnTo>
                    <a:pt x="6096000" y="1121664"/>
                  </a:lnTo>
                  <a:lnTo>
                    <a:pt x="0" y="1121664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5896" b="-55896"/>
              </a:stretch>
            </a:blipFill>
          </p:spPr>
        </p:sp>
        <p:sp>
          <p:nvSpPr>
            <p:cNvPr id="91" name="TextBox 91"/>
            <p:cNvSpPr txBox="1"/>
            <p:nvPr/>
          </p:nvSpPr>
          <p:spPr>
            <a:xfrm>
              <a:off x="0" y="-57150"/>
              <a:ext cx="6096000" cy="117881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120"/>
                </a:lnSpc>
              </a:pPr>
              <a:r>
                <a:rPr lang="en-US" sz="2600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Halsizlik &amp; yorgunluk</a:t>
              </a:r>
            </a:p>
          </p:txBody>
        </p:sp>
      </p:grpSp>
      <p:grpSp>
        <p:nvGrpSpPr>
          <p:cNvPr id="92" name="Group 92"/>
          <p:cNvGrpSpPr/>
          <p:nvPr/>
        </p:nvGrpSpPr>
        <p:grpSpPr>
          <a:xfrm>
            <a:off x="329184" y="8449056"/>
            <a:ext cx="11612880" cy="1316736"/>
            <a:chOff x="0" y="0"/>
            <a:chExt cx="15483840" cy="1755648"/>
          </a:xfrm>
        </p:grpSpPr>
        <p:sp>
          <p:nvSpPr>
            <p:cNvPr id="93" name="Freeform 93"/>
            <p:cNvSpPr/>
            <p:nvPr/>
          </p:nvSpPr>
          <p:spPr>
            <a:xfrm>
              <a:off x="0" y="0"/>
              <a:ext cx="15483839" cy="1755648"/>
            </a:xfrm>
            <a:custGeom>
              <a:avLst/>
              <a:gdLst/>
              <a:ahLst/>
              <a:cxnLst/>
              <a:rect l="l" t="t" r="r" b="b"/>
              <a:pathLst>
                <a:path w="15483839" h="1755648">
                  <a:moveTo>
                    <a:pt x="0" y="0"/>
                  </a:moveTo>
                  <a:lnTo>
                    <a:pt x="15483839" y="0"/>
                  </a:lnTo>
                  <a:lnTo>
                    <a:pt x="15483839" y="1755648"/>
                  </a:lnTo>
                  <a:lnTo>
                    <a:pt x="0" y="175564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21847" b="-121847"/>
              </a:stretch>
            </a:blipFill>
          </p:spPr>
        </p:sp>
        <p:sp>
          <p:nvSpPr>
            <p:cNvPr id="94" name="TextBox 94"/>
            <p:cNvSpPr txBox="1"/>
            <p:nvPr/>
          </p:nvSpPr>
          <p:spPr>
            <a:xfrm>
              <a:off x="0" y="-47625"/>
              <a:ext cx="15483840" cy="180327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999"/>
                </a:lnSpc>
              </a:pPr>
              <a:r>
                <a:rPr lang="en-US" sz="2499" i="1">
                  <a:solidFill>
                    <a:srgbClr val="4A2030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Akciğer dışı TB: Akciğer zarları, lenf bezleri, kemikler, böbrekler, beyin zarları ve tüm organlar tutulabilir.</a:t>
              </a:r>
            </a:p>
          </p:txBody>
        </p:sp>
      </p:grpSp>
      <p:pic>
        <p:nvPicPr>
          <p:cNvPr id="97" name="Resim 9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8273" y="1669800"/>
            <a:ext cx="6059072" cy="643181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97" y="-12697"/>
            <a:ext cx="18313403" cy="1342139"/>
            <a:chOff x="0" y="0"/>
            <a:chExt cx="24417871" cy="1789519"/>
          </a:xfrm>
        </p:grpSpPr>
        <p:sp>
          <p:nvSpPr>
            <p:cNvPr id="3" name="Freeform 3"/>
            <p:cNvSpPr/>
            <p:nvPr/>
          </p:nvSpPr>
          <p:spPr>
            <a:xfrm>
              <a:off x="16891" y="16891"/>
              <a:ext cx="24383999" cy="1755648"/>
            </a:xfrm>
            <a:custGeom>
              <a:avLst/>
              <a:gdLst/>
              <a:ahLst/>
              <a:cxnLst/>
              <a:rect l="l" t="t" r="r" b="b"/>
              <a:pathLst>
                <a:path w="24383999" h="1755648">
                  <a:moveTo>
                    <a:pt x="0" y="0"/>
                  </a:moveTo>
                  <a:lnTo>
                    <a:pt x="24383999" y="0"/>
                  </a:lnTo>
                  <a:lnTo>
                    <a:pt x="24383999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417782" cy="1789430"/>
            </a:xfrm>
            <a:custGeom>
              <a:avLst/>
              <a:gdLst/>
              <a:ahLst/>
              <a:cxnLst/>
              <a:rect l="l" t="t" r="r" b="b"/>
              <a:pathLst>
                <a:path w="24417782" h="1789430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772539"/>
                  </a:lnTo>
                  <a:cubicBezTo>
                    <a:pt x="24417782" y="1781937"/>
                    <a:pt x="24410163" y="1789430"/>
                    <a:pt x="24400890" y="1789430"/>
                  </a:cubicBezTo>
                  <a:lnTo>
                    <a:pt x="16891" y="1789430"/>
                  </a:lnTo>
                  <a:cubicBezTo>
                    <a:pt x="7493" y="1789430"/>
                    <a:pt x="0" y="1781810"/>
                    <a:pt x="0" y="177253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772539"/>
                  </a:lnTo>
                  <a:lnTo>
                    <a:pt x="16891" y="1772539"/>
                  </a:lnTo>
                  <a:lnTo>
                    <a:pt x="16891" y="1755648"/>
                  </a:lnTo>
                  <a:lnTo>
                    <a:pt x="24400890" y="1755648"/>
                  </a:lnTo>
                  <a:lnTo>
                    <a:pt x="24400890" y="1772539"/>
                  </a:lnTo>
                  <a:lnTo>
                    <a:pt x="24384000" y="177253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12697" y="1304039"/>
            <a:ext cx="18313403" cy="153419"/>
            <a:chOff x="0" y="0"/>
            <a:chExt cx="24417871" cy="204559"/>
          </a:xfrm>
        </p:grpSpPr>
        <p:sp>
          <p:nvSpPr>
            <p:cNvPr id="6" name="Freeform 6"/>
            <p:cNvSpPr/>
            <p:nvPr/>
          </p:nvSpPr>
          <p:spPr>
            <a:xfrm>
              <a:off x="16891" y="16891"/>
              <a:ext cx="24383999" cy="170688"/>
            </a:xfrm>
            <a:custGeom>
              <a:avLst/>
              <a:gdLst/>
              <a:ahLst/>
              <a:cxnLst/>
              <a:rect l="l" t="t" r="r" b="b"/>
              <a:pathLst>
                <a:path w="24383999" h="170688">
                  <a:moveTo>
                    <a:pt x="0" y="0"/>
                  </a:moveTo>
                  <a:lnTo>
                    <a:pt x="24383999" y="0"/>
                  </a:lnTo>
                  <a:lnTo>
                    <a:pt x="24383999" y="170688"/>
                  </a:lnTo>
                  <a:lnTo>
                    <a:pt x="0" y="170688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4417782" cy="204472"/>
            </a:xfrm>
            <a:custGeom>
              <a:avLst/>
              <a:gdLst/>
              <a:ahLst/>
              <a:cxnLst/>
              <a:rect l="l" t="t" r="r" b="b"/>
              <a:pathLst>
                <a:path w="24417782" h="204472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87579"/>
                  </a:lnTo>
                  <a:cubicBezTo>
                    <a:pt x="24417782" y="196977"/>
                    <a:pt x="24410163" y="204470"/>
                    <a:pt x="24400890" y="204470"/>
                  </a:cubicBezTo>
                  <a:lnTo>
                    <a:pt x="16891" y="204470"/>
                  </a:lnTo>
                  <a:cubicBezTo>
                    <a:pt x="7620" y="204597"/>
                    <a:pt x="0" y="196977"/>
                    <a:pt x="0" y="18757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87579"/>
                  </a:lnTo>
                  <a:lnTo>
                    <a:pt x="16891" y="187579"/>
                  </a:lnTo>
                  <a:lnTo>
                    <a:pt x="16891" y="170688"/>
                  </a:lnTo>
                  <a:lnTo>
                    <a:pt x="24400890" y="170688"/>
                  </a:lnTo>
                  <a:lnTo>
                    <a:pt x="24400890" y="187579"/>
                  </a:lnTo>
                  <a:lnTo>
                    <a:pt x="24384000" y="18757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12697" y="-12697"/>
            <a:ext cx="153419" cy="10312403"/>
            <a:chOff x="0" y="0"/>
            <a:chExt cx="204559" cy="13749871"/>
          </a:xfrm>
        </p:grpSpPr>
        <p:sp>
          <p:nvSpPr>
            <p:cNvPr id="9" name="Freeform 9"/>
            <p:cNvSpPr/>
            <p:nvPr/>
          </p:nvSpPr>
          <p:spPr>
            <a:xfrm>
              <a:off x="16891" y="16891"/>
              <a:ext cx="170688" cy="13715999"/>
            </a:xfrm>
            <a:custGeom>
              <a:avLst/>
              <a:gdLst/>
              <a:ahLst/>
              <a:cxnLst/>
              <a:rect l="l" t="t" r="r" b="b"/>
              <a:pathLst>
                <a:path w="170688" h="13715999">
                  <a:moveTo>
                    <a:pt x="0" y="0"/>
                  </a:moveTo>
                  <a:lnTo>
                    <a:pt x="170688" y="0"/>
                  </a:lnTo>
                  <a:lnTo>
                    <a:pt x="170688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04470" cy="13749782"/>
            </a:xfrm>
            <a:custGeom>
              <a:avLst/>
              <a:gdLst/>
              <a:ahLst/>
              <a:cxnLst/>
              <a:rect l="l" t="t" r="r" b="b"/>
              <a:pathLst>
                <a:path w="204470" h="13749782">
                  <a:moveTo>
                    <a:pt x="16891" y="0"/>
                  </a:moveTo>
                  <a:lnTo>
                    <a:pt x="187579" y="0"/>
                  </a:lnTo>
                  <a:cubicBezTo>
                    <a:pt x="196977" y="0"/>
                    <a:pt x="204470" y="7620"/>
                    <a:pt x="204470" y="16891"/>
                  </a:cubicBezTo>
                  <a:lnTo>
                    <a:pt x="204470" y="13732890"/>
                  </a:lnTo>
                  <a:cubicBezTo>
                    <a:pt x="204470" y="13742290"/>
                    <a:pt x="196850" y="13749782"/>
                    <a:pt x="187579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187579" y="13716000"/>
                  </a:lnTo>
                  <a:lnTo>
                    <a:pt x="187579" y="13732890"/>
                  </a:lnTo>
                  <a:lnTo>
                    <a:pt x="170688" y="13732890"/>
                  </a:lnTo>
                  <a:lnTo>
                    <a:pt x="170688" y="16891"/>
                  </a:lnTo>
                  <a:lnTo>
                    <a:pt x="187579" y="16891"/>
                  </a:lnTo>
                  <a:lnTo>
                    <a:pt x="187579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457200" y="182880"/>
            <a:ext cx="17373600" cy="1005840"/>
            <a:chOff x="0" y="0"/>
            <a:chExt cx="23164800" cy="13411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164800" cy="1341120"/>
            </a:xfrm>
            <a:custGeom>
              <a:avLst/>
              <a:gdLst/>
              <a:ahLst/>
              <a:cxnLst/>
              <a:rect l="l" t="t" r="r" b="b"/>
              <a:pathLst>
                <a:path w="23164800" h="1341120">
                  <a:moveTo>
                    <a:pt x="0" y="0"/>
                  </a:moveTo>
                  <a:lnTo>
                    <a:pt x="23164800" y="0"/>
                  </a:lnTo>
                  <a:lnTo>
                    <a:pt x="2316480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86559" b="-286559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23164800" cy="13506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280"/>
                </a:lnSpc>
              </a:pPr>
              <a:r>
                <a:rPr lang="en-US" sz="4400" b="1">
                  <a:solidFill>
                    <a:srgbClr val="FFFFFF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İçindekiler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59407" y="1731007"/>
            <a:ext cx="8150857" cy="1329433"/>
            <a:chOff x="0" y="0"/>
            <a:chExt cx="10867809" cy="1772577"/>
          </a:xfrm>
        </p:grpSpPr>
        <p:sp>
          <p:nvSpPr>
            <p:cNvPr id="15" name="Freeform 15"/>
            <p:cNvSpPr/>
            <p:nvPr/>
          </p:nvSpPr>
          <p:spPr>
            <a:xfrm>
              <a:off x="8509" y="8509"/>
              <a:ext cx="10850880" cy="1755648"/>
            </a:xfrm>
            <a:custGeom>
              <a:avLst/>
              <a:gdLst/>
              <a:ahLst/>
              <a:cxnLst/>
              <a:rect l="l" t="t" r="r" b="b"/>
              <a:pathLst>
                <a:path w="10850880" h="1755648">
                  <a:moveTo>
                    <a:pt x="0" y="0"/>
                  </a:moveTo>
                  <a:lnTo>
                    <a:pt x="10850880" y="0"/>
                  </a:lnTo>
                  <a:lnTo>
                    <a:pt x="10850880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F0E0D0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10867899" cy="1772666"/>
            </a:xfrm>
            <a:custGeom>
              <a:avLst/>
              <a:gdLst/>
              <a:ahLst/>
              <a:cxnLst/>
              <a:rect l="l" t="t" r="r" b="b"/>
              <a:pathLst>
                <a:path w="10867899" h="1772666">
                  <a:moveTo>
                    <a:pt x="8509" y="0"/>
                  </a:moveTo>
                  <a:lnTo>
                    <a:pt x="10859389" y="0"/>
                  </a:lnTo>
                  <a:cubicBezTo>
                    <a:pt x="10864088" y="0"/>
                    <a:pt x="10867899" y="3810"/>
                    <a:pt x="10867899" y="8509"/>
                  </a:cubicBezTo>
                  <a:lnTo>
                    <a:pt x="10867899" y="1764157"/>
                  </a:lnTo>
                  <a:cubicBezTo>
                    <a:pt x="10867899" y="1768856"/>
                    <a:pt x="10864088" y="1772666"/>
                    <a:pt x="10859389" y="1772666"/>
                  </a:cubicBezTo>
                  <a:lnTo>
                    <a:pt x="8509" y="1772666"/>
                  </a:lnTo>
                  <a:cubicBezTo>
                    <a:pt x="3810" y="1772666"/>
                    <a:pt x="0" y="1768856"/>
                    <a:pt x="0" y="1764157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764157"/>
                  </a:lnTo>
                  <a:lnTo>
                    <a:pt x="8509" y="1764157"/>
                  </a:lnTo>
                  <a:lnTo>
                    <a:pt x="8509" y="1755648"/>
                  </a:lnTo>
                  <a:lnTo>
                    <a:pt x="10859389" y="1755648"/>
                  </a:lnTo>
                  <a:lnTo>
                    <a:pt x="10859389" y="1764157"/>
                  </a:lnTo>
                  <a:lnTo>
                    <a:pt x="10850880" y="1764157"/>
                  </a:lnTo>
                  <a:lnTo>
                    <a:pt x="10850880" y="8509"/>
                  </a:lnTo>
                  <a:lnTo>
                    <a:pt x="10859389" y="8509"/>
                  </a:lnTo>
                  <a:lnTo>
                    <a:pt x="10859389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353063" y="1724663"/>
            <a:ext cx="1031243" cy="1342139"/>
            <a:chOff x="0" y="0"/>
            <a:chExt cx="1374991" cy="1789519"/>
          </a:xfrm>
        </p:grpSpPr>
        <p:sp>
          <p:nvSpPr>
            <p:cNvPr id="18" name="Freeform 18"/>
            <p:cNvSpPr/>
            <p:nvPr/>
          </p:nvSpPr>
          <p:spPr>
            <a:xfrm>
              <a:off x="16891" y="16891"/>
              <a:ext cx="1341120" cy="1755648"/>
            </a:xfrm>
            <a:custGeom>
              <a:avLst/>
              <a:gdLst/>
              <a:ahLst/>
              <a:cxnLst/>
              <a:rect l="l" t="t" r="r" b="b"/>
              <a:pathLst>
                <a:path w="1341120" h="1755648">
                  <a:moveTo>
                    <a:pt x="0" y="0"/>
                  </a:moveTo>
                  <a:lnTo>
                    <a:pt x="1341120" y="0"/>
                  </a:lnTo>
                  <a:lnTo>
                    <a:pt x="1341120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1374902" cy="1789430"/>
            </a:xfrm>
            <a:custGeom>
              <a:avLst/>
              <a:gdLst/>
              <a:ahLst/>
              <a:cxnLst/>
              <a:rect l="l" t="t" r="r" b="b"/>
              <a:pathLst>
                <a:path w="1374902" h="1789430">
                  <a:moveTo>
                    <a:pt x="16891" y="0"/>
                  </a:moveTo>
                  <a:lnTo>
                    <a:pt x="1358011" y="0"/>
                  </a:lnTo>
                  <a:cubicBezTo>
                    <a:pt x="1367409" y="0"/>
                    <a:pt x="1374902" y="7620"/>
                    <a:pt x="1374902" y="16891"/>
                  </a:cubicBezTo>
                  <a:lnTo>
                    <a:pt x="1374902" y="1772539"/>
                  </a:lnTo>
                  <a:cubicBezTo>
                    <a:pt x="1374902" y="1781937"/>
                    <a:pt x="1367282" y="1789430"/>
                    <a:pt x="1358011" y="1789430"/>
                  </a:cubicBezTo>
                  <a:lnTo>
                    <a:pt x="16891" y="1789430"/>
                  </a:lnTo>
                  <a:cubicBezTo>
                    <a:pt x="7493" y="1789430"/>
                    <a:pt x="0" y="1781810"/>
                    <a:pt x="0" y="177253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772539"/>
                  </a:lnTo>
                  <a:lnTo>
                    <a:pt x="16891" y="1772539"/>
                  </a:lnTo>
                  <a:lnTo>
                    <a:pt x="16891" y="1755648"/>
                  </a:lnTo>
                  <a:lnTo>
                    <a:pt x="1358011" y="1755648"/>
                  </a:lnTo>
                  <a:lnTo>
                    <a:pt x="1358011" y="1772539"/>
                  </a:lnTo>
                  <a:lnTo>
                    <a:pt x="1341120" y="1772539"/>
                  </a:lnTo>
                  <a:lnTo>
                    <a:pt x="1341120" y="16891"/>
                  </a:lnTo>
                  <a:lnTo>
                    <a:pt x="1358011" y="16891"/>
                  </a:lnTo>
                  <a:lnTo>
                    <a:pt x="135801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365760" y="1828800"/>
            <a:ext cx="1005840" cy="1133856"/>
            <a:chOff x="0" y="0"/>
            <a:chExt cx="1341120" cy="151180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341120" cy="1511808"/>
            </a:xfrm>
            <a:custGeom>
              <a:avLst/>
              <a:gdLst/>
              <a:ahLst/>
              <a:cxnLst/>
              <a:rect l="l" t="t" r="r" b="b"/>
              <a:pathLst>
                <a:path w="1341120" h="1511808">
                  <a:moveTo>
                    <a:pt x="0" y="0"/>
                  </a:moveTo>
                  <a:lnTo>
                    <a:pt x="1341120" y="0"/>
                  </a:lnTo>
                  <a:lnTo>
                    <a:pt x="1341120" y="1511808"/>
                  </a:lnTo>
                  <a:lnTo>
                    <a:pt x="0" y="151180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94633" r="-94633"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1341120" cy="153085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01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99616" y="1828800"/>
            <a:ext cx="6858000" cy="1133856"/>
            <a:chOff x="0" y="0"/>
            <a:chExt cx="9144000" cy="151180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144000" cy="1511808"/>
            </a:xfrm>
            <a:custGeom>
              <a:avLst/>
              <a:gdLst/>
              <a:ahLst/>
              <a:cxnLst/>
              <a:rect l="l" t="t" r="r" b="b"/>
              <a:pathLst>
                <a:path w="9144000" h="1511808">
                  <a:moveTo>
                    <a:pt x="0" y="0"/>
                  </a:moveTo>
                  <a:lnTo>
                    <a:pt x="9144000" y="0"/>
                  </a:lnTo>
                  <a:lnTo>
                    <a:pt x="9144000" y="1511808"/>
                  </a:lnTo>
                  <a:lnTo>
                    <a:pt x="0" y="151180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67853" b="-67853"/>
              </a:stretch>
            </a:blipFill>
          </p:spPr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9144000" cy="155943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359"/>
                </a:lnSpc>
              </a:pPr>
              <a:r>
                <a:rPr lang="en-US" sz="2799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Tanım &amp; Tarihçe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411967" y="1731007"/>
            <a:ext cx="8150857" cy="1329433"/>
            <a:chOff x="0" y="0"/>
            <a:chExt cx="10867809" cy="1772577"/>
          </a:xfrm>
        </p:grpSpPr>
        <p:sp>
          <p:nvSpPr>
            <p:cNvPr id="27" name="Freeform 27"/>
            <p:cNvSpPr/>
            <p:nvPr/>
          </p:nvSpPr>
          <p:spPr>
            <a:xfrm>
              <a:off x="8509" y="8509"/>
              <a:ext cx="10850880" cy="1755648"/>
            </a:xfrm>
            <a:custGeom>
              <a:avLst/>
              <a:gdLst/>
              <a:ahLst/>
              <a:cxnLst/>
              <a:rect l="l" t="t" r="r" b="b"/>
              <a:pathLst>
                <a:path w="10850880" h="1755648">
                  <a:moveTo>
                    <a:pt x="0" y="0"/>
                  </a:moveTo>
                  <a:lnTo>
                    <a:pt x="10850880" y="0"/>
                  </a:lnTo>
                  <a:lnTo>
                    <a:pt x="10850880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F0E0D0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0" y="0"/>
              <a:ext cx="10867899" cy="1772666"/>
            </a:xfrm>
            <a:custGeom>
              <a:avLst/>
              <a:gdLst/>
              <a:ahLst/>
              <a:cxnLst/>
              <a:rect l="l" t="t" r="r" b="b"/>
              <a:pathLst>
                <a:path w="10867899" h="1772666">
                  <a:moveTo>
                    <a:pt x="8509" y="0"/>
                  </a:moveTo>
                  <a:lnTo>
                    <a:pt x="10859389" y="0"/>
                  </a:lnTo>
                  <a:cubicBezTo>
                    <a:pt x="10864088" y="0"/>
                    <a:pt x="10867899" y="3810"/>
                    <a:pt x="10867899" y="8509"/>
                  </a:cubicBezTo>
                  <a:lnTo>
                    <a:pt x="10867899" y="1764157"/>
                  </a:lnTo>
                  <a:cubicBezTo>
                    <a:pt x="10867899" y="1768856"/>
                    <a:pt x="10864088" y="1772666"/>
                    <a:pt x="10859389" y="1772666"/>
                  </a:cubicBezTo>
                  <a:lnTo>
                    <a:pt x="8509" y="1772666"/>
                  </a:lnTo>
                  <a:cubicBezTo>
                    <a:pt x="3810" y="1772666"/>
                    <a:pt x="0" y="1768856"/>
                    <a:pt x="0" y="1764157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764157"/>
                  </a:lnTo>
                  <a:lnTo>
                    <a:pt x="8509" y="1764157"/>
                  </a:lnTo>
                  <a:lnTo>
                    <a:pt x="8509" y="1755648"/>
                  </a:lnTo>
                  <a:lnTo>
                    <a:pt x="10859389" y="1755648"/>
                  </a:lnTo>
                  <a:lnTo>
                    <a:pt x="10859389" y="1764157"/>
                  </a:lnTo>
                  <a:lnTo>
                    <a:pt x="10850880" y="1764157"/>
                  </a:lnTo>
                  <a:lnTo>
                    <a:pt x="10850880" y="8509"/>
                  </a:lnTo>
                  <a:lnTo>
                    <a:pt x="10859389" y="8509"/>
                  </a:lnTo>
                  <a:lnTo>
                    <a:pt x="10859389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9405623" y="1724663"/>
            <a:ext cx="1031243" cy="1342139"/>
            <a:chOff x="0" y="0"/>
            <a:chExt cx="1374991" cy="1789519"/>
          </a:xfrm>
        </p:grpSpPr>
        <p:sp>
          <p:nvSpPr>
            <p:cNvPr id="30" name="Freeform 30"/>
            <p:cNvSpPr/>
            <p:nvPr/>
          </p:nvSpPr>
          <p:spPr>
            <a:xfrm>
              <a:off x="16891" y="16891"/>
              <a:ext cx="1341120" cy="1755648"/>
            </a:xfrm>
            <a:custGeom>
              <a:avLst/>
              <a:gdLst/>
              <a:ahLst/>
              <a:cxnLst/>
              <a:rect l="l" t="t" r="r" b="b"/>
              <a:pathLst>
                <a:path w="1341120" h="1755648">
                  <a:moveTo>
                    <a:pt x="0" y="0"/>
                  </a:moveTo>
                  <a:lnTo>
                    <a:pt x="1341120" y="0"/>
                  </a:lnTo>
                  <a:lnTo>
                    <a:pt x="1341120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31" name="Freeform 31"/>
            <p:cNvSpPr/>
            <p:nvPr/>
          </p:nvSpPr>
          <p:spPr>
            <a:xfrm>
              <a:off x="0" y="0"/>
              <a:ext cx="1374902" cy="1789430"/>
            </a:xfrm>
            <a:custGeom>
              <a:avLst/>
              <a:gdLst/>
              <a:ahLst/>
              <a:cxnLst/>
              <a:rect l="l" t="t" r="r" b="b"/>
              <a:pathLst>
                <a:path w="1374902" h="1789430">
                  <a:moveTo>
                    <a:pt x="16891" y="0"/>
                  </a:moveTo>
                  <a:lnTo>
                    <a:pt x="1358011" y="0"/>
                  </a:lnTo>
                  <a:cubicBezTo>
                    <a:pt x="1367409" y="0"/>
                    <a:pt x="1374902" y="7620"/>
                    <a:pt x="1374902" y="16891"/>
                  </a:cubicBezTo>
                  <a:lnTo>
                    <a:pt x="1374902" y="1772539"/>
                  </a:lnTo>
                  <a:cubicBezTo>
                    <a:pt x="1374902" y="1781937"/>
                    <a:pt x="1367282" y="1789430"/>
                    <a:pt x="1358011" y="1789430"/>
                  </a:cubicBezTo>
                  <a:lnTo>
                    <a:pt x="16891" y="1789430"/>
                  </a:lnTo>
                  <a:cubicBezTo>
                    <a:pt x="7493" y="1789430"/>
                    <a:pt x="0" y="1781810"/>
                    <a:pt x="0" y="177253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772539"/>
                  </a:lnTo>
                  <a:lnTo>
                    <a:pt x="16891" y="1772539"/>
                  </a:lnTo>
                  <a:lnTo>
                    <a:pt x="16891" y="1755648"/>
                  </a:lnTo>
                  <a:lnTo>
                    <a:pt x="1358011" y="1755648"/>
                  </a:lnTo>
                  <a:lnTo>
                    <a:pt x="1358011" y="1772539"/>
                  </a:lnTo>
                  <a:lnTo>
                    <a:pt x="1341120" y="1772539"/>
                  </a:lnTo>
                  <a:lnTo>
                    <a:pt x="1341120" y="16891"/>
                  </a:lnTo>
                  <a:lnTo>
                    <a:pt x="1358011" y="16891"/>
                  </a:lnTo>
                  <a:lnTo>
                    <a:pt x="135801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9418320" y="1828800"/>
            <a:ext cx="1005840" cy="1133856"/>
            <a:chOff x="0" y="0"/>
            <a:chExt cx="1341120" cy="1511808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341120" cy="1511808"/>
            </a:xfrm>
            <a:custGeom>
              <a:avLst/>
              <a:gdLst/>
              <a:ahLst/>
              <a:cxnLst/>
              <a:rect l="l" t="t" r="r" b="b"/>
              <a:pathLst>
                <a:path w="1341120" h="1511808">
                  <a:moveTo>
                    <a:pt x="0" y="0"/>
                  </a:moveTo>
                  <a:lnTo>
                    <a:pt x="1341120" y="0"/>
                  </a:lnTo>
                  <a:lnTo>
                    <a:pt x="1341120" y="1511808"/>
                  </a:lnTo>
                  <a:lnTo>
                    <a:pt x="0" y="151180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94633" r="-94633"/>
              </a:stretch>
            </a:blipFill>
          </p:spPr>
        </p:sp>
        <p:sp>
          <p:nvSpPr>
            <p:cNvPr id="34" name="TextBox 34"/>
            <p:cNvSpPr txBox="1"/>
            <p:nvPr/>
          </p:nvSpPr>
          <p:spPr>
            <a:xfrm>
              <a:off x="0" y="-19050"/>
              <a:ext cx="1341120" cy="153085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02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0552176" y="1828800"/>
            <a:ext cx="6858000" cy="1133856"/>
            <a:chOff x="0" y="0"/>
            <a:chExt cx="9144000" cy="1511808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9144000" cy="1511808"/>
            </a:xfrm>
            <a:custGeom>
              <a:avLst/>
              <a:gdLst/>
              <a:ahLst/>
              <a:cxnLst/>
              <a:rect l="l" t="t" r="r" b="b"/>
              <a:pathLst>
                <a:path w="9144000" h="1511808">
                  <a:moveTo>
                    <a:pt x="0" y="0"/>
                  </a:moveTo>
                  <a:lnTo>
                    <a:pt x="9144000" y="0"/>
                  </a:lnTo>
                  <a:lnTo>
                    <a:pt x="9144000" y="1511808"/>
                  </a:lnTo>
                  <a:lnTo>
                    <a:pt x="0" y="151180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67853" b="-67853"/>
              </a:stretch>
            </a:blipFill>
          </p:spPr>
        </p:sp>
        <p:sp>
          <p:nvSpPr>
            <p:cNvPr id="37" name="TextBox 37"/>
            <p:cNvSpPr txBox="1"/>
            <p:nvPr/>
          </p:nvSpPr>
          <p:spPr>
            <a:xfrm>
              <a:off x="0" y="-47625"/>
              <a:ext cx="9144000" cy="155943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359"/>
                </a:lnSpc>
              </a:pPr>
              <a:r>
                <a:rPr lang="en-US" sz="2799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Mycobacterium Tuberculosis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359407" y="3340351"/>
            <a:ext cx="8150857" cy="1329433"/>
            <a:chOff x="0" y="0"/>
            <a:chExt cx="10867809" cy="1772577"/>
          </a:xfrm>
        </p:grpSpPr>
        <p:sp>
          <p:nvSpPr>
            <p:cNvPr id="39" name="Freeform 39"/>
            <p:cNvSpPr/>
            <p:nvPr/>
          </p:nvSpPr>
          <p:spPr>
            <a:xfrm>
              <a:off x="8509" y="8509"/>
              <a:ext cx="10850880" cy="1755648"/>
            </a:xfrm>
            <a:custGeom>
              <a:avLst/>
              <a:gdLst/>
              <a:ahLst/>
              <a:cxnLst/>
              <a:rect l="l" t="t" r="r" b="b"/>
              <a:pathLst>
                <a:path w="10850880" h="1755648">
                  <a:moveTo>
                    <a:pt x="0" y="0"/>
                  </a:moveTo>
                  <a:lnTo>
                    <a:pt x="10850880" y="0"/>
                  </a:lnTo>
                  <a:lnTo>
                    <a:pt x="10850880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F5EAD8"/>
            </a:solidFill>
          </p:spPr>
        </p:sp>
        <p:sp>
          <p:nvSpPr>
            <p:cNvPr id="40" name="Freeform 40"/>
            <p:cNvSpPr/>
            <p:nvPr/>
          </p:nvSpPr>
          <p:spPr>
            <a:xfrm>
              <a:off x="0" y="0"/>
              <a:ext cx="10867899" cy="1772666"/>
            </a:xfrm>
            <a:custGeom>
              <a:avLst/>
              <a:gdLst/>
              <a:ahLst/>
              <a:cxnLst/>
              <a:rect l="l" t="t" r="r" b="b"/>
              <a:pathLst>
                <a:path w="10867899" h="1772666">
                  <a:moveTo>
                    <a:pt x="8509" y="0"/>
                  </a:moveTo>
                  <a:lnTo>
                    <a:pt x="10859389" y="0"/>
                  </a:lnTo>
                  <a:cubicBezTo>
                    <a:pt x="10864088" y="0"/>
                    <a:pt x="10867899" y="3810"/>
                    <a:pt x="10867899" y="8509"/>
                  </a:cubicBezTo>
                  <a:lnTo>
                    <a:pt x="10867899" y="1764157"/>
                  </a:lnTo>
                  <a:cubicBezTo>
                    <a:pt x="10867899" y="1768856"/>
                    <a:pt x="10864088" y="1772666"/>
                    <a:pt x="10859389" y="1772666"/>
                  </a:cubicBezTo>
                  <a:lnTo>
                    <a:pt x="8509" y="1772666"/>
                  </a:lnTo>
                  <a:cubicBezTo>
                    <a:pt x="3810" y="1772666"/>
                    <a:pt x="0" y="1768856"/>
                    <a:pt x="0" y="1764157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764157"/>
                  </a:lnTo>
                  <a:lnTo>
                    <a:pt x="8509" y="1764157"/>
                  </a:lnTo>
                  <a:lnTo>
                    <a:pt x="8509" y="1755648"/>
                  </a:lnTo>
                  <a:lnTo>
                    <a:pt x="10859389" y="1755648"/>
                  </a:lnTo>
                  <a:lnTo>
                    <a:pt x="10859389" y="1764157"/>
                  </a:lnTo>
                  <a:lnTo>
                    <a:pt x="10850880" y="1764157"/>
                  </a:lnTo>
                  <a:lnTo>
                    <a:pt x="10850880" y="8509"/>
                  </a:lnTo>
                  <a:lnTo>
                    <a:pt x="10859389" y="8509"/>
                  </a:lnTo>
                  <a:lnTo>
                    <a:pt x="10859389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353063" y="3334007"/>
            <a:ext cx="1031243" cy="1342139"/>
            <a:chOff x="0" y="0"/>
            <a:chExt cx="1374991" cy="1789519"/>
          </a:xfrm>
        </p:grpSpPr>
        <p:sp>
          <p:nvSpPr>
            <p:cNvPr id="42" name="Freeform 42"/>
            <p:cNvSpPr/>
            <p:nvPr/>
          </p:nvSpPr>
          <p:spPr>
            <a:xfrm>
              <a:off x="16891" y="16891"/>
              <a:ext cx="1341120" cy="1755648"/>
            </a:xfrm>
            <a:custGeom>
              <a:avLst/>
              <a:gdLst/>
              <a:ahLst/>
              <a:cxnLst/>
              <a:rect l="l" t="t" r="r" b="b"/>
              <a:pathLst>
                <a:path w="1341120" h="1755648">
                  <a:moveTo>
                    <a:pt x="0" y="0"/>
                  </a:moveTo>
                  <a:lnTo>
                    <a:pt x="1341120" y="0"/>
                  </a:lnTo>
                  <a:lnTo>
                    <a:pt x="1341120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43" name="Freeform 43"/>
            <p:cNvSpPr/>
            <p:nvPr/>
          </p:nvSpPr>
          <p:spPr>
            <a:xfrm>
              <a:off x="0" y="0"/>
              <a:ext cx="1374902" cy="1789430"/>
            </a:xfrm>
            <a:custGeom>
              <a:avLst/>
              <a:gdLst/>
              <a:ahLst/>
              <a:cxnLst/>
              <a:rect l="l" t="t" r="r" b="b"/>
              <a:pathLst>
                <a:path w="1374902" h="1789430">
                  <a:moveTo>
                    <a:pt x="16891" y="0"/>
                  </a:moveTo>
                  <a:lnTo>
                    <a:pt x="1358011" y="0"/>
                  </a:lnTo>
                  <a:cubicBezTo>
                    <a:pt x="1367409" y="0"/>
                    <a:pt x="1374902" y="7620"/>
                    <a:pt x="1374902" y="16891"/>
                  </a:cubicBezTo>
                  <a:lnTo>
                    <a:pt x="1374902" y="1772539"/>
                  </a:lnTo>
                  <a:cubicBezTo>
                    <a:pt x="1374902" y="1781937"/>
                    <a:pt x="1367282" y="1789430"/>
                    <a:pt x="1358011" y="1789430"/>
                  </a:cubicBezTo>
                  <a:lnTo>
                    <a:pt x="16891" y="1789430"/>
                  </a:lnTo>
                  <a:cubicBezTo>
                    <a:pt x="7493" y="1789430"/>
                    <a:pt x="0" y="1781810"/>
                    <a:pt x="0" y="177253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772539"/>
                  </a:lnTo>
                  <a:lnTo>
                    <a:pt x="16891" y="1772539"/>
                  </a:lnTo>
                  <a:lnTo>
                    <a:pt x="16891" y="1755648"/>
                  </a:lnTo>
                  <a:lnTo>
                    <a:pt x="1358011" y="1755648"/>
                  </a:lnTo>
                  <a:lnTo>
                    <a:pt x="1358011" y="1772539"/>
                  </a:lnTo>
                  <a:lnTo>
                    <a:pt x="1341120" y="1772539"/>
                  </a:lnTo>
                  <a:lnTo>
                    <a:pt x="1341120" y="16891"/>
                  </a:lnTo>
                  <a:lnTo>
                    <a:pt x="1358011" y="16891"/>
                  </a:lnTo>
                  <a:lnTo>
                    <a:pt x="135801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44" name="Group 44"/>
          <p:cNvGrpSpPr/>
          <p:nvPr/>
        </p:nvGrpSpPr>
        <p:grpSpPr>
          <a:xfrm>
            <a:off x="365760" y="3438144"/>
            <a:ext cx="1005840" cy="1133856"/>
            <a:chOff x="0" y="0"/>
            <a:chExt cx="1341120" cy="1511808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341120" cy="1511808"/>
            </a:xfrm>
            <a:custGeom>
              <a:avLst/>
              <a:gdLst/>
              <a:ahLst/>
              <a:cxnLst/>
              <a:rect l="l" t="t" r="r" b="b"/>
              <a:pathLst>
                <a:path w="1341120" h="1511808">
                  <a:moveTo>
                    <a:pt x="0" y="0"/>
                  </a:moveTo>
                  <a:lnTo>
                    <a:pt x="1341120" y="0"/>
                  </a:lnTo>
                  <a:lnTo>
                    <a:pt x="1341120" y="1511808"/>
                  </a:lnTo>
                  <a:lnTo>
                    <a:pt x="0" y="151180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94633" r="-94633"/>
              </a:stretch>
            </a:blipFill>
          </p:spPr>
        </p:sp>
        <p:sp>
          <p:nvSpPr>
            <p:cNvPr id="46" name="TextBox 46"/>
            <p:cNvSpPr txBox="1"/>
            <p:nvPr/>
          </p:nvSpPr>
          <p:spPr>
            <a:xfrm>
              <a:off x="0" y="-19050"/>
              <a:ext cx="1341120" cy="153085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03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499616" y="3438144"/>
            <a:ext cx="6858000" cy="1133856"/>
            <a:chOff x="0" y="0"/>
            <a:chExt cx="9144000" cy="1511808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9144000" cy="1511808"/>
            </a:xfrm>
            <a:custGeom>
              <a:avLst/>
              <a:gdLst/>
              <a:ahLst/>
              <a:cxnLst/>
              <a:rect l="l" t="t" r="r" b="b"/>
              <a:pathLst>
                <a:path w="9144000" h="1511808">
                  <a:moveTo>
                    <a:pt x="0" y="0"/>
                  </a:moveTo>
                  <a:lnTo>
                    <a:pt x="9144000" y="0"/>
                  </a:lnTo>
                  <a:lnTo>
                    <a:pt x="9144000" y="1511808"/>
                  </a:lnTo>
                  <a:lnTo>
                    <a:pt x="0" y="151180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67853" b="-67853"/>
              </a:stretch>
            </a:blipFill>
          </p:spPr>
        </p:sp>
        <p:sp>
          <p:nvSpPr>
            <p:cNvPr id="49" name="TextBox 49"/>
            <p:cNvSpPr txBox="1"/>
            <p:nvPr/>
          </p:nvSpPr>
          <p:spPr>
            <a:xfrm>
              <a:off x="0" y="-47625"/>
              <a:ext cx="9144000" cy="155943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359"/>
                </a:lnSpc>
              </a:pPr>
              <a:r>
                <a:rPr lang="en-US" sz="2799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Dünyada ve Türkiye'de TB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9411967" y="3340351"/>
            <a:ext cx="8150857" cy="1329433"/>
            <a:chOff x="0" y="0"/>
            <a:chExt cx="10867809" cy="1772577"/>
          </a:xfrm>
        </p:grpSpPr>
        <p:sp>
          <p:nvSpPr>
            <p:cNvPr id="51" name="Freeform 51"/>
            <p:cNvSpPr/>
            <p:nvPr/>
          </p:nvSpPr>
          <p:spPr>
            <a:xfrm>
              <a:off x="8509" y="8509"/>
              <a:ext cx="10850880" cy="1755648"/>
            </a:xfrm>
            <a:custGeom>
              <a:avLst/>
              <a:gdLst/>
              <a:ahLst/>
              <a:cxnLst/>
              <a:rect l="l" t="t" r="r" b="b"/>
              <a:pathLst>
                <a:path w="10850880" h="1755648">
                  <a:moveTo>
                    <a:pt x="0" y="0"/>
                  </a:moveTo>
                  <a:lnTo>
                    <a:pt x="10850880" y="0"/>
                  </a:lnTo>
                  <a:lnTo>
                    <a:pt x="10850880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F5EAD8"/>
            </a:solidFill>
          </p:spPr>
        </p:sp>
        <p:sp>
          <p:nvSpPr>
            <p:cNvPr id="52" name="Freeform 52"/>
            <p:cNvSpPr/>
            <p:nvPr/>
          </p:nvSpPr>
          <p:spPr>
            <a:xfrm>
              <a:off x="0" y="0"/>
              <a:ext cx="10867899" cy="1772666"/>
            </a:xfrm>
            <a:custGeom>
              <a:avLst/>
              <a:gdLst/>
              <a:ahLst/>
              <a:cxnLst/>
              <a:rect l="l" t="t" r="r" b="b"/>
              <a:pathLst>
                <a:path w="10867899" h="1772666">
                  <a:moveTo>
                    <a:pt x="8509" y="0"/>
                  </a:moveTo>
                  <a:lnTo>
                    <a:pt x="10859389" y="0"/>
                  </a:lnTo>
                  <a:cubicBezTo>
                    <a:pt x="10864088" y="0"/>
                    <a:pt x="10867899" y="3810"/>
                    <a:pt x="10867899" y="8509"/>
                  </a:cubicBezTo>
                  <a:lnTo>
                    <a:pt x="10867899" y="1764157"/>
                  </a:lnTo>
                  <a:cubicBezTo>
                    <a:pt x="10867899" y="1768856"/>
                    <a:pt x="10864088" y="1772666"/>
                    <a:pt x="10859389" y="1772666"/>
                  </a:cubicBezTo>
                  <a:lnTo>
                    <a:pt x="8509" y="1772666"/>
                  </a:lnTo>
                  <a:cubicBezTo>
                    <a:pt x="3810" y="1772666"/>
                    <a:pt x="0" y="1768856"/>
                    <a:pt x="0" y="1764157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764157"/>
                  </a:lnTo>
                  <a:lnTo>
                    <a:pt x="8509" y="1764157"/>
                  </a:lnTo>
                  <a:lnTo>
                    <a:pt x="8509" y="1755648"/>
                  </a:lnTo>
                  <a:lnTo>
                    <a:pt x="10859389" y="1755648"/>
                  </a:lnTo>
                  <a:lnTo>
                    <a:pt x="10859389" y="1764157"/>
                  </a:lnTo>
                  <a:lnTo>
                    <a:pt x="10850880" y="1764157"/>
                  </a:lnTo>
                  <a:lnTo>
                    <a:pt x="10850880" y="8509"/>
                  </a:lnTo>
                  <a:lnTo>
                    <a:pt x="10859389" y="8509"/>
                  </a:lnTo>
                  <a:lnTo>
                    <a:pt x="10859389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53" name="Group 53"/>
          <p:cNvGrpSpPr/>
          <p:nvPr/>
        </p:nvGrpSpPr>
        <p:grpSpPr>
          <a:xfrm>
            <a:off x="9405623" y="3334007"/>
            <a:ext cx="1031243" cy="1342139"/>
            <a:chOff x="0" y="0"/>
            <a:chExt cx="1374991" cy="1789519"/>
          </a:xfrm>
        </p:grpSpPr>
        <p:sp>
          <p:nvSpPr>
            <p:cNvPr id="54" name="Freeform 54"/>
            <p:cNvSpPr/>
            <p:nvPr/>
          </p:nvSpPr>
          <p:spPr>
            <a:xfrm>
              <a:off x="16891" y="16891"/>
              <a:ext cx="1341120" cy="1755648"/>
            </a:xfrm>
            <a:custGeom>
              <a:avLst/>
              <a:gdLst/>
              <a:ahLst/>
              <a:cxnLst/>
              <a:rect l="l" t="t" r="r" b="b"/>
              <a:pathLst>
                <a:path w="1341120" h="1755648">
                  <a:moveTo>
                    <a:pt x="0" y="0"/>
                  </a:moveTo>
                  <a:lnTo>
                    <a:pt x="1341120" y="0"/>
                  </a:lnTo>
                  <a:lnTo>
                    <a:pt x="1341120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55" name="Freeform 55"/>
            <p:cNvSpPr/>
            <p:nvPr/>
          </p:nvSpPr>
          <p:spPr>
            <a:xfrm>
              <a:off x="0" y="0"/>
              <a:ext cx="1374902" cy="1789430"/>
            </a:xfrm>
            <a:custGeom>
              <a:avLst/>
              <a:gdLst/>
              <a:ahLst/>
              <a:cxnLst/>
              <a:rect l="l" t="t" r="r" b="b"/>
              <a:pathLst>
                <a:path w="1374902" h="1789430">
                  <a:moveTo>
                    <a:pt x="16891" y="0"/>
                  </a:moveTo>
                  <a:lnTo>
                    <a:pt x="1358011" y="0"/>
                  </a:lnTo>
                  <a:cubicBezTo>
                    <a:pt x="1367409" y="0"/>
                    <a:pt x="1374902" y="7620"/>
                    <a:pt x="1374902" y="16891"/>
                  </a:cubicBezTo>
                  <a:lnTo>
                    <a:pt x="1374902" y="1772539"/>
                  </a:lnTo>
                  <a:cubicBezTo>
                    <a:pt x="1374902" y="1781937"/>
                    <a:pt x="1367282" y="1789430"/>
                    <a:pt x="1358011" y="1789430"/>
                  </a:cubicBezTo>
                  <a:lnTo>
                    <a:pt x="16891" y="1789430"/>
                  </a:lnTo>
                  <a:cubicBezTo>
                    <a:pt x="7493" y="1789430"/>
                    <a:pt x="0" y="1781810"/>
                    <a:pt x="0" y="177253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772539"/>
                  </a:lnTo>
                  <a:lnTo>
                    <a:pt x="16891" y="1772539"/>
                  </a:lnTo>
                  <a:lnTo>
                    <a:pt x="16891" y="1755648"/>
                  </a:lnTo>
                  <a:lnTo>
                    <a:pt x="1358011" y="1755648"/>
                  </a:lnTo>
                  <a:lnTo>
                    <a:pt x="1358011" y="1772539"/>
                  </a:lnTo>
                  <a:lnTo>
                    <a:pt x="1341120" y="1772539"/>
                  </a:lnTo>
                  <a:lnTo>
                    <a:pt x="1341120" y="16891"/>
                  </a:lnTo>
                  <a:lnTo>
                    <a:pt x="1358011" y="16891"/>
                  </a:lnTo>
                  <a:lnTo>
                    <a:pt x="135801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56" name="Group 56"/>
          <p:cNvGrpSpPr/>
          <p:nvPr/>
        </p:nvGrpSpPr>
        <p:grpSpPr>
          <a:xfrm>
            <a:off x="9418320" y="3438144"/>
            <a:ext cx="1005840" cy="1133856"/>
            <a:chOff x="0" y="0"/>
            <a:chExt cx="1341120" cy="1511808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1341120" cy="1511808"/>
            </a:xfrm>
            <a:custGeom>
              <a:avLst/>
              <a:gdLst/>
              <a:ahLst/>
              <a:cxnLst/>
              <a:rect l="l" t="t" r="r" b="b"/>
              <a:pathLst>
                <a:path w="1341120" h="1511808">
                  <a:moveTo>
                    <a:pt x="0" y="0"/>
                  </a:moveTo>
                  <a:lnTo>
                    <a:pt x="1341120" y="0"/>
                  </a:lnTo>
                  <a:lnTo>
                    <a:pt x="1341120" y="1511808"/>
                  </a:lnTo>
                  <a:lnTo>
                    <a:pt x="0" y="151180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94633" r="-94633"/>
              </a:stretch>
            </a:blipFill>
          </p:spPr>
        </p:sp>
        <p:sp>
          <p:nvSpPr>
            <p:cNvPr id="58" name="TextBox 58"/>
            <p:cNvSpPr txBox="1"/>
            <p:nvPr/>
          </p:nvSpPr>
          <p:spPr>
            <a:xfrm>
              <a:off x="0" y="-19050"/>
              <a:ext cx="1341120" cy="153085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04</a:t>
              </a: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10552176" y="3438144"/>
            <a:ext cx="6858000" cy="1133856"/>
            <a:chOff x="0" y="0"/>
            <a:chExt cx="9144000" cy="1511808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9144000" cy="1511808"/>
            </a:xfrm>
            <a:custGeom>
              <a:avLst/>
              <a:gdLst/>
              <a:ahLst/>
              <a:cxnLst/>
              <a:rect l="l" t="t" r="r" b="b"/>
              <a:pathLst>
                <a:path w="9144000" h="1511808">
                  <a:moveTo>
                    <a:pt x="0" y="0"/>
                  </a:moveTo>
                  <a:lnTo>
                    <a:pt x="9144000" y="0"/>
                  </a:lnTo>
                  <a:lnTo>
                    <a:pt x="9144000" y="1511808"/>
                  </a:lnTo>
                  <a:lnTo>
                    <a:pt x="0" y="151180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67853" b="-67853"/>
              </a:stretch>
            </a:blipFill>
          </p:spPr>
        </p:sp>
        <p:sp>
          <p:nvSpPr>
            <p:cNvPr id="61" name="TextBox 61"/>
            <p:cNvSpPr txBox="1"/>
            <p:nvPr/>
          </p:nvSpPr>
          <p:spPr>
            <a:xfrm>
              <a:off x="0" y="-47625"/>
              <a:ext cx="9144000" cy="155943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359"/>
                </a:lnSpc>
              </a:pPr>
              <a:r>
                <a:rPr lang="en-US" sz="2799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Bulaşma &amp; Patogenez</a:t>
              </a: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359407" y="4949695"/>
            <a:ext cx="8150857" cy="1329433"/>
            <a:chOff x="0" y="0"/>
            <a:chExt cx="10867809" cy="1772577"/>
          </a:xfrm>
        </p:grpSpPr>
        <p:sp>
          <p:nvSpPr>
            <p:cNvPr id="63" name="Freeform 63"/>
            <p:cNvSpPr/>
            <p:nvPr/>
          </p:nvSpPr>
          <p:spPr>
            <a:xfrm>
              <a:off x="8509" y="8509"/>
              <a:ext cx="10850880" cy="1755648"/>
            </a:xfrm>
            <a:custGeom>
              <a:avLst/>
              <a:gdLst/>
              <a:ahLst/>
              <a:cxnLst/>
              <a:rect l="l" t="t" r="r" b="b"/>
              <a:pathLst>
                <a:path w="10850880" h="1755648">
                  <a:moveTo>
                    <a:pt x="0" y="0"/>
                  </a:moveTo>
                  <a:lnTo>
                    <a:pt x="10850880" y="0"/>
                  </a:lnTo>
                  <a:lnTo>
                    <a:pt x="10850880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F0E0D0"/>
            </a:solidFill>
          </p:spPr>
        </p:sp>
        <p:sp>
          <p:nvSpPr>
            <p:cNvPr id="64" name="Freeform 64"/>
            <p:cNvSpPr/>
            <p:nvPr/>
          </p:nvSpPr>
          <p:spPr>
            <a:xfrm>
              <a:off x="0" y="0"/>
              <a:ext cx="10867899" cy="1772666"/>
            </a:xfrm>
            <a:custGeom>
              <a:avLst/>
              <a:gdLst/>
              <a:ahLst/>
              <a:cxnLst/>
              <a:rect l="l" t="t" r="r" b="b"/>
              <a:pathLst>
                <a:path w="10867899" h="1772666">
                  <a:moveTo>
                    <a:pt x="8509" y="0"/>
                  </a:moveTo>
                  <a:lnTo>
                    <a:pt x="10859389" y="0"/>
                  </a:lnTo>
                  <a:cubicBezTo>
                    <a:pt x="10864088" y="0"/>
                    <a:pt x="10867899" y="3810"/>
                    <a:pt x="10867899" y="8509"/>
                  </a:cubicBezTo>
                  <a:lnTo>
                    <a:pt x="10867899" y="1764157"/>
                  </a:lnTo>
                  <a:cubicBezTo>
                    <a:pt x="10867899" y="1768856"/>
                    <a:pt x="10864088" y="1772666"/>
                    <a:pt x="10859389" y="1772666"/>
                  </a:cubicBezTo>
                  <a:lnTo>
                    <a:pt x="8509" y="1772666"/>
                  </a:lnTo>
                  <a:cubicBezTo>
                    <a:pt x="3810" y="1772666"/>
                    <a:pt x="0" y="1768856"/>
                    <a:pt x="0" y="1764157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764157"/>
                  </a:lnTo>
                  <a:lnTo>
                    <a:pt x="8509" y="1764157"/>
                  </a:lnTo>
                  <a:lnTo>
                    <a:pt x="8509" y="1755648"/>
                  </a:lnTo>
                  <a:lnTo>
                    <a:pt x="10859389" y="1755648"/>
                  </a:lnTo>
                  <a:lnTo>
                    <a:pt x="10859389" y="1764157"/>
                  </a:lnTo>
                  <a:lnTo>
                    <a:pt x="10850880" y="1764157"/>
                  </a:lnTo>
                  <a:lnTo>
                    <a:pt x="10850880" y="8509"/>
                  </a:lnTo>
                  <a:lnTo>
                    <a:pt x="10859389" y="8509"/>
                  </a:lnTo>
                  <a:lnTo>
                    <a:pt x="10859389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65" name="Group 65"/>
          <p:cNvGrpSpPr/>
          <p:nvPr/>
        </p:nvGrpSpPr>
        <p:grpSpPr>
          <a:xfrm>
            <a:off x="353063" y="4943351"/>
            <a:ext cx="1031243" cy="1342139"/>
            <a:chOff x="0" y="0"/>
            <a:chExt cx="1374991" cy="1789519"/>
          </a:xfrm>
        </p:grpSpPr>
        <p:sp>
          <p:nvSpPr>
            <p:cNvPr id="66" name="Freeform 66"/>
            <p:cNvSpPr/>
            <p:nvPr/>
          </p:nvSpPr>
          <p:spPr>
            <a:xfrm>
              <a:off x="16891" y="16891"/>
              <a:ext cx="1341120" cy="1755648"/>
            </a:xfrm>
            <a:custGeom>
              <a:avLst/>
              <a:gdLst/>
              <a:ahLst/>
              <a:cxnLst/>
              <a:rect l="l" t="t" r="r" b="b"/>
              <a:pathLst>
                <a:path w="1341120" h="1755648">
                  <a:moveTo>
                    <a:pt x="0" y="0"/>
                  </a:moveTo>
                  <a:lnTo>
                    <a:pt x="1341120" y="0"/>
                  </a:lnTo>
                  <a:lnTo>
                    <a:pt x="1341120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67" name="Freeform 67"/>
            <p:cNvSpPr/>
            <p:nvPr/>
          </p:nvSpPr>
          <p:spPr>
            <a:xfrm>
              <a:off x="0" y="0"/>
              <a:ext cx="1374902" cy="1789430"/>
            </a:xfrm>
            <a:custGeom>
              <a:avLst/>
              <a:gdLst/>
              <a:ahLst/>
              <a:cxnLst/>
              <a:rect l="l" t="t" r="r" b="b"/>
              <a:pathLst>
                <a:path w="1374902" h="1789430">
                  <a:moveTo>
                    <a:pt x="16891" y="0"/>
                  </a:moveTo>
                  <a:lnTo>
                    <a:pt x="1358011" y="0"/>
                  </a:lnTo>
                  <a:cubicBezTo>
                    <a:pt x="1367409" y="0"/>
                    <a:pt x="1374902" y="7620"/>
                    <a:pt x="1374902" y="16891"/>
                  </a:cubicBezTo>
                  <a:lnTo>
                    <a:pt x="1374902" y="1772539"/>
                  </a:lnTo>
                  <a:cubicBezTo>
                    <a:pt x="1374902" y="1781937"/>
                    <a:pt x="1367282" y="1789430"/>
                    <a:pt x="1358011" y="1789430"/>
                  </a:cubicBezTo>
                  <a:lnTo>
                    <a:pt x="16891" y="1789430"/>
                  </a:lnTo>
                  <a:cubicBezTo>
                    <a:pt x="7493" y="1789430"/>
                    <a:pt x="0" y="1781810"/>
                    <a:pt x="0" y="177253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772539"/>
                  </a:lnTo>
                  <a:lnTo>
                    <a:pt x="16891" y="1772539"/>
                  </a:lnTo>
                  <a:lnTo>
                    <a:pt x="16891" y="1755648"/>
                  </a:lnTo>
                  <a:lnTo>
                    <a:pt x="1358011" y="1755648"/>
                  </a:lnTo>
                  <a:lnTo>
                    <a:pt x="1358011" y="1772539"/>
                  </a:lnTo>
                  <a:lnTo>
                    <a:pt x="1341120" y="1772539"/>
                  </a:lnTo>
                  <a:lnTo>
                    <a:pt x="1341120" y="16891"/>
                  </a:lnTo>
                  <a:lnTo>
                    <a:pt x="1358011" y="16891"/>
                  </a:lnTo>
                  <a:lnTo>
                    <a:pt x="135801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68" name="Group 68"/>
          <p:cNvGrpSpPr/>
          <p:nvPr/>
        </p:nvGrpSpPr>
        <p:grpSpPr>
          <a:xfrm>
            <a:off x="365760" y="5047488"/>
            <a:ext cx="1005840" cy="1133856"/>
            <a:chOff x="0" y="0"/>
            <a:chExt cx="1341120" cy="1511808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1341120" cy="1511808"/>
            </a:xfrm>
            <a:custGeom>
              <a:avLst/>
              <a:gdLst/>
              <a:ahLst/>
              <a:cxnLst/>
              <a:rect l="l" t="t" r="r" b="b"/>
              <a:pathLst>
                <a:path w="1341120" h="1511808">
                  <a:moveTo>
                    <a:pt x="0" y="0"/>
                  </a:moveTo>
                  <a:lnTo>
                    <a:pt x="1341120" y="0"/>
                  </a:lnTo>
                  <a:lnTo>
                    <a:pt x="1341120" y="1511808"/>
                  </a:lnTo>
                  <a:lnTo>
                    <a:pt x="0" y="151180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94633" r="-94633"/>
              </a:stretch>
            </a:blipFill>
          </p:spPr>
        </p:sp>
        <p:sp>
          <p:nvSpPr>
            <p:cNvPr id="70" name="TextBox 70"/>
            <p:cNvSpPr txBox="1"/>
            <p:nvPr/>
          </p:nvSpPr>
          <p:spPr>
            <a:xfrm>
              <a:off x="0" y="-19050"/>
              <a:ext cx="1341120" cy="153085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05</a:t>
              </a:r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1499616" y="5047488"/>
            <a:ext cx="6858000" cy="1133856"/>
            <a:chOff x="0" y="0"/>
            <a:chExt cx="9144000" cy="1511808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9144000" cy="1511808"/>
            </a:xfrm>
            <a:custGeom>
              <a:avLst/>
              <a:gdLst/>
              <a:ahLst/>
              <a:cxnLst/>
              <a:rect l="l" t="t" r="r" b="b"/>
              <a:pathLst>
                <a:path w="9144000" h="1511808">
                  <a:moveTo>
                    <a:pt x="0" y="0"/>
                  </a:moveTo>
                  <a:lnTo>
                    <a:pt x="9144000" y="0"/>
                  </a:lnTo>
                  <a:lnTo>
                    <a:pt x="9144000" y="1511808"/>
                  </a:lnTo>
                  <a:lnTo>
                    <a:pt x="0" y="151180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67853" b="-67853"/>
              </a:stretch>
            </a:blipFill>
          </p:spPr>
        </p:sp>
        <p:sp>
          <p:nvSpPr>
            <p:cNvPr id="73" name="TextBox 73"/>
            <p:cNvSpPr txBox="1"/>
            <p:nvPr/>
          </p:nvSpPr>
          <p:spPr>
            <a:xfrm>
              <a:off x="0" y="-47625"/>
              <a:ext cx="9144000" cy="155943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359"/>
                </a:lnSpc>
              </a:pPr>
              <a:r>
                <a:rPr lang="en-US" sz="2799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Klinik Bulgular &amp; Tanı</a:t>
              </a:r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9411967" y="4949695"/>
            <a:ext cx="8150857" cy="1329433"/>
            <a:chOff x="0" y="0"/>
            <a:chExt cx="10867809" cy="1772577"/>
          </a:xfrm>
        </p:grpSpPr>
        <p:sp>
          <p:nvSpPr>
            <p:cNvPr id="75" name="Freeform 75"/>
            <p:cNvSpPr/>
            <p:nvPr/>
          </p:nvSpPr>
          <p:spPr>
            <a:xfrm>
              <a:off x="8509" y="8509"/>
              <a:ext cx="10850880" cy="1755648"/>
            </a:xfrm>
            <a:custGeom>
              <a:avLst/>
              <a:gdLst/>
              <a:ahLst/>
              <a:cxnLst/>
              <a:rect l="l" t="t" r="r" b="b"/>
              <a:pathLst>
                <a:path w="10850880" h="1755648">
                  <a:moveTo>
                    <a:pt x="0" y="0"/>
                  </a:moveTo>
                  <a:lnTo>
                    <a:pt x="10850880" y="0"/>
                  </a:lnTo>
                  <a:lnTo>
                    <a:pt x="10850880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F0E0D0"/>
            </a:solidFill>
          </p:spPr>
        </p:sp>
        <p:sp>
          <p:nvSpPr>
            <p:cNvPr id="76" name="Freeform 76"/>
            <p:cNvSpPr/>
            <p:nvPr/>
          </p:nvSpPr>
          <p:spPr>
            <a:xfrm>
              <a:off x="0" y="0"/>
              <a:ext cx="10867899" cy="1772666"/>
            </a:xfrm>
            <a:custGeom>
              <a:avLst/>
              <a:gdLst/>
              <a:ahLst/>
              <a:cxnLst/>
              <a:rect l="l" t="t" r="r" b="b"/>
              <a:pathLst>
                <a:path w="10867899" h="1772666">
                  <a:moveTo>
                    <a:pt x="8509" y="0"/>
                  </a:moveTo>
                  <a:lnTo>
                    <a:pt x="10859389" y="0"/>
                  </a:lnTo>
                  <a:cubicBezTo>
                    <a:pt x="10864088" y="0"/>
                    <a:pt x="10867899" y="3810"/>
                    <a:pt x="10867899" y="8509"/>
                  </a:cubicBezTo>
                  <a:lnTo>
                    <a:pt x="10867899" y="1764157"/>
                  </a:lnTo>
                  <a:cubicBezTo>
                    <a:pt x="10867899" y="1768856"/>
                    <a:pt x="10864088" y="1772666"/>
                    <a:pt x="10859389" y="1772666"/>
                  </a:cubicBezTo>
                  <a:lnTo>
                    <a:pt x="8509" y="1772666"/>
                  </a:lnTo>
                  <a:cubicBezTo>
                    <a:pt x="3810" y="1772666"/>
                    <a:pt x="0" y="1768856"/>
                    <a:pt x="0" y="1764157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764157"/>
                  </a:lnTo>
                  <a:lnTo>
                    <a:pt x="8509" y="1764157"/>
                  </a:lnTo>
                  <a:lnTo>
                    <a:pt x="8509" y="1755648"/>
                  </a:lnTo>
                  <a:lnTo>
                    <a:pt x="10859389" y="1755648"/>
                  </a:lnTo>
                  <a:lnTo>
                    <a:pt x="10859389" y="1764157"/>
                  </a:lnTo>
                  <a:lnTo>
                    <a:pt x="10850880" y="1764157"/>
                  </a:lnTo>
                  <a:lnTo>
                    <a:pt x="10850880" y="8509"/>
                  </a:lnTo>
                  <a:lnTo>
                    <a:pt x="10859389" y="8509"/>
                  </a:lnTo>
                  <a:lnTo>
                    <a:pt x="10859389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77" name="Group 77"/>
          <p:cNvGrpSpPr/>
          <p:nvPr/>
        </p:nvGrpSpPr>
        <p:grpSpPr>
          <a:xfrm>
            <a:off x="9405623" y="4943351"/>
            <a:ext cx="1031243" cy="1342139"/>
            <a:chOff x="0" y="0"/>
            <a:chExt cx="1374991" cy="1789519"/>
          </a:xfrm>
        </p:grpSpPr>
        <p:sp>
          <p:nvSpPr>
            <p:cNvPr id="78" name="Freeform 78"/>
            <p:cNvSpPr/>
            <p:nvPr/>
          </p:nvSpPr>
          <p:spPr>
            <a:xfrm>
              <a:off x="16891" y="16891"/>
              <a:ext cx="1341120" cy="1755648"/>
            </a:xfrm>
            <a:custGeom>
              <a:avLst/>
              <a:gdLst/>
              <a:ahLst/>
              <a:cxnLst/>
              <a:rect l="l" t="t" r="r" b="b"/>
              <a:pathLst>
                <a:path w="1341120" h="1755648">
                  <a:moveTo>
                    <a:pt x="0" y="0"/>
                  </a:moveTo>
                  <a:lnTo>
                    <a:pt x="1341120" y="0"/>
                  </a:lnTo>
                  <a:lnTo>
                    <a:pt x="1341120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79" name="Freeform 79"/>
            <p:cNvSpPr/>
            <p:nvPr/>
          </p:nvSpPr>
          <p:spPr>
            <a:xfrm>
              <a:off x="0" y="0"/>
              <a:ext cx="1374902" cy="1789430"/>
            </a:xfrm>
            <a:custGeom>
              <a:avLst/>
              <a:gdLst/>
              <a:ahLst/>
              <a:cxnLst/>
              <a:rect l="l" t="t" r="r" b="b"/>
              <a:pathLst>
                <a:path w="1374902" h="1789430">
                  <a:moveTo>
                    <a:pt x="16891" y="0"/>
                  </a:moveTo>
                  <a:lnTo>
                    <a:pt x="1358011" y="0"/>
                  </a:lnTo>
                  <a:cubicBezTo>
                    <a:pt x="1367409" y="0"/>
                    <a:pt x="1374902" y="7620"/>
                    <a:pt x="1374902" y="16891"/>
                  </a:cubicBezTo>
                  <a:lnTo>
                    <a:pt x="1374902" y="1772539"/>
                  </a:lnTo>
                  <a:cubicBezTo>
                    <a:pt x="1374902" y="1781937"/>
                    <a:pt x="1367282" y="1789430"/>
                    <a:pt x="1358011" y="1789430"/>
                  </a:cubicBezTo>
                  <a:lnTo>
                    <a:pt x="16891" y="1789430"/>
                  </a:lnTo>
                  <a:cubicBezTo>
                    <a:pt x="7493" y="1789430"/>
                    <a:pt x="0" y="1781810"/>
                    <a:pt x="0" y="177253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772539"/>
                  </a:lnTo>
                  <a:lnTo>
                    <a:pt x="16891" y="1772539"/>
                  </a:lnTo>
                  <a:lnTo>
                    <a:pt x="16891" y="1755648"/>
                  </a:lnTo>
                  <a:lnTo>
                    <a:pt x="1358011" y="1755648"/>
                  </a:lnTo>
                  <a:lnTo>
                    <a:pt x="1358011" y="1772539"/>
                  </a:lnTo>
                  <a:lnTo>
                    <a:pt x="1341120" y="1772539"/>
                  </a:lnTo>
                  <a:lnTo>
                    <a:pt x="1341120" y="16891"/>
                  </a:lnTo>
                  <a:lnTo>
                    <a:pt x="1358011" y="16891"/>
                  </a:lnTo>
                  <a:lnTo>
                    <a:pt x="135801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80" name="Group 80"/>
          <p:cNvGrpSpPr/>
          <p:nvPr/>
        </p:nvGrpSpPr>
        <p:grpSpPr>
          <a:xfrm>
            <a:off x="9418320" y="5047488"/>
            <a:ext cx="1005840" cy="1133856"/>
            <a:chOff x="0" y="0"/>
            <a:chExt cx="1341120" cy="1511808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1341120" cy="1511808"/>
            </a:xfrm>
            <a:custGeom>
              <a:avLst/>
              <a:gdLst/>
              <a:ahLst/>
              <a:cxnLst/>
              <a:rect l="l" t="t" r="r" b="b"/>
              <a:pathLst>
                <a:path w="1341120" h="1511808">
                  <a:moveTo>
                    <a:pt x="0" y="0"/>
                  </a:moveTo>
                  <a:lnTo>
                    <a:pt x="1341120" y="0"/>
                  </a:lnTo>
                  <a:lnTo>
                    <a:pt x="1341120" y="1511808"/>
                  </a:lnTo>
                  <a:lnTo>
                    <a:pt x="0" y="151180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94633" r="-94633"/>
              </a:stretch>
            </a:blipFill>
          </p:spPr>
        </p:sp>
        <p:sp>
          <p:nvSpPr>
            <p:cNvPr id="82" name="TextBox 82"/>
            <p:cNvSpPr txBox="1"/>
            <p:nvPr/>
          </p:nvSpPr>
          <p:spPr>
            <a:xfrm>
              <a:off x="0" y="-19050"/>
              <a:ext cx="1341120" cy="153085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06</a:t>
              </a:r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10552176" y="5047488"/>
            <a:ext cx="6858000" cy="1133856"/>
            <a:chOff x="0" y="0"/>
            <a:chExt cx="9144000" cy="1511808"/>
          </a:xfrm>
        </p:grpSpPr>
        <p:sp>
          <p:nvSpPr>
            <p:cNvPr id="84" name="Freeform 84"/>
            <p:cNvSpPr/>
            <p:nvPr/>
          </p:nvSpPr>
          <p:spPr>
            <a:xfrm>
              <a:off x="0" y="0"/>
              <a:ext cx="9144000" cy="1511808"/>
            </a:xfrm>
            <a:custGeom>
              <a:avLst/>
              <a:gdLst/>
              <a:ahLst/>
              <a:cxnLst/>
              <a:rect l="l" t="t" r="r" b="b"/>
              <a:pathLst>
                <a:path w="9144000" h="1511808">
                  <a:moveTo>
                    <a:pt x="0" y="0"/>
                  </a:moveTo>
                  <a:lnTo>
                    <a:pt x="9144000" y="0"/>
                  </a:lnTo>
                  <a:lnTo>
                    <a:pt x="9144000" y="1511808"/>
                  </a:lnTo>
                  <a:lnTo>
                    <a:pt x="0" y="151180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67853" b="-67853"/>
              </a:stretch>
            </a:blipFill>
          </p:spPr>
        </p:sp>
        <p:sp>
          <p:nvSpPr>
            <p:cNvPr id="85" name="TextBox 85"/>
            <p:cNvSpPr txBox="1"/>
            <p:nvPr/>
          </p:nvSpPr>
          <p:spPr>
            <a:xfrm>
              <a:off x="0" y="-47625"/>
              <a:ext cx="9144000" cy="155943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359"/>
                </a:lnSpc>
              </a:pPr>
              <a:r>
                <a:rPr lang="en-US" sz="2799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Tedavi</a:t>
              </a:r>
            </a:p>
          </p:txBody>
        </p:sp>
      </p:grpSp>
      <p:grpSp>
        <p:nvGrpSpPr>
          <p:cNvPr id="86" name="Group 86"/>
          <p:cNvGrpSpPr/>
          <p:nvPr/>
        </p:nvGrpSpPr>
        <p:grpSpPr>
          <a:xfrm>
            <a:off x="359407" y="6559039"/>
            <a:ext cx="8150857" cy="1329433"/>
            <a:chOff x="0" y="0"/>
            <a:chExt cx="10867809" cy="1772577"/>
          </a:xfrm>
        </p:grpSpPr>
        <p:sp>
          <p:nvSpPr>
            <p:cNvPr id="87" name="Freeform 87"/>
            <p:cNvSpPr/>
            <p:nvPr/>
          </p:nvSpPr>
          <p:spPr>
            <a:xfrm>
              <a:off x="8509" y="8509"/>
              <a:ext cx="10850880" cy="1755648"/>
            </a:xfrm>
            <a:custGeom>
              <a:avLst/>
              <a:gdLst/>
              <a:ahLst/>
              <a:cxnLst/>
              <a:rect l="l" t="t" r="r" b="b"/>
              <a:pathLst>
                <a:path w="10850880" h="1755648">
                  <a:moveTo>
                    <a:pt x="0" y="0"/>
                  </a:moveTo>
                  <a:lnTo>
                    <a:pt x="10850880" y="0"/>
                  </a:lnTo>
                  <a:lnTo>
                    <a:pt x="10850880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F5EAD8"/>
            </a:solidFill>
          </p:spPr>
        </p:sp>
        <p:sp>
          <p:nvSpPr>
            <p:cNvPr id="88" name="Freeform 88"/>
            <p:cNvSpPr/>
            <p:nvPr/>
          </p:nvSpPr>
          <p:spPr>
            <a:xfrm>
              <a:off x="0" y="0"/>
              <a:ext cx="10867899" cy="1772666"/>
            </a:xfrm>
            <a:custGeom>
              <a:avLst/>
              <a:gdLst/>
              <a:ahLst/>
              <a:cxnLst/>
              <a:rect l="l" t="t" r="r" b="b"/>
              <a:pathLst>
                <a:path w="10867899" h="1772666">
                  <a:moveTo>
                    <a:pt x="8509" y="0"/>
                  </a:moveTo>
                  <a:lnTo>
                    <a:pt x="10859389" y="0"/>
                  </a:lnTo>
                  <a:cubicBezTo>
                    <a:pt x="10864088" y="0"/>
                    <a:pt x="10867899" y="3810"/>
                    <a:pt x="10867899" y="8509"/>
                  </a:cubicBezTo>
                  <a:lnTo>
                    <a:pt x="10867899" y="1764157"/>
                  </a:lnTo>
                  <a:cubicBezTo>
                    <a:pt x="10867899" y="1768856"/>
                    <a:pt x="10864088" y="1772666"/>
                    <a:pt x="10859389" y="1772666"/>
                  </a:cubicBezTo>
                  <a:lnTo>
                    <a:pt x="8509" y="1772666"/>
                  </a:lnTo>
                  <a:cubicBezTo>
                    <a:pt x="3810" y="1772666"/>
                    <a:pt x="0" y="1768856"/>
                    <a:pt x="0" y="1764157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764157"/>
                  </a:lnTo>
                  <a:lnTo>
                    <a:pt x="8509" y="1764157"/>
                  </a:lnTo>
                  <a:lnTo>
                    <a:pt x="8509" y="1755648"/>
                  </a:lnTo>
                  <a:lnTo>
                    <a:pt x="10859389" y="1755648"/>
                  </a:lnTo>
                  <a:lnTo>
                    <a:pt x="10859389" y="1764157"/>
                  </a:lnTo>
                  <a:lnTo>
                    <a:pt x="10850880" y="1764157"/>
                  </a:lnTo>
                  <a:lnTo>
                    <a:pt x="10850880" y="8509"/>
                  </a:lnTo>
                  <a:lnTo>
                    <a:pt x="10859389" y="8509"/>
                  </a:lnTo>
                  <a:lnTo>
                    <a:pt x="10859389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89" name="Group 89"/>
          <p:cNvGrpSpPr/>
          <p:nvPr/>
        </p:nvGrpSpPr>
        <p:grpSpPr>
          <a:xfrm>
            <a:off x="353063" y="6552695"/>
            <a:ext cx="1031243" cy="1342139"/>
            <a:chOff x="0" y="0"/>
            <a:chExt cx="1374991" cy="1789519"/>
          </a:xfrm>
        </p:grpSpPr>
        <p:sp>
          <p:nvSpPr>
            <p:cNvPr id="90" name="Freeform 90"/>
            <p:cNvSpPr/>
            <p:nvPr/>
          </p:nvSpPr>
          <p:spPr>
            <a:xfrm>
              <a:off x="16891" y="16891"/>
              <a:ext cx="1341120" cy="1755648"/>
            </a:xfrm>
            <a:custGeom>
              <a:avLst/>
              <a:gdLst/>
              <a:ahLst/>
              <a:cxnLst/>
              <a:rect l="l" t="t" r="r" b="b"/>
              <a:pathLst>
                <a:path w="1341120" h="1755648">
                  <a:moveTo>
                    <a:pt x="0" y="0"/>
                  </a:moveTo>
                  <a:lnTo>
                    <a:pt x="1341120" y="0"/>
                  </a:lnTo>
                  <a:lnTo>
                    <a:pt x="1341120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91" name="Freeform 91"/>
            <p:cNvSpPr/>
            <p:nvPr/>
          </p:nvSpPr>
          <p:spPr>
            <a:xfrm>
              <a:off x="0" y="0"/>
              <a:ext cx="1374902" cy="1789430"/>
            </a:xfrm>
            <a:custGeom>
              <a:avLst/>
              <a:gdLst/>
              <a:ahLst/>
              <a:cxnLst/>
              <a:rect l="l" t="t" r="r" b="b"/>
              <a:pathLst>
                <a:path w="1374902" h="1789430">
                  <a:moveTo>
                    <a:pt x="16891" y="0"/>
                  </a:moveTo>
                  <a:lnTo>
                    <a:pt x="1358011" y="0"/>
                  </a:lnTo>
                  <a:cubicBezTo>
                    <a:pt x="1367409" y="0"/>
                    <a:pt x="1374902" y="7620"/>
                    <a:pt x="1374902" y="16891"/>
                  </a:cubicBezTo>
                  <a:lnTo>
                    <a:pt x="1374902" y="1772539"/>
                  </a:lnTo>
                  <a:cubicBezTo>
                    <a:pt x="1374902" y="1781937"/>
                    <a:pt x="1367282" y="1789430"/>
                    <a:pt x="1358011" y="1789430"/>
                  </a:cubicBezTo>
                  <a:lnTo>
                    <a:pt x="16891" y="1789430"/>
                  </a:lnTo>
                  <a:cubicBezTo>
                    <a:pt x="7493" y="1789430"/>
                    <a:pt x="0" y="1781810"/>
                    <a:pt x="0" y="177253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772539"/>
                  </a:lnTo>
                  <a:lnTo>
                    <a:pt x="16891" y="1772539"/>
                  </a:lnTo>
                  <a:lnTo>
                    <a:pt x="16891" y="1755648"/>
                  </a:lnTo>
                  <a:lnTo>
                    <a:pt x="1358011" y="1755648"/>
                  </a:lnTo>
                  <a:lnTo>
                    <a:pt x="1358011" y="1772539"/>
                  </a:lnTo>
                  <a:lnTo>
                    <a:pt x="1341120" y="1772539"/>
                  </a:lnTo>
                  <a:lnTo>
                    <a:pt x="1341120" y="16891"/>
                  </a:lnTo>
                  <a:lnTo>
                    <a:pt x="1358011" y="16891"/>
                  </a:lnTo>
                  <a:lnTo>
                    <a:pt x="135801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92" name="Group 92"/>
          <p:cNvGrpSpPr/>
          <p:nvPr/>
        </p:nvGrpSpPr>
        <p:grpSpPr>
          <a:xfrm>
            <a:off x="365760" y="6656832"/>
            <a:ext cx="1005840" cy="1133856"/>
            <a:chOff x="0" y="0"/>
            <a:chExt cx="1341120" cy="1511808"/>
          </a:xfrm>
        </p:grpSpPr>
        <p:sp>
          <p:nvSpPr>
            <p:cNvPr id="93" name="Freeform 93"/>
            <p:cNvSpPr/>
            <p:nvPr/>
          </p:nvSpPr>
          <p:spPr>
            <a:xfrm>
              <a:off x="0" y="0"/>
              <a:ext cx="1341120" cy="1511808"/>
            </a:xfrm>
            <a:custGeom>
              <a:avLst/>
              <a:gdLst/>
              <a:ahLst/>
              <a:cxnLst/>
              <a:rect l="l" t="t" r="r" b="b"/>
              <a:pathLst>
                <a:path w="1341120" h="1511808">
                  <a:moveTo>
                    <a:pt x="0" y="0"/>
                  </a:moveTo>
                  <a:lnTo>
                    <a:pt x="1341120" y="0"/>
                  </a:lnTo>
                  <a:lnTo>
                    <a:pt x="1341120" y="1511808"/>
                  </a:lnTo>
                  <a:lnTo>
                    <a:pt x="0" y="151180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94633" r="-94633"/>
              </a:stretch>
            </a:blipFill>
          </p:spPr>
        </p:sp>
        <p:sp>
          <p:nvSpPr>
            <p:cNvPr id="94" name="TextBox 94"/>
            <p:cNvSpPr txBox="1"/>
            <p:nvPr/>
          </p:nvSpPr>
          <p:spPr>
            <a:xfrm>
              <a:off x="0" y="-19050"/>
              <a:ext cx="1341120" cy="153085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07</a:t>
              </a:r>
            </a:p>
          </p:txBody>
        </p:sp>
      </p:grpSp>
      <p:grpSp>
        <p:nvGrpSpPr>
          <p:cNvPr id="95" name="Group 95"/>
          <p:cNvGrpSpPr/>
          <p:nvPr/>
        </p:nvGrpSpPr>
        <p:grpSpPr>
          <a:xfrm>
            <a:off x="1499616" y="6656832"/>
            <a:ext cx="6858000" cy="1133856"/>
            <a:chOff x="0" y="0"/>
            <a:chExt cx="9144000" cy="1511808"/>
          </a:xfrm>
        </p:grpSpPr>
        <p:sp>
          <p:nvSpPr>
            <p:cNvPr id="96" name="Freeform 96"/>
            <p:cNvSpPr/>
            <p:nvPr/>
          </p:nvSpPr>
          <p:spPr>
            <a:xfrm>
              <a:off x="0" y="0"/>
              <a:ext cx="9144000" cy="1511808"/>
            </a:xfrm>
            <a:custGeom>
              <a:avLst/>
              <a:gdLst/>
              <a:ahLst/>
              <a:cxnLst/>
              <a:rect l="l" t="t" r="r" b="b"/>
              <a:pathLst>
                <a:path w="9144000" h="1511808">
                  <a:moveTo>
                    <a:pt x="0" y="0"/>
                  </a:moveTo>
                  <a:lnTo>
                    <a:pt x="9144000" y="0"/>
                  </a:lnTo>
                  <a:lnTo>
                    <a:pt x="9144000" y="1511808"/>
                  </a:lnTo>
                  <a:lnTo>
                    <a:pt x="0" y="151180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67853" b="-67853"/>
              </a:stretch>
            </a:blipFill>
          </p:spPr>
        </p:sp>
        <p:sp>
          <p:nvSpPr>
            <p:cNvPr id="97" name="TextBox 97"/>
            <p:cNvSpPr txBox="1"/>
            <p:nvPr/>
          </p:nvSpPr>
          <p:spPr>
            <a:xfrm>
              <a:off x="0" y="-47625"/>
              <a:ext cx="9144000" cy="155943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359"/>
                </a:lnSpc>
              </a:pPr>
              <a:r>
                <a:rPr lang="en-US" sz="2799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Yan Etkiler</a:t>
              </a:r>
            </a:p>
          </p:txBody>
        </p:sp>
      </p:grpSp>
      <p:grpSp>
        <p:nvGrpSpPr>
          <p:cNvPr id="98" name="Group 98"/>
          <p:cNvGrpSpPr/>
          <p:nvPr/>
        </p:nvGrpSpPr>
        <p:grpSpPr>
          <a:xfrm>
            <a:off x="9411967" y="6559039"/>
            <a:ext cx="8150857" cy="1329433"/>
            <a:chOff x="0" y="0"/>
            <a:chExt cx="10867809" cy="1772577"/>
          </a:xfrm>
        </p:grpSpPr>
        <p:sp>
          <p:nvSpPr>
            <p:cNvPr id="99" name="Freeform 99"/>
            <p:cNvSpPr/>
            <p:nvPr/>
          </p:nvSpPr>
          <p:spPr>
            <a:xfrm>
              <a:off x="8509" y="8509"/>
              <a:ext cx="10850880" cy="1755648"/>
            </a:xfrm>
            <a:custGeom>
              <a:avLst/>
              <a:gdLst/>
              <a:ahLst/>
              <a:cxnLst/>
              <a:rect l="l" t="t" r="r" b="b"/>
              <a:pathLst>
                <a:path w="10850880" h="1755648">
                  <a:moveTo>
                    <a:pt x="0" y="0"/>
                  </a:moveTo>
                  <a:lnTo>
                    <a:pt x="10850880" y="0"/>
                  </a:lnTo>
                  <a:lnTo>
                    <a:pt x="10850880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F5EAD8"/>
            </a:solidFill>
          </p:spPr>
        </p:sp>
        <p:sp>
          <p:nvSpPr>
            <p:cNvPr id="100" name="Freeform 100"/>
            <p:cNvSpPr/>
            <p:nvPr/>
          </p:nvSpPr>
          <p:spPr>
            <a:xfrm>
              <a:off x="0" y="0"/>
              <a:ext cx="10867899" cy="1772666"/>
            </a:xfrm>
            <a:custGeom>
              <a:avLst/>
              <a:gdLst/>
              <a:ahLst/>
              <a:cxnLst/>
              <a:rect l="l" t="t" r="r" b="b"/>
              <a:pathLst>
                <a:path w="10867899" h="1772666">
                  <a:moveTo>
                    <a:pt x="8509" y="0"/>
                  </a:moveTo>
                  <a:lnTo>
                    <a:pt x="10859389" y="0"/>
                  </a:lnTo>
                  <a:cubicBezTo>
                    <a:pt x="10864088" y="0"/>
                    <a:pt x="10867899" y="3810"/>
                    <a:pt x="10867899" y="8509"/>
                  </a:cubicBezTo>
                  <a:lnTo>
                    <a:pt x="10867899" y="1764157"/>
                  </a:lnTo>
                  <a:cubicBezTo>
                    <a:pt x="10867899" y="1768856"/>
                    <a:pt x="10864088" y="1772666"/>
                    <a:pt x="10859389" y="1772666"/>
                  </a:cubicBezTo>
                  <a:lnTo>
                    <a:pt x="8509" y="1772666"/>
                  </a:lnTo>
                  <a:cubicBezTo>
                    <a:pt x="3810" y="1772666"/>
                    <a:pt x="0" y="1768856"/>
                    <a:pt x="0" y="1764157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764157"/>
                  </a:lnTo>
                  <a:lnTo>
                    <a:pt x="8509" y="1764157"/>
                  </a:lnTo>
                  <a:lnTo>
                    <a:pt x="8509" y="1755648"/>
                  </a:lnTo>
                  <a:lnTo>
                    <a:pt x="10859389" y="1755648"/>
                  </a:lnTo>
                  <a:lnTo>
                    <a:pt x="10859389" y="1764157"/>
                  </a:lnTo>
                  <a:lnTo>
                    <a:pt x="10850880" y="1764157"/>
                  </a:lnTo>
                  <a:lnTo>
                    <a:pt x="10850880" y="8509"/>
                  </a:lnTo>
                  <a:lnTo>
                    <a:pt x="10859389" y="8509"/>
                  </a:lnTo>
                  <a:lnTo>
                    <a:pt x="10859389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101" name="Group 101"/>
          <p:cNvGrpSpPr/>
          <p:nvPr/>
        </p:nvGrpSpPr>
        <p:grpSpPr>
          <a:xfrm>
            <a:off x="9405623" y="6552695"/>
            <a:ext cx="1031243" cy="1342139"/>
            <a:chOff x="0" y="0"/>
            <a:chExt cx="1374991" cy="1789519"/>
          </a:xfrm>
        </p:grpSpPr>
        <p:sp>
          <p:nvSpPr>
            <p:cNvPr id="102" name="Freeform 102"/>
            <p:cNvSpPr/>
            <p:nvPr/>
          </p:nvSpPr>
          <p:spPr>
            <a:xfrm>
              <a:off x="16891" y="16891"/>
              <a:ext cx="1341120" cy="1755648"/>
            </a:xfrm>
            <a:custGeom>
              <a:avLst/>
              <a:gdLst/>
              <a:ahLst/>
              <a:cxnLst/>
              <a:rect l="l" t="t" r="r" b="b"/>
              <a:pathLst>
                <a:path w="1341120" h="1755648">
                  <a:moveTo>
                    <a:pt x="0" y="0"/>
                  </a:moveTo>
                  <a:lnTo>
                    <a:pt x="1341120" y="0"/>
                  </a:lnTo>
                  <a:lnTo>
                    <a:pt x="1341120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103" name="Freeform 103"/>
            <p:cNvSpPr/>
            <p:nvPr/>
          </p:nvSpPr>
          <p:spPr>
            <a:xfrm>
              <a:off x="0" y="0"/>
              <a:ext cx="1374902" cy="1789430"/>
            </a:xfrm>
            <a:custGeom>
              <a:avLst/>
              <a:gdLst/>
              <a:ahLst/>
              <a:cxnLst/>
              <a:rect l="l" t="t" r="r" b="b"/>
              <a:pathLst>
                <a:path w="1374902" h="1789430">
                  <a:moveTo>
                    <a:pt x="16891" y="0"/>
                  </a:moveTo>
                  <a:lnTo>
                    <a:pt x="1358011" y="0"/>
                  </a:lnTo>
                  <a:cubicBezTo>
                    <a:pt x="1367409" y="0"/>
                    <a:pt x="1374902" y="7620"/>
                    <a:pt x="1374902" y="16891"/>
                  </a:cubicBezTo>
                  <a:lnTo>
                    <a:pt x="1374902" y="1772539"/>
                  </a:lnTo>
                  <a:cubicBezTo>
                    <a:pt x="1374902" y="1781937"/>
                    <a:pt x="1367282" y="1789430"/>
                    <a:pt x="1358011" y="1789430"/>
                  </a:cubicBezTo>
                  <a:lnTo>
                    <a:pt x="16891" y="1789430"/>
                  </a:lnTo>
                  <a:cubicBezTo>
                    <a:pt x="7493" y="1789430"/>
                    <a:pt x="0" y="1781810"/>
                    <a:pt x="0" y="177253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772539"/>
                  </a:lnTo>
                  <a:lnTo>
                    <a:pt x="16891" y="1772539"/>
                  </a:lnTo>
                  <a:lnTo>
                    <a:pt x="16891" y="1755648"/>
                  </a:lnTo>
                  <a:lnTo>
                    <a:pt x="1358011" y="1755648"/>
                  </a:lnTo>
                  <a:lnTo>
                    <a:pt x="1358011" y="1772539"/>
                  </a:lnTo>
                  <a:lnTo>
                    <a:pt x="1341120" y="1772539"/>
                  </a:lnTo>
                  <a:lnTo>
                    <a:pt x="1341120" y="16891"/>
                  </a:lnTo>
                  <a:lnTo>
                    <a:pt x="1358011" y="16891"/>
                  </a:lnTo>
                  <a:lnTo>
                    <a:pt x="135801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104" name="Group 104"/>
          <p:cNvGrpSpPr/>
          <p:nvPr/>
        </p:nvGrpSpPr>
        <p:grpSpPr>
          <a:xfrm>
            <a:off x="9418320" y="6656832"/>
            <a:ext cx="1005840" cy="1133856"/>
            <a:chOff x="0" y="0"/>
            <a:chExt cx="1341120" cy="1511808"/>
          </a:xfrm>
        </p:grpSpPr>
        <p:sp>
          <p:nvSpPr>
            <p:cNvPr id="105" name="Freeform 105"/>
            <p:cNvSpPr/>
            <p:nvPr/>
          </p:nvSpPr>
          <p:spPr>
            <a:xfrm>
              <a:off x="0" y="0"/>
              <a:ext cx="1341120" cy="1511808"/>
            </a:xfrm>
            <a:custGeom>
              <a:avLst/>
              <a:gdLst/>
              <a:ahLst/>
              <a:cxnLst/>
              <a:rect l="l" t="t" r="r" b="b"/>
              <a:pathLst>
                <a:path w="1341120" h="1511808">
                  <a:moveTo>
                    <a:pt x="0" y="0"/>
                  </a:moveTo>
                  <a:lnTo>
                    <a:pt x="1341120" y="0"/>
                  </a:lnTo>
                  <a:lnTo>
                    <a:pt x="1341120" y="1511808"/>
                  </a:lnTo>
                  <a:lnTo>
                    <a:pt x="0" y="151180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94633" r="-94633"/>
              </a:stretch>
            </a:blipFill>
          </p:spPr>
        </p:sp>
        <p:sp>
          <p:nvSpPr>
            <p:cNvPr id="106" name="TextBox 106"/>
            <p:cNvSpPr txBox="1"/>
            <p:nvPr/>
          </p:nvSpPr>
          <p:spPr>
            <a:xfrm>
              <a:off x="0" y="-19050"/>
              <a:ext cx="1341120" cy="153085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08</a:t>
              </a:r>
            </a:p>
          </p:txBody>
        </p:sp>
      </p:grpSp>
      <p:grpSp>
        <p:nvGrpSpPr>
          <p:cNvPr id="107" name="Group 107"/>
          <p:cNvGrpSpPr/>
          <p:nvPr/>
        </p:nvGrpSpPr>
        <p:grpSpPr>
          <a:xfrm>
            <a:off x="10552176" y="6656832"/>
            <a:ext cx="6858000" cy="1133856"/>
            <a:chOff x="0" y="0"/>
            <a:chExt cx="9144000" cy="1511808"/>
          </a:xfrm>
        </p:grpSpPr>
        <p:sp>
          <p:nvSpPr>
            <p:cNvPr id="108" name="Freeform 108"/>
            <p:cNvSpPr/>
            <p:nvPr/>
          </p:nvSpPr>
          <p:spPr>
            <a:xfrm>
              <a:off x="0" y="0"/>
              <a:ext cx="9144000" cy="1511808"/>
            </a:xfrm>
            <a:custGeom>
              <a:avLst/>
              <a:gdLst/>
              <a:ahLst/>
              <a:cxnLst/>
              <a:rect l="l" t="t" r="r" b="b"/>
              <a:pathLst>
                <a:path w="9144000" h="1511808">
                  <a:moveTo>
                    <a:pt x="0" y="0"/>
                  </a:moveTo>
                  <a:lnTo>
                    <a:pt x="9144000" y="0"/>
                  </a:lnTo>
                  <a:lnTo>
                    <a:pt x="9144000" y="1511808"/>
                  </a:lnTo>
                  <a:lnTo>
                    <a:pt x="0" y="151180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67853" b="-67853"/>
              </a:stretch>
            </a:blipFill>
          </p:spPr>
        </p:sp>
        <p:sp>
          <p:nvSpPr>
            <p:cNvPr id="109" name="TextBox 109"/>
            <p:cNvSpPr txBox="1"/>
            <p:nvPr/>
          </p:nvSpPr>
          <p:spPr>
            <a:xfrm>
              <a:off x="0" y="-47625"/>
              <a:ext cx="9144000" cy="155943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359"/>
                </a:lnSpc>
              </a:pPr>
              <a:r>
                <a:rPr lang="en-US" sz="2799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Korunma &amp; İzolasyon</a:t>
              </a:r>
            </a:p>
          </p:txBody>
        </p:sp>
      </p:grpSp>
      <p:grpSp>
        <p:nvGrpSpPr>
          <p:cNvPr id="110" name="Group 110"/>
          <p:cNvGrpSpPr/>
          <p:nvPr/>
        </p:nvGrpSpPr>
        <p:grpSpPr>
          <a:xfrm>
            <a:off x="359407" y="8168383"/>
            <a:ext cx="8150857" cy="1329433"/>
            <a:chOff x="0" y="0"/>
            <a:chExt cx="10867809" cy="1772577"/>
          </a:xfrm>
        </p:grpSpPr>
        <p:sp>
          <p:nvSpPr>
            <p:cNvPr id="111" name="Freeform 111"/>
            <p:cNvSpPr/>
            <p:nvPr/>
          </p:nvSpPr>
          <p:spPr>
            <a:xfrm>
              <a:off x="8509" y="8509"/>
              <a:ext cx="10850880" cy="1755648"/>
            </a:xfrm>
            <a:custGeom>
              <a:avLst/>
              <a:gdLst/>
              <a:ahLst/>
              <a:cxnLst/>
              <a:rect l="l" t="t" r="r" b="b"/>
              <a:pathLst>
                <a:path w="10850880" h="1755648">
                  <a:moveTo>
                    <a:pt x="0" y="0"/>
                  </a:moveTo>
                  <a:lnTo>
                    <a:pt x="10850880" y="0"/>
                  </a:lnTo>
                  <a:lnTo>
                    <a:pt x="10850880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F0E0D0"/>
            </a:solidFill>
          </p:spPr>
        </p:sp>
        <p:sp>
          <p:nvSpPr>
            <p:cNvPr id="112" name="Freeform 112"/>
            <p:cNvSpPr/>
            <p:nvPr/>
          </p:nvSpPr>
          <p:spPr>
            <a:xfrm>
              <a:off x="0" y="0"/>
              <a:ext cx="10867899" cy="1772666"/>
            </a:xfrm>
            <a:custGeom>
              <a:avLst/>
              <a:gdLst/>
              <a:ahLst/>
              <a:cxnLst/>
              <a:rect l="l" t="t" r="r" b="b"/>
              <a:pathLst>
                <a:path w="10867899" h="1772666">
                  <a:moveTo>
                    <a:pt x="8509" y="0"/>
                  </a:moveTo>
                  <a:lnTo>
                    <a:pt x="10859389" y="0"/>
                  </a:lnTo>
                  <a:cubicBezTo>
                    <a:pt x="10864088" y="0"/>
                    <a:pt x="10867899" y="3810"/>
                    <a:pt x="10867899" y="8509"/>
                  </a:cubicBezTo>
                  <a:lnTo>
                    <a:pt x="10867899" y="1764157"/>
                  </a:lnTo>
                  <a:cubicBezTo>
                    <a:pt x="10867899" y="1768856"/>
                    <a:pt x="10864088" y="1772666"/>
                    <a:pt x="10859389" y="1772666"/>
                  </a:cubicBezTo>
                  <a:lnTo>
                    <a:pt x="8509" y="1772666"/>
                  </a:lnTo>
                  <a:cubicBezTo>
                    <a:pt x="3810" y="1772666"/>
                    <a:pt x="0" y="1768856"/>
                    <a:pt x="0" y="1764157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764157"/>
                  </a:lnTo>
                  <a:lnTo>
                    <a:pt x="8509" y="1764157"/>
                  </a:lnTo>
                  <a:lnTo>
                    <a:pt x="8509" y="1755648"/>
                  </a:lnTo>
                  <a:lnTo>
                    <a:pt x="10859389" y="1755648"/>
                  </a:lnTo>
                  <a:lnTo>
                    <a:pt x="10859389" y="1764157"/>
                  </a:lnTo>
                  <a:lnTo>
                    <a:pt x="10850880" y="1764157"/>
                  </a:lnTo>
                  <a:lnTo>
                    <a:pt x="10850880" y="8509"/>
                  </a:lnTo>
                  <a:lnTo>
                    <a:pt x="10859389" y="8509"/>
                  </a:lnTo>
                  <a:lnTo>
                    <a:pt x="10859389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113" name="Group 113"/>
          <p:cNvGrpSpPr/>
          <p:nvPr/>
        </p:nvGrpSpPr>
        <p:grpSpPr>
          <a:xfrm>
            <a:off x="353063" y="8162039"/>
            <a:ext cx="1031243" cy="1342139"/>
            <a:chOff x="0" y="0"/>
            <a:chExt cx="1374991" cy="1789519"/>
          </a:xfrm>
        </p:grpSpPr>
        <p:sp>
          <p:nvSpPr>
            <p:cNvPr id="114" name="Freeform 114"/>
            <p:cNvSpPr/>
            <p:nvPr/>
          </p:nvSpPr>
          <p:spPr>
            <a:xfrm>
              <a:off x="16891" y="16891"/>
              <a:ext cx="1341120" cy="1755648"/>
            </a:xfrm>
            <a:custGeom>
              <a:avLst/>
              <a:gdLst/>
              <a:ahLst/>
              <a:cxnLst/>
              <a:rect l="l" t="t" r="r" b="b"/>
              <a:pathLst>
                <a:path w="1341120" h="1755648">
                  <a:moveTo>
                    <a:pt x="0" y="0"/>
                  </a:moveTo>
                  <a:lnTo>
                    <a:pt x="1341120" y="0"/>
                  </a:lnTo>
                  <a:lnTo>
                    <a:pt x="1341120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115" name="Freeform 115"/>
            <p:cNvSpPr/>
            <p:nvPr/>
          </p:nvSpPr>
          <p:spPr>
            <a:xfrm>
              <a:off x="0" y="0"/>
              <a:ext cx="1374902" cy="1789430"/>
            </a:xfrm>
            <a:custGeom>
              <a:avLst/>
              <a:gdLst/>
              <a:ahLst/>
              <a:cxnLst/>
              <a:rect l="l" t="t" r="r" b="b"/>
              <a:pathLst>
                <a:path w="1374902" h="1789430">
                  <a:moveTo>
                    <a:pt x="16891" y="0"/>
                  </a:moveTo>
                  <a:lnTo>
                    <a:pt x="1358011" y="0"/>
                  </a:lnTo>
                  <a:cubicBezTo>
                    <a:pt x="1367409" y="0"/>
                    <a:pt x="1374902" y="7620"/>
                    <a:pt x="1374902" y="16891"/>
                  </a:cubicBezTo>
                  <a:lnTo>
                    <a:pt x="1374902" y="1772539"/>
                  </a:lnTo>
                  <a:cubicBezTo>
                    <a:pt x="1374902" y="1781937"/>
                    <a:pt x="1367282" y="1789430"/>
                    <a:pt x="1358011" y="1789430"/>
                  </a:cubicBezTo>
                  <a:lnTo>
                    <a:pt x="16891" y="1789430"/>
                  </a:lnTo>
                  <a:cubicBezTo>
                    <a:pt x="7493" y="1789430"/>
                    <a:pt x="0" y="1781810"/>
                    <a:pt x="0" y="177253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772539"/>
                  </a:lnTo>
                  <a:lnTo>
                    <a:pt x="16891" y="1772539"/>
                  </a:lnTo>
                  <a:lnTo>
                    <a:pt x="16891" y="1755648"/>
                  </a:lnTo>
                  <a:lnTo>
                    <a:pt x="1358011" y="1755648"/>
                  </a:lnTo>
                  <a:lnTo>
                    <a:pt x="1358011" y="1772539"/>
                  </a:lnTo>
                  <a:lnTo>
                    <a:pt x="1341120" y="1772539"/>
                  </a:lnTo>
                  <a:lnTo>
                    <a:pt x="1341120" y="16891"/>
                  </a:lnTo>
                  <a:lnTo>
                    <a:pt x="1358011" y="16891"/>
                  </a:lnTo>
                  <a:lnTo>
                    <a:pt x="135801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116" name="Group 116"/>
          <p:cNvGrpSpPr/>
          <p:nvPr/>
        </p:nvGrpSpPr>
        <p:grpSpPr>
          <a:xfrm>
            <a:off x="365760" y="8266176"/>
            <a:ext cx="1005840" cy="1133856"/>
            <a:chOff x="0" y="0"/>
            <a:chExt cx="1341120" cy="1511808"/>
          </a:xfrm>
        </p:grpSpPr>
        <p:sp>
          <p:nvSpPr>
            <p:cNvPr id="117" name="Freeform 117"/>
            <p:cNvSpPr/>
            <p:nvPr/>
          </p:nvSpPr>
          <p:spPr>
            <a:xfrm>
              <a:off x="0" y="0"/>
              <a:ext cx="1341120" cy="1511808"/>
            </a:xfrm>
            <a:custGeom>
              <a:avLst/>
              <a:gdLst/>
              <a:ahLst/>
              <a:cxnLst/>
              <a:rect l="l" t="t" r="r" b="b"/>
              <a:pathLst>
                <a:path w="1341120" h="1511808">
                  <a:moveTo>
                    <a:pt x="0" y="0"/>
                  </a:moveTo>
                  <a:lnTo>
                    <a:pt x="1341120" y="0"/>
                  </a:lnTo>
                  <a:lnTo>
                    <a:pt x="1341120" y="1511808"/>
                  </a:lnTo>
                  <a:lnTo>
                    <a:pt x="0" y="151180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94633" r="-94633"/>
              </a:stretch>
            </a:blipFill>
          </p:spPr>
        </p:sp>
        <p:sp>
          <p:nvSpPr>
            <p:cNvPr id="118" name="TextBox 118"/>
            <p:cNvSpPr txBox="1"/>
            <p:nvPr/>
          </p:nvSpPr>
          <p:spPr>
            <a:xfrm>
              <a:off x="0" y="-19050"/>
              <a:ext cx="1341120" cy="153085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09</a:t>
              </a:r>
            </a:p>
          </p:txBody>
        </p:sp>
      </p:grpSp>
      <p:grpSp>
        <p:nvGrpSpPr>
          <p:cNvPr id="119" name="Group 119"/>
          <p:cNvGrpSpPr/>
          <p:nvPr/>
        </p:nvGrpSpPr>
        <p:grpSpPr>
          <a:xfrm>
            <a:off x="1499616" y="8266176"/>
            <a:ext cx="6858000" cy="1133856"/>
            <a:chOff x="0" y="0"/>
            <a:chExt cx="9144000" cy="1511808"/>
          </a:xfrm>
        </p:grpSpPr>
        <p:sp>
          <p:nvSpPr>
            <p:cNvPr id="120" name="Freeform 120"/>
            <p:cNvSpPr/>
            <p:nvPr/>
          </p:nvSpPr>
          <p:spPr>
            <a:xfrm>
              <a:off x="0" y="0"/>
              <a:ext cx="9144000" cy="1511808"/>
            </a:xfrm>
            <a:custGeom>
              <a:avLst/>
              <a:gdLst/>
              <a:ahLst/>
              <a:cxnLst/>
              <a:rect l="l" t="t" r="r" b="b"/>
              <a:pathLst>
                <a:path w="9144000" h="1511808">
                  <a:moveTo>
                    <a:pt x="0" y="0"/>
                  </a:moveTo>
                  <a:lnTo>
                    <a:pt x="9144000" y="0"/>
                  </a:lnTo>
                  <a:lnTo>
                    <a:pt x="9144000" y="1511808"/>
                  </a:lnTo>
                  <a:lnTo>
                    <a:pt x="0" y="151180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67853" b="-67853"/>
              </a:stretch>
            </a:blipFill>
          </p:spPr>
        </p:sp>
        <p:sp>
          <p:nvSpPr>
            <p:cNvPr id="121" name="TextBox 121"/>
            <p:cNvSpPr txBox="1"/>
            <p:nvPr/>
          </p:nvSpPr>
          <p:spPr>
            <a:xfrm>
              <a:off x="0" y="-47625"/>
              <a:ext cx="9144000" cy="155943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359"/>
                </a:lnSpc>
              </a:pPr>
              <a:r>
                <a:rPr lang="en-US" sz="2799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Temaslı Muayenesi</a:t>
              </a:r>
            </a:p>
          </p:txBody>
        </p:sp>
      </p:grpSp>
      <p:grpSp>
        <p:nvGrpSpPr>
          <p:cNvPr id="122" name="Group 122"/>
          <p:cNvGrpSpPr/>
          <p:nvPr/>
        </p:nvGrpSpPr>
        <p:grpSpPr>
          <a:xfrm>
            <a:off x="9411967" y="8168383"/>
            <a:ext cx="8150857" cy="1329433"/>
            <a:chOff x="0" y="0"/>
            <a:chExt cx="10867809" cy="1772577"/>
          </a:xfrm>
        </p:grpSpPr>
        <p:sp>
          <p:nvSpPr>
            <p:cNvPr id="123" name="Freeform 123"/>
            <p:cNvSpPr/>
            <p:nvPr/>
          </p:nvSpPr>
          <p:spPr>
            <a:xfrm>
              <a:off x="8509" y="8509"/>
              <a:ext cx="10850880" cy="1755648"/>
            </a:xfrm>
            <a:custGeom>
              <a:avLst/>
              <a:gdLst/>
              <a:ahLst/>
              <a:cxnLst/>
              <a:rect l="l" t="t" r="r" b="b"/>
              <a:pathLst>
                <a:path w="10850880" h="1755648">
                  <a:moveTo>
                    <a:pt x="0" y="0"/>
                  </a:moveTo>
                  <a:lnTo>
                    <a:pt x="10850880" y="0"/>
                  </a:lnTo>
                  <a:lnTo>
                    <a:pt x="10850880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F0E0D0"/>
            </a:solidFill>
          </p:spPr>
        </p:sp>
        <p:sp>
          <p:nvSpPr>
            <p:cNvPr id="124" name="Freeform 124"/>
            <p:cNvSpPr/>
            <p:nvPr/>
          </p:nvSpPr>
          <p:spPr>
            <a:xfrm>
              <a:off x="0" y="0"/>
              <a:ext cx="10867899" cy="1772666"/>
            </a:xfrm>
            <a:custGeom>
              <a:avLst/>
              <a:gdLst/>
              <a:ahLst/>
              <a:cxnLst/>
              <a:rect l="l" t="t" r="r" b="b"/>
              <a:pathLst>
                <a:path w="10867899" h="1772666">
                  <a:moveTo>
                    <a:pt x="8509" y="0"/>
                  </a:moveTo>
                  <a:lnTo>
                    <a:pt x="10859389" y="0"/>
                  </a:lnTo>
                  <a:cubicBezTo>
                    <a:pt x="10864088" y="0"/>
                    <a:pt x="10867899" y="3810"/>
                    <a:pt x="10867899" y="8509"/>
                  </a:cubicBezTo>
                  <a:lnTo>
                    <a:pt x="10867899" y="1764157"/>
                  </a:lnTo>
                  <a:cubicBezTo>
                    <a:pt x="10867899" y="1768856"/>
                    <a:pt x="10864088" y="1772666"/>
                    <a:pt x="10859389" y="1772666"/>
                  </a:cubicBezTo>
                  <a:lnTo>
                    <a:pt x="8509" y="1772666"/>
                  </a:lnTo>
                  <a:cubicBezTo>
                    <a:pt x="3810" y="1772666"/>
                    <a:pt x="0" y="1768856"/>
                    <a:pt x="0" y="1764157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764157"/>
                  </a:lnTo>
                  <a:lnTo>
                    <a:pt x="8509" y="1764157"/>
                  </a:lnTo>
                  <a:lnTo>
                    <a:pt x="8509" y="1755648"/>
                  </a:lnTo>
                  <a:lnTo>
                    <a:pt x="10859389" y="1755648"/>
                  </a:lnTo>
                  <a:lnTo>
                    <a:pt x="10859389" y="1764157"/>
                  </a:lnTo>
                  <a:lnTo>
                    <a:pt x="10850880" y="1764157"/>
                  </a:lnTo>
                  <a:lnTo>
                    <a:pt x="10850880" y="8509"/>
                  </a:lnTo>
                  <a:lnTo>
                    <a:pt x="10859389" y="8509"/>
                  </a:lnTo>
                  <a:lnTo>
                    <a:pt x="10859389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125" name="Group 125"/>
          <p:cNvGrpSpPr/>
          <p:nvPr/>
        </p:nvGrpSpPr>
        <p:grpSpPr>
          <a:xfrm>
            <a:off x="9405623" y="8162039"/>
            <a:ext cx="1031243" cy="1342139"/>
            <a:chOff x="0" y="0"/>
            <a:chExt cx="1374991" cy="1789519"/>
          </a:xfrm>
        </p:grpSpPr>
        <p:sp>
          <p:nvSpPr>
            <p:cNvPr id="126" name="Freeform 126"/>
            <p:cNvSpPr/>
            <p:nvPr/>
          </p:nvSpPr>
          <p:spPr>
            <a:xfrm>
              <a:off x="16891" y="16891"/>
              <a:ext cx="1341120" cy="1755648"/>
            </a:xfrm>
            <a:custGeom>
              <a:avLst/>
              <a:gdLst/>
              <a:ahLst/>
              <a:cxnLst/>
              <a:rect l="l" t="t" r="r" b="b"/>
              <a:pathLst>
                <a:path w="1341120" h="1755648">
                  <a:moveTo>
                    <a:pt x="0" y="0"/>
                  </a:moveTo>
                  <a:lnTo>
                    <a:pt x="1341120" y="0"/>
                  </a:lnTo>
                  <a:lnTo>
                    <a:pt x="1341120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127" name="Freeform 127"/>
            <p:cNvSpPr/>
            <p:nvPr/>
          </p:nvSpPr>
          <p:spPr>
            <a:xfrm>
              <a:off x="0" y="0"/>
              <a:ext cx="1374902" cy="1789430"/>
            </a:xfrm>
            <a:custGeom>
              <a:avLst/>
              <a:gdLst/>
              <a:ahLst/>
              <a:cxnLst/>
              <a:rect l="l" t="t" r="r" b="b"/>
              <a:pathLst>
                <a:path w="1374902" h="1789430">
                  <a:moveTo>
                    <a:pt x="16891" y="0"/>
                  </a:moveTo>
                  <a:lnTo>
                    <a:pt x="1358011" y="0"/>
                  </a:lnTo>
                  <a:cubicBezTo>
                    <a:pt x="1367409" y="0"/>
                    <a:pt x="1374902" y="7620"/>
                    <a:pt x="1374902" y="16891"/>
                  </a:cubicBezTo>
                  <a:lnTo>
                    <a:pt x="1374902" y="1772539"/>
                  </a:lnTo>
                  <a:cubicBezTo>
                    <a:pt x="1374902" y="1781937"/>
                    <a:pt x="1367282" y="1789430"/>
                    <a:pt x="1358011" y="1789430"/>
                  </a:cubicBezTo>
                  <a:lnTo>
                    <a:pt x="16891" y="1789430"/>
                  </a:lnTo>
                  <a:cubicBezTo>
                    <a:pt x="7493" y="1789430"/>
                    <a:pt x="0" y="1781810"/>
                    <a:pt x="0" y="177253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772539"/>
                  </a:lnTo>
                  <a:lnTo>
                    <a:pt x="16891" y="1772539"/>
                  </a:lnTo>
                  <a:lnTo>
                    <a:pt x="16891" y="1755648"/>
                  </a:lnTo>
                  <a:lnTo>
                    <a:pt x="1358011" y="1755648"/>
                  </a:lnTo>
                  <a:lnTo>
                    <a:pt x="1358011" y="1772539"/>
                  </a:lnTo>
                  <a:lnTo>
                    <a:pt x="1341120" y="1772539"/>
                  </a:lnTo>
                  <a:lnTo>
                    <a:pt x="1341120" y="16891"/>
                  </a:lnTo>
                  <a:lnTo>
                    <a:pt x="1358011" y="16891"/>
                  </a:lnTo>
                  <a:lnTo>
                    <a:pt x="135801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128" name="Group 128"/>
          <p:cNvGrpSpPr/>
          <p:nvPr/>
        </p:nvGrpSpPr>
        <p:grpSpPr>
          <a:xfrm>
            <a:off x="9418320" y="8266176"/>
            <a:ext cx="1005840" cy="1133856"/>
            <a:chOff x="0" y="0"/>
            <a:chExt cx="1341120" cy="1511808"/>
          </a:xfrm>
        </p:grpSpPr>
        <p:sp>
          <p:nvSpPr>
            <p:cNvPr id="129" name="Freeform 129"/>
            <p:cNvSpPr/>
            <p:nvPr/>
          </p:nvSpPr>
          <p:spPr>
            <a:xfrm>
              <a:off x="0" y="0"/>
              <a:ext cx="1341120" cy="1511808"/>
            </a:xfrm>
            <a:custGeom>
              <a:avLst/>
              <a:gdLst/>
              <a:ahLst/>
              <a:cxnLst/>
              <a:rect l="l" t="t" r="r" b="b"/>
              <a:pathLst>
                <a:path w="1341120" h="1511808">
                  <a:moveTo>
                    <a:pt x="0" y="0"/>
                  </a:moveTo>
                  <a:lnTo>
                    <a:pt x="1341120" y="0"/>
                  </a:lnTo>
                  <a:lnTo>
                    <a:pt x="1341120" y="1511808"/>
                  </a:lnTo>
                  <a:lnTo>
                    <a:pt x="0" y="151180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94633" r="-94633"/>
              </a:stretch>
            </a:blipFill>
          </p:spPr>
        </p:sp>
        <p:sp>
          <p:nvSpPr>
            <p:cNvPr id="130" name="TextBox 130"/>
            <p:cNvSpPr txBox="1"/>
            <p:nvPr/>
          </p:nvSpPr>
          <p:spPr>
            <a:xfrm>
              <a:off x="0" y="-19050"/>
              <a:ext cx="1341120" cy="153085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10</a:t>
              </a:r>
            </a:p>
          </p:txBody>
        </p:sp>
      </p:grpSp>
      <p:grpSp>
        <p:nvGrpSpPr>
          <p:cNvPr id="131" name="Group 131"/>
          <p:cNvGrpSpPr/>
          <p:nvPr/>
        </p:nvGrpSpPr>
        <p:grpSpPr>
          <a:xfrm>
            <a:off x="10552176" y="8266176"/>
            <a:ext cx="6858000" cy="1133856"/>
            <a:chOff x="0" y="0"/>
            <a:chExt cx="9144000" cy="1511808"/>
          </a:xfrm>
        </p:grpSpPr>
        <p:sp>
          <p:nvSpPr>
            <p:cNvPr id="132" name="Freeform 132"/>
            <p:cNvSpPr/>
            <p:nvPr/>
          </p:nvSpPr>
          <p:spPr>
            <a:xfrm>
              <a:off x="0" y="0"/>
              <a:ext cx="9144000" cy="1511808"/>
            </a:xfrm>
            <a:custGeom>
              <a:avLst/>
              <a:gdLst/>
              <a:ahLst/>
              <a:cxnLst/>
              <a:rect l="l" t="t" r="r" b="b"/>
              <a:pathLst>
                <a:path w="9144000" h="1511808">
                  <a:moveTo>
                    <a:pt x="0" y="0"/>
                  </a:moveTo>
                  <a:lnTo>
                    <a:pt x="9144000" y="0"/>
                  </a:lnTo>
                  <a:lnTo>
                    <a:pt x="9144000" y="1511808"/>
                  </a:lnTo>
                  <a:lnTo>
                    <a:pt x="0" y="151180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67853" b="-67853"/>
              </a:stretch>
            </a:blipFill>
          </p:spPr>
        </p:sp>
        <p:sp>
          <p:nvSpPr>
            <p:cNvPr id="133" name="TextBox 133"/>
            <p:cNvSpPr txBox="1"/>
            <p:nvPr/>
          </p:nvSpPr>
          <p:spPr>
            <a:xfrm>
              <a:off x="0" y="-47625"/>
              <a:ext cx="9144000" cy="155943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359"/>
                </a:lnSpc>
              </a:pPr>
              <a:r>
                <a:rPr lang="en-US" sz="2799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Hemşirelik Yaklaşımı &amp; Sonuç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97" y="-12697"/>
            <a:ext cx="18313403" cy="1342139"/>
            <a:chOff x="0" y="0"/>
            <a:chExt cx="24417871" cy="1789519"/>
          </a:xfrm>
        </p:grpSpPr>
        <p:sp>
          <p:nvSpPr>
            <p:cNvPr id="3" name="Freeform 3"/>
            <p:cNvSpPr/>
            <p:nvPr/>
          </p:nvSpPr>
          <p:spPr>
            <a:xfrm>
              <a:off x="16891" y="16891"/>
              <a:ext cx="24383999" cy="1755648"/>
            </a:xfrm>
            <a:custGeom>
              <a:avLst/>
              <a:gdLst/>
              <a:ahLst/>
              <a:cxnLst/>
              <a:rect l="l" t="t" r="r" b="b"/>
              <a:pathLst>
                <a:path w="24383999" h="1755648">
                  <a:moveTo>
                    <a:pt x="0" y="0"/>
                  </a:moveTo>
                  <a:lnTo>
                    <a:pt x="24383999" y="0"/>
                  </a:lnTo>
                  <a:lnTo>
                    <a:pt x="24383999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417782" cy="1789430"/>
            </a:xfrm>
            <a:custGeom>
              <a:avLst/>
              <a:gdLst/>
              <a:ahLst/>
              <a:cxnLst/>
              <a:rect l="l" t="t" r="r" b="b"/>
              <a:pathLst>
                <a:path w="24417782" h="1789430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772539"/>
                  </a:lnTo>
                  <a:cubicBezTo>
                    <a:pt x="24417782" y="1781937"/>
                    <a:pt x="24410163" y="1789430"/>
                    <a:pt x="24400890" y="1789430"/>
                  </a:cubicBezTo>
                  <a:lnTo>
                    <a:pt x="16891" y="1789430"/>
                  </a:lnTo>
                  <a:cubicBezTo>
                    <a:pt x="7493" y="1789430"/>
                    <a:pt x="0" y="1781810"/>
                    <a:pt x="0" y="177253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772539"/>
                  </a:lnTo>
                  <a:lnTo>
                    <a:pt x="16891" y="1772539"/>
                  </a:lnTo>
                  <a:lnTo>
                    <a:pt x="16891" y="1755648"/>
                  </a:lnTo>
                  <a:lnTo>
                    <a:pt x="24400890" y="1755648"/>
                  </a:lnTo>
                  <a:lnTo>
                    <a:pt x="24400890" y="1772539"/>
                  </a:lnTo>
                  <a:lnTo>
                    <a:pt x="24384000" y="177253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12697" y="1304039"/>
            <a:ext cx="18313403" cy="153419"/>
            <a:chOff x="0" y="0"/>
            <a:chExt cx="24417871" cy="204559"/>
          </a:xfrm>
        </p:grpSpPr>
        <p:sp>
          <p:nvSpPr>
            <p:cNvPr id="6" name="Freeform 6"/>
            <p:cNvSpPr/>
            <p:nvPr/>
          </p:nvSpPr>
          <p:spPr>
            <a:xfrm>
              <a:off x="16891" y="16891"/>
              <a:ext cx="24383999" cy="170688"/>
            </a:xfrm>
            <a:custGeom>
              <a:avLst/>
              <a:gdLst/>
              <a:ahLst/>
              <a:cxnLst/>
              <a:rect l="l" t="t" r="r" b="b"/>
              <a:pathLst>
                <a:path w="24383999" h="170688">
                  <a:moveTo>
                    <a:pt x="0" y="0"/>
                  </a:moveTo>
                  <a:lnTo>
                    <a:pt x="24383999" y="0"/>
                  </a:lnTo>
                  <a:lnTo>
                    <a:pt x="24383999" y="170688"/>
                  </a:lnTo>
                  <a:lnTo>
                    <a:pt x="0" y="170688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4417782" cy="204472"/>
            </a:xfrm>
            <a:custGeom>
              <a:avLst/>
              <a:gdLst/>
              <a:ahLst/>
              <a:cxnLst/>
              <a:rect l="l" t="t" r="r" b="b"/>
              <a:pathLst>
                <a:path w="24417782" h="204472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87579"/>
                  </a:lnTo>
                  <a:cubicBezTo>
                    <a:pt x="24417782" y="196977"/>
                    <a:pt x="24410163" y="204470"/>
                    <a:pt x="24400890" y="204470"/>
                  </a:cubicBezTo>
                  <a:lnTo>
                    <a:pt x="16891" y="204470"/>
                  </a:lnTo>
                  <a:cubicBezTo>
                    <a:pt x="7620" y="204597"/>
                    <a:pt x="0" y="196977"/>
                    <a:pt x="0" y="18757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87579"/>
                  </a:lnTo>
                  <a:lnTo>
                    <a:pt x="16891" y="187579"/>
                  </a:lnTo>
                  <a:lnTo>
                    <a:pt x="16891" y="170688"/>
                  </a:lnTo>
                  <a:lnTo>
                    <a:pt x="24400890" y="170688"/>
                  </a:lnTo>
                  <a:lnTo>
                    <a:pt x="24400890" y="187579"/>
                  </a:lnTo>
                  <a:lnTo>
                    <a:pt x="24384000" y="18757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12697" y="-12697"/>
            <a:ext cx="153419" cy="10312403"/>
            <a:chOff x="0" y="0"/>
            <a:chExt cx="204559" cy="13749871"/>
          </a:xfrm>
        </p:grpSpPr>
        <p:sp>
          <p:nvSpPr>
            <p:cNvPr id="9" name="Freeform 9"/>
            <p:cNvSpPr/>
            <p:nvPr/>
          </p:nvSpPr>
          <p:spPr>
            <a:xfrm>
              <a:off x="16891" y="16891"/>
              <a:ext cx="170688" cy="13715999"/>
            </a:xfrm>
            <a:custGeom>
              <a:avLst/>
              <a:gdLst/>
              <a:ahLst/>
              <a:cxnLst/>
              <a:rect l="l" t="t" r="r" b="b"/>
              <a:pathLst>
                <a:path w="170688" h="13715999">
                  <a:moveTo>
                    <a:pt x="0" y="0"/>
                  </a:moveTo>
                  <a:lnTo>
                    <a:pt x="170688" y="0"/>
                  </a:lnTo>
                  <a:lnTo>
                    <a:pt x="170688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04470" cy="13749782"/>
            </a:xfrm>
            <a:custGeom>
              <a:avLst/>
              <a:gdLst/>
              <a:ahLst/>
              <a:cxnLst/>
              <a:rect l="l" t="t" r="r" b="b"/>
              <a:pathLst>
                <a:path w="204470" h="13749782">
                  <a:moveTo>
                    <a:pt x="16891" y="0"/>
                  </a:moveTo>
                  <a:lnTo>
                    <a:pt x="187579" y="0"/>
                  </a:lnTo>
                  <a:cubicBezTo>
                    <a:pt x="196977" y="0"/>
                    <a:pt x="204470" y="7620"/>
                    <a:pt x="204470" y="16891"/>
                  </a:cubicBezTo>
                  <a:lnTo>
                    <a:pt x="204470" y="13732890"/>
                  </a:lnTo>
                  <a:cubicBezTo>
                    <a:pt x="204470" y="13742290"/>
                    <a:pt x="196850" y="13749782"/>
                    <a:pt x="187579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187579" y="13716000"/>
                  </a:lnTo>
                  <a:lnTo>
                    <a:pt x="187579" y="13732890"/>
                  </a:lnTo>
                  <a:lnTo>
                    <a:pt x="170688" y="13732890"/>
                  </a:lnTo>
                  <a:lnTo>
                    <a:pt x="170688" y="16891"/>
                  </a:lnTo>
                  <a:lnTo>
                    <a:pt x="187579" y="16891"/>
                  </a:lnTo>
                  <a:lnTo>
                    <a:pt x="187579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457200" y="182880"/>
            <a:ext cx="17373600" cy="1005840"/>
            <a:chOff x="0" y="0"/>
            <a:chExt cx="23164800" cy="13411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164800" cy="1341120"/>
            </a:xfrm>
            <a:custGeom>
              <a:avLst/>
              <a:gdLst/>
              <a:ahLst/>
              <a:cxnLst/>
              <a:rect l="l" t="t" r="r" b="b"/>
              <a:pathLst>
                <a:path w="23164800" h="1341120">
                  <a:moveTo>
                    <a:pt x="0" y="0"/>
                  </a:moveTo>
                  <a:lnTo>
                    <a:pt x="23164800" y="0"/>
                  </a:lnTo>
                  <a:lnTo>
                    <a:pt x="2316480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86559" b="-286559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23164800" cy="13506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280"/>
                </a:lnSpc>
              </a:pPr>
              <a:r>
                <a:rPr lang="en-US" sz="4400" b="1">
                  <a:solidFill>
                    <a:srgbClr val="FFFFFF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Tanı Yöntemlerine Genel Bakış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20297" y="1673609"/>
            <a:ext cx="8521703" cy="2486663"/>
            <a:chOff x="0" y="0"/>
            <a:chExt cx="11362271" cy="3315551"/>
          </a:xfrm>
        </p:grpSpPr>
        <p:sp>
          <p:nvSpPr>
            <p:cNvPr id="15" name="Freeform 15"/>
            <p:cNvSpPr/>
            <p:nvPr/>
          </p:nvSpPr>
          <p:spPr>
            <a:xfrm>
              <a:off x="11811" y="11811"/>
              <a:ext cx="11338560" cy="3291840"/>
            </a:xfrm>
            <a:custGeom>
              <a:avLst/>
              <a:gdLst/>
              <a:ahLst/>
              <a:cxnLst/>
              <a:rect l="l" t="t" r="r" b="b"/>
              <a:pathLst>
                <a:path w="11338560" h="3291840">
                  <a:moveTo>
                    <a:pt x="0" y="0"/>
                  </a:moveTo>
                  <a:lnTo>
                    <a:pt x="11338560" y="0"/>
                  </a:lnTo>
                  <a:lnTo>
                    <a:pt x="11338560" y="3291840"/>
                  </a:lnTo>
                  <a:lnTo>
                    <a:pt x="0" y="3291840"/>
                  </a:lnTo>
                  <a:close/>
                </a:path>
              </a:pathLst>
            </a:custGeom>
            <a:solidFill>
              <a:srgbClr val="F5EAD8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11362182" cy="3315462"/>
            </a:xfrm>
            <a:custGeom>
              <a:avLst/>
              <a:gdLst/>
              <a:ahLst/>
              <a:cxnLst/>
              <a:rect l="l" t="t" r="r" b="b"/>
              <a:pathLst>
                <a:path w="11362182" h="3315462">
                  <a:moveTo>
                    <a:pt x="11811" y="0"/>
                  </a:moveTo>
                  <a:lnTo>
                    <a:pt x="11350371" y="0"/>
                  </a:lnTo>
                  <a:cubicBezTo>
                    <a:pt x="11356975" y="0"/>
                    <a:pt x="11362182" y="5334"/>
                    <a:pt x="11362182" y="11811"/>
                  </a:cubicBezTo>
                  <a:lnTo>
                    <a:pt x="11362182" y="3303651"/>
                  </a:lnTo>
                  <a:cubicBezTo>
                    <a:pt x="11362182" y="3310255"/>
                    <a:pt x="11356848" y="3315462"/>
                    <a:pt x="11350371" y="3315462"/>
                  </a:cubicBezTo>
                  <a:lnTo>
                    <a:pt x="11811" y="3315462"/>
                  </a:lnTo>
                  <a:cubicBezTo>
                    <a:pt x="5207" y="3315462"/>
                    <a:pt x="0" y="3310128"/>
                    <a:pt x="0" y="3303651"/>
                  </a:cubicBezTo>
                  <a:lnTo>
                    <a:pt x="0" y="11811"/>
                  </a:lnTo>
                  <a:cubicBezTo>
                    <a:pt x="0" y="5334"/>
                    <a:pt x="5334" y="0"/>
                    <a:pt x="11811" y="0"/>
                  </a:cubicBezTo>
                  <a:moveTo>
                    <a:pt x="11811" y="23749"/>
                  </a:moveTo>
                  <a:lnTo>
                    <a:pt x="11811" y="11811"/>
                  </a:lnTo>
                  <a:lnTo>
                    <a:pt x="23622" y="11811"/>
                  </a:lnTo>
                  <a:lnTo>
                    <a:pt x="23622" y="3303651"/>
                  </a:lnTo>
                  <a:lnTo>
                    <a:pt x="11811" y="3303651"/>
                  </a:lnTo>
                  <a:lnTo>
                    <a:pt x="11811" y="3291840"/>
                  </a:lnTo>
                  <a:lnTo>
                    <a:pt x="11350371" y="3291840"/>
                  </a:lnTo>
                  <a:lnTo>
                    <a:pt x="11350371" y="3303651"/>
                  </a:lnTo>
                  <a:lnTo>
                    <a:pt x="11338560" y="3303651"/>
                  </a:lnTo>
                  <a:lnTo>
                    <a:pt x="11338560" y="11811"/>
                  </a:lnTo>
                  <a:lnTo>
                    <a:pt x="11350371" y="11811"/>
                  </a:lnTo>
                  <a:lnTo>
                    <a:pt x="11350371" y="23622"/>
                  </a:lnTo>
                  <a:lnTo>
                    <a:pt x="11811" y="23622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316487" y="1669799"/>
            <a:ext cx="8529323" cy="793499"/>
            <a:chOff x="0" y="0"/>
            <a:chExt cx="11372431" cy="1057999"/>
          </a:xfrm>
        </p:grpSpPr>
        <p:sp>
          <p:nvSpPr>
            <p:cNvPr id="18" name="Freeform 18"/>
            <p:cNvSpPr/>
            <p:nvPr/>
          </p:nvSpPr>
          <p:spPr>
            <a:xfrm>
              <a:off x="16891" y="16891"/>
              <a:ext cx="11338560" cy="1024128"/>
            </a:xfrm>
            <a:custGeom>
              <a:avLst/>
              <a:gdLst/>
              <a:ahLst/>
              <a:cxnLst/>
              <a:rect l="l" t="t" r="r" b="b"/>
              <a:pathLst>
                <a:path w="11338560" h="1024128">
                  <a:moveTo>
                    <a:pt x="0" y="0"/>
                  </a:moveTo>
                  <a:lnTo>
                    <a:pt x="11338560" y="0"/>
                  </a:lnTo>
                  <a:lnTo>
                    <a:pt x="11338560" y="1024128"/>
                  </a:lnTo>
                  <a:lnTo>
                    <a:pt x="0" y="102412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11372342" cy="1057912"/>
            </a:xfrm>
            <a:custGeom>
              <a:avLst/>
              <a:gdLst/>
              <a:ahLst/>
              <a:cxnLst/>
              <a:rect l="l" t="t" r="r" b="b"/>
              <a:pathLst>
                <a:path w="11372342" h="1057912">
                  <a:moveTo>
                    <a:pt x="16891" y="0"/>
                  </a:moveTo>
                  <a:lnTo>
                    <a:pt x="11355451" y="0"/>
                  </a:lnTo>
                  <a:cubicBezTo>
                    <a:pt x="11364849" y="0"/>
                    <a:pt x="11372342" y="7620"/>
                    <a:pt x="11372342" y="16891"/>
                  </a:cubicBezTo>
                  <a:lnTo>
                    <a:pt x="11372342" y="1041019"/>
                  </a:lnTo>
                  <a:cubicBezTo>
                    <a:pt x="11372342" y="1050417"/>
                    <a:pt x="11364722" y="1057910"/>
                    <a:pt x="11355451" y="1057910"/>
                  </a:cubicBezTo>
                  <a:lnTo>
                    <a:pt x="16891" y="1057910"/>
                  </a:lnTo>
                  <a:cubicBezTo>
                    <a:pt x="7620" y="1058037"/>
                    <a:pt x="0" y="1050417"/>
                    <a:pt x="0" y="104101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041019"/>
                  </a:lnTo>
                  <a:lnTo>
                    <a:pt x="16891" y="1041019"/>
                  </a:lnTo>
                  <a:lnTo>
                    <a:pt x="16891" y="1024128"/>
                  </a:lnTo>
                  <a:lnTo>
                    <a:pt x="11355451" y="1024128"/>
                  </a:lnTo>
                  <a:lnTo>
                    <a:pt x="11355451" y="1041019"/>
                  </a:lnTo>
                  <a:lnTo>
                    <a:pt x="11338560" y="1041019"/>
                  </a:lnTo>
                  <a:lnTo>
                    <a:pt x="11338560" y="16891"/>
                  </a:lnTo>
                  <a:lnTo>
                    <a:pt x="11355451" y="16891"/>
                  </a:lnTo>
                  <a:lnTo>
                    <a:pt x="1135545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512064" y="1737360"/>
            <a:ext cx="8138160" cy="694944"/>
            <a:chOff x="0" y="0"/>
            <a:chExt cx="10850880" cy="92659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850880" cy="926592"/>
            </a:xfrm>
            <a:custGeom>
              <a:avLst/>
              <a:gdLst/>
              <a:ahLst/>
              <a:cxnLst/>
              <a:rect l="l" t="t" r="r" b="b"/>
              <a:pathLst>
                <a:path w="10850880" h="926592">
                  <a:moveTo>
                    <a:pt x="0" y="0"/>
                  </a:moveTo>
                  <a:lnTo>
                    <a:pt x="10850880" y="0"/>
                  </a:lnTo>
                  <a:lnTo>
                    <a:pt x="10850880" y="926592"/>
                  </a:lnTo>
                  <a:lnTo>
                    <a:pt x="0" y="9265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78180" b="-178180"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0" y="-9525"/>
              <a:ext cx="10850880" cy="93611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240"/>
                </a:lnSpc>
              </a:pPr>
              <a:r>
                <a:rPr lang="en-US" sz="2700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Anamnez &amp; Klinik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12064" y="2560320"/>
            <a:ext cx="8138160" cy="1499616"/>
            <a:chOff x="0" y="0"/>
            <a:chExt cx="10850880" cy="199948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850880" cy="1999488"/>
            </a:xfrm>
            <a:custGeom>
              <a:avLst/>
              <a:gdLst/>
              <a:ahLst/>
              <a:cxnLst/>
              <a:rect l="l" t="t" r="r" b="b"/>
              <a:pathLst>
                <a:path w="10850880" h="1999488">
                  <a:moveTo>
                    <a:pt x="0" y="0"/>
                  </a:moveTo>
                  <a:lnTo>
                    <a:pt x="10850880" y="0"/>
                  </a:lnTo>
                  <a:lnTo>
                    <a:pt x="10850880" y="1999488"/>
                  </a:lnTo>
                  <a:lnTo>
                    <a:pt x="0" y="199948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5741" b="-55741"/>
              </a:stretch>
            </a:blipFill>
          </p:spPr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10850880" cy="204711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999"/>
                </a:lnSpc>
              </a:pPr>
              <a:r>
                <a:rPr lang="en-US" sz="2499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Semptom süresi, temas öyküsü, risk faktörleri değerlendirilir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281417" y="1673609"/>
            <a:ext cx="8521703" cy="2486663"/>
            <a:chOff x="0" y="0"/>
            <a:chExt cx="11362271" cy="3315551"/>
          </a:xfrm>
        </p:grpSpPr>
        <p:sp>
          <p:nvSpPr>
            <p:cNvPr id="27" name="Freeform 27"/>
            <p:cNvSpPr/>
            <p:nvPr/>
          </p:nvSpPr>
          <p:spPr>
            <a:xfrm>
              <a:off x="11811" y="11811"/>
              <a:ext cx="11338560" cy="3291840"/>
            </a:xfrm>
            <a:custGeom>
              <a:avLst/>
              <a:gdLst/>
              <a:ahLst/>
              <a:cxnLst/>
              <a:rect l="l" t="t" r="r" b="b"/>
              <a:pathLst>
                <a:path w="11338560" h="3291840">
                  <a:moveTo>
                    <a:pt x="0" y="0"/>
                  </a:moveTo>
                  <a:lnTo>
                    <a:pt x="11338560" y="0"/>
                  </a:lnTo>
                  <a:lnTo>
                    <a:pt x="11338560" y="3291840"/>
                  </a:lnTo>
                  <a:lnTo>
                    <a:pt x="0" y="3291840"/>
                  </a:lnTo>
                  <a:close/>
                </a:path>
              </a:pathLst>
            </a:custGeom>
            <a:solidFill>
              <a:srgbClr val="F5EAD8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0" y="0"/>
              <a:ext cx="11362182" cy="3315462"/>
            </a:xfrm>
            <a:custGeom>
              <a:avLst/>
              <a:gdLst/>
              <a:ahLst/>
              <a:cxnLst/>
              <a:rect l="l" t="t" r="r" b="b"/>
              <a:pathLst>
                <a:path w="11362182" h="3315462">
                  <a:moveTo>
                    <a:pt x="11811" y="0"/>
                  </a:moveTo>
                  <a:lnTo>
                    <a:pt x="11350371" y="0"/>
                  </a:lnTo>
                  <a:cubicBezTo>
                    <a:pt x="11356975" y="0"/>
                    <a:pt x="11362182" y="5334"/>
                    <a:pt x="11362182" y="11811"/>
                  </a:cubicBezTo>
                  <a:lnTo>
                    <a:pt x="11362182" y="3303651"/>
                  </a:lnTo>
                  <a:cubicBezTo>
                    <a:pt x="11362182" y="3310255"/>
                    <a:pt x="11356848" y="3315462"/>
                    <a:pt x="11350371" y="3315462"/>
                  </a:cubicBezTo>
                  <a:lnTo>
                    <a:pt x="11811" y="3315462"/>
                  </a:lnTo>
                  <a:cubicBezTo>
                    <a:pt x="5207" y="3315462"/>
                    <a:pt x="0" y="3310128"/>
                    <a:pt x="0" y="3303651"/>
                  </a:cubicBezTo>
                  <a:lnTo>
                    <a:pt x="0" y="11811"/>
                  </a:lnTo>
                  <a:cubicBezTo>
                    <a:pt x="0" y="5334"/>
                    <a:pt x="5334" y="0"/>
                    <a:pt x="11811" y="0"/>
                  </a:cubicBezTo>
                  <a:moveTo>
                    <a:pt x="11811" y="23749"/>
                  </a:moveTo>
                  <a:lnTo>
                    <a:pt x="11811" y="11811"/>
                  </a:lnTo>
                  <a:lnTo>
                    <a:pt x="23622" y="11811"/>
                  </a:lnTo>
                  <a:lnTo>
                    <a:pt x="23622" y="3303651"/>
                  </a:lnTo>
                  <a:lnTo>
                    <a:pt x="11811" y="3303651"/>
                  </a:lnTo>
                  <a:lnTo>
                    <a:pt x="11811" y="3291840"/>
                  </a:lnTo>
                  <a:lnTo>
                    <a:pt x="11350371" y="3291840"/>
                  </a:lnTo>
                  <a:lnTo>
                    <a:pt x="11350371" y="3303651"/>
                  </a:lnTo>
                  <a:lnTo>
                    <a:pt x="11338560" y="3303651"/>
                  </a:lnTo>
                  <a:lnTo>
                    <a:pt x="11338560" y="11811"/>
                  </a:lnTo>
                  <a:lnTo>
                    <a:pt x="11350371" y="11811"/>
                  </a:lnTo>
                  <a:lnTo>
                    <a:pt x="11350371" y="23622"/>
                  </a:lnTo>
                  <a:lnTo>
                    <a:pt x="11811" y="23622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9277607" y="1669799"/>
            <a:ext cx="8529323" cy="793499"/>
            <a:chOff x="0" y="0"/>
            <a:chExt cx="11372431" cy="1057999"/>
          </a:xfrm>
        </p:grpSpPr>
        <p:sp>
          <p:nvSpPr>
            <p:cNvPr id="30" name="Freeform 30"/>
            <p:cNvSpPr/>
            <p:nvPr/>
          </p:nvSpPr>
          <p:spPr>
            <a:xfrm>
              <a:off x="16891" y="16891"/>
              <a:ext cx="11338560" cy="1024128"/>
            </a:xfrm>
            <a:custGeom>
              <a:avLst/>
              <a:gdLst/>
              <a:ahLst/>
              <a:cxnLst/>
              <a:rect l="l" t="t" r="r" b="b"/>
              <a:pathLst>
                <a:path w="11338560" h="1024128">
                  <a:moveTo>
                    <a:pt x="0" y="0"/>
                  </a:moveTo>
                  <a:lnTo>
                    <a:pt x="11338560" y="0"/>
                  </a:lnTo>
                  <a:lnTo>
                    <a:pt x="11338560" y="1024128"/>
                  </a:lnTo>
                  <a:lnTo>
                    <a:pt x="0" y="102412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31" name="Freeform 31"/>
            <p:cNvSpPr/>
            <p:nvPr/>
          </p:nvSpPr>
          <p:spPr>
            <a:xfrm>
              <a:off x="0" y="0"/>
              <a:ext cx="11372342" cy="1057912"/>
            </a:xfrm>
            <a:custGeom>
              <a:avLst/>
              <a:gdLst/>
              <a:ahLst/>
              <a:cxnLst/>
              <a:rect l="l" t="t" r="r" b="b"/>
              <a:pathLst>
                <a:path w="11372342" h="1057912">
                  <a:moveTo>
                    <a:pt x="16891" y="0"/>
                  </a:moveTo>
                  <a:lnTo>
                    <a:pt x="11355451" y="0"/>
                  </a:lnTo>
                  <a:cubicBezTo>
                    <a:pt x="11364849" y="0"/>
                    <a:pt x="11372342" y="7620"/>
                    <a:pt x="11372342" y="16891"/>
                  </a:cubicBezTo>
                  <a:lnTo>
                    <a:pt x="11372342" y="1041019"/>
                  </a:lnTo>
                  <a:cubicBezTo>
                    <a:pt x="11372342" y="1050417"/>
                    <a:pt x="11364722" y="1057910"/>
                    <a:pt x="11355451" y="1057910"/>
                  </a:cubicBezTo>
                  <a:lnTo>
                    <a:pt x="16891" y="1057910"/>
                  </a:lnTo>
                  <a:cubicBezTo>
                    <a:pt x="7620" y="1058037"/>
                    <a:pt x="0" y="1050417"/>
                    <a:pt x="0" y="104101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041019"/>
                  </a:lnTo>
                  <a:lnTo>
                    <a:pt x="16891" y="1041019"/>
                  </a:lnTo>
                  <a:lnTo>
                    <a:pt x="16891" y="1024128"/>
                  </a:lnTo>
                  <a:lnTo>
                    <a:pt x="11355451" y="1024128"/>
                  </a:lnTo>
                  <a:lnTo>
                    <a:pt x="11355451" y="1041019"/>
                  </a:lnTo>
                  <a:lnTo>
                    <a:pt x="11338560" y="1041019"/>
                  </a:lnTo>
                  <a:lnTo>
                    <a:pt x="11338560" y="16891"/>
                  </a:lnTo>
                  <a:lnTo>
                    <a:pt x="11355451" y="16891"/>
                  </a:lnTo>
                  <a:lnTo>
                    <a:pt x="1135545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9473184" y="1737360"/>
            <a:ext cx="8138160" cy="694944"/>
            <a:chOff x="0" y="0"/>
            <a:chExt cx="10850880" cy="926592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0850880" cy="926592"/>
            </a:xfrm>
            <a:custGeom>
              <a:avLst/>
              <a:gdLst/>
              <a:ahLst/>
              <a:cxnLst/>
              <a:rect l="l" t="t" r="r" b="b"/>
              <a:pathLst>
                <a:path w="10850880" h="926592">
                  <a:moveTo>
                    <a:pt x="0" y="0"/>
                  </a:moveTo>
                  <a:lnTo>
                    <a:pt x="10850880" y="0"/>
                  </a:lnTo>
                  <a:lnTo>
                    <a:pt x="10850880" y="926592"/>
                  </a:lnTo>
                  <a:lnTo>
                    <a:pt x="0" y="9265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78180" b="-178180"/>
              </a:stretch>
            </a:blipFill>
          </p:spPr>
        </p:sp>
        <p:sp>
          <p:nvSpPr>
            <p:cNvPr id="34" name="TextBox 34"/>
            <p:cNvSpPr txBox="1"/>
            <p:nvPr/>
          </p:nvSpPr>
          <p:spPr>
            <a:xfrm>
              <a:off x="0" y="-9525"/>
              <a:ext cx="10850880" cy="93611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240"/>
                </a:lnSpc>
              </a:pPr>
              <a:r>
                <a:rPr lang="en-US" sz="2700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Radyoloji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9473184" y="2560320"/>
            <a:ext cx="8138160" cy="1499616"/>
            <a:chOff x="0" y="0"/>
            <a:chExt cx="10850880" cy="1999488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0850880" cy="1999488"/>
            </a:xfrm>
            <a:custGeom>
              <a:avLst/>
              <a:gdLst/>
              <a:ahLst/>
              <a:cxnLst/>
              <a:rect l="l" t="t" r="r" b="b"/>
              <a:pathLst>
                <a:path w="10850880" h="1999488">
                  <a:moveTo>
                    <a:pt x="0" y="0"/>
                  </a:moveTo>
                  <a:lnTo>
                    <a:pt x="10850880" y="0"/>
                  </a:lnTo>
                  <a:lnTo>
                    <a:pt x="10850880" y="1999488"/>
                  </a:lnTo>
                  <a:lnTo>
                    <a:pt x="0" y="199948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5741" b="-55741"/>
              </a:stretch>
            </a:blipFill>
          </p:spPr>
        </p:sp>
        <p:sp>
          <p:nvSpPr>
            <p:cNvPr id="37" name="TextBox 37"/>
            <p:cNvSpPr txBox="1"/>
            <p:nvPr/>
          </p:nvSpPr>
          <p:spPr>
            <a:xfrm>
              <a:off x="0" y="-47625"/>
              <a:ext cx="10850880" cy="204711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999"/>
                </a:lnSpc>
              </a:pPr>
              <a:r>
                <a:rPr lang="en-US" sz="2499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Akciğer grafisi ve toraks BT — kavite, konsolidasyon, infiltrasyon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320297" y="4416809"/>
            <a:ext cx="8521703" cy="2486663"/>
            <a:chOff x="0" y="0"/>
            <a:chExt cx="11362271" cy="3315551"/>
          </a:xfrm>
        </p:grpSpPr>
        <p:sp>
          <p:nvSpPr>
            <p:cNvPr id="39" name="Freeform 39"/>
            <p:cNvSpPr/>
            <p:nvPr/>
          </p:nvSpPr>
          <p:spPr>
            <a:xfrm>
              <a:off x="11811" y="11811"/>
              <a:ext cx="11338560" cy="3291840"/>
            </a:xfrm>
            <a:custGeom>
              <a:avLst/>
              <a:gdLst/>
              <a:ahLst/>
              <a:cxnLst/>
              <a:rect l="l" t="t" r="r" b="b"/>
              <a:pathLst>
                <a:path w="11338560" h="3291840">
                  <a:moveTo>
                    <a:pt x="0" y="0"/>
                  </a:moveTo>
                  <a:lnTo>
                    <a:pt x="11338560" y="0"/>
                  </a:lnTo>
                  <a:lnTo>
                    <a:pt x="11338560" y="3291840"/>
                  </a:lnTo>
                  <a:lnTo>
                    <a:pt x="0" y="3291840"/>
                  </a:lnTo>
                  <a:close/>
                </a:path>
              </a:pathLst>
            </a:custGeom>
            <a:solidFill>
              <a:srgbClr val="F0E0D0"/>
            </a:solidFill>
          </p:spPr>
        </p:sp>
        <p:sp>
          <p:nvSpPr>
            <p:cNvPr id="40" name="Freeform 40"/>
            <p:cNvSpPr/>
            <p:nvPr/>
          </p:nvSpPr>
          <p:spPr>
            <a:xfrm>
              <a:off x="0" y="0"/>
              <a:ext cx="11362182" cy="3315462"/>
            </a:xfrm>
            <a:custGeom>
              <a:avLst/>
              <a:gdLst/>
              <a:ahLst/>
              <a:cxnLst/>
              <a:rect l="l" t="t" r="r" b="b"/>
              <a:pathLst>
                <a:path w="11362182" h="3315462">
                  <a:moveTo>
                    <a:pt x="11811" y="0"/>
                  </a:moveTo>
                  <a:lnTo>
                    <a:pt x="11350371" y="0"/>
                  </a:lnTo>
                  <a:cubicBezTo>
                    <a:pt x="11356975" y="0"/>
                    <a:pt x="11362182" y="5334"/>
                    <a:pt x="11362182" y="11811"/>
                  </a:cubicBezTo>
                  <a:lnTo>
                    <a:pt x="11362182" y="3303651"/>
                  </a:lnTo>
                  <a:cubicBezTo>
                    <a:pt x="11362182" y="3310255"/>
                    <a:pt x="11356848" y="3315462"/>
                    <a:pt x="11350371" y="3315462"/>
                  </a:cubicBezTo>
                  <a:lnTo>
                    <a:pt x="11811" y="3315462"/>
                  </a:lnTo>
                  <a:cubicBezTo>
                    <a:pt x="5207" y="3315462"/>
                    <a:pt x="0" y="3310128"/>
                    <a:pt x="0" y="3303651"/>
                  </a:cubicBezTo>
                  <a:lnTo>
                    <a:pt x="0" y="11811"/>
                  </a:lnTo>
                  <a:cubicBezTo>
                    <a:pt x="0" y="5334"/>
                    <a:pt x="5334" y="0"/>
                    <a:pt x="11811" y="0"/>
                  </a:cubicBezTo>
                  <a:moveTo>
                    <a:pt x="11811" y="23749"/>
                  </a:moveTo>
                  <a:lnTo>
                    <a:pt x="11811" y="11811"/>
                  </a:lnTo>
                  <a:lnTo>
                    <a:pt x="23622" y="11811"/>
                  </a:lnTo>
                  <a:lnTo>
                    <a:pt x="23622" y="3303651"/>
                  </a:lnTo>
                  <a:lnTo>
                    <a:pt x="11811" y="3303651"/>
                  </a:lnTo>
                  <a:lnTo>
                    <a:pt x="11811" y="3291840"/>
                  </a:lnTo>
                  <a:lnTo>
                    <a:pt x="11350371" y="3291840"/>
                  </a:lnTo>
                  <a:lnTo>
                    <a:pt x="11350371" y="3303651"/>
                  </a:lnTo>
                  <a:lnTo>
                    <a:pt x="11338560" y="3303651"/>
                  </a:lnTo>
                  <a:lnTo>
                    <a:pt x="11338560" y="11811"/>
                  </a:lnTo>
                  <a:lnTo>
                    <a:pt x="11350371" y="11811"/>
                  </a:lnTo>
                  <a:lnTo>
                    <a:pt x="11350371" y="23622"/>
                  </a:lnTo>
                  <a:lnTo>
                    <a:pt x="11811" y="23622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316487" y="4412999"/>
            <a:ext cx="8529323" cy="793499"/>
            <a:chOff x="0" y="0"/>
            <a:chExt cx="11372431" cy="1057999"/>
          </a:xfrm>
        </p:grpSpPr>
        <p:sp>
          <p:nvSpPr>
            <p:cNvPr id="42" name="Freeform 42"/>
            <p:cNvSpPr/>
            <p:nvPr/>
          </p:nvSpPr>
          <p:spPr>
            <a:xfrm>
              <a:off x="16891" y="16891"/>
              <a:ext cx="11338560" cy="1024128"/>
            </a:xfrm>
            <a:custGeom>
              <a:avLst/>
              <a:gdLst/>
              <a:ahLst/>
              <a:cxnLst/>
              <a:rect l="l" t="t" r="r" b="b"/>
              <a:pathLst>
                <a:path w="11338560" h="1024128">
                  <a:moveTo>
                    <a:pt x="0" y="0"/>
                  </a:moveTo>
                  <a:lnTo>
                    <a:pt x="11338560" y="0"/>
                  </a:lnTo>
                  <a:lnTo>
                    <a:pt x="11338560" y="1024128"/>
                  </a:lnTo>
                  <a:lnTo>
                    <a:pt x="0" y="102412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43" name="Freeform 43"/>
            <p:cNvSpPr/>
            <p:nvPr/>
          </p:nvSpPr>
          <p:spPr>
            <a:xfrm>
              <a:off x="0" y="0"/>
              <a:ext cx="11372342" cy="1057912"/>
            </a:xfrm>
            <a:custGeom>
              <a:avLst/>
              <a:gdLst/>
              <a:ahLst/>
              <a:cxnLst/>
              <a:rect l="l" t="t" r="r" b="b"/>
              <a:pathLst>
                <a:path w="11372342" h="1057912">
                  <a:moveTo>
                    <a:pt x="16891" y="0"/>
                  </a:moveTo>
                  <a:lnTo>
                    <a:pt x="11355451" y="0"/>
                  </a:lnTo>
                  <a:cubicBezTo>
                    <a:pt x="11364849" y="0"/>
                    <a:pt x="11372342" y="7620"/>
                    <a:pt x="11372342" y="16891"/>
                  </a:cubicBezTo>
                  <a:lnTo>
                    <a:pt x="11372342" y="1041019"/>
                  </a:lnTo>
                  <a:cubicBezTo>
                    <a:pt x="11372342" y="1050417"/>
                    <a:pt x="11364722" y="1057910"/>
                    <a:pt x="11355451" y="1057910"/>
                  </a:cubicBezTo>
                  <a:lnTo>
                    <a:pt x="16891" y="1057910"/>
                  </a:lnTo>
                  <a:cubicBezTo>
                    <a:pt x="7620" y="1058037"/>
                    <a:pt x="0" y="1050417"/>
                    <a:pt x="0" y="104101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041019"/>
                  </a:lnTo>
                  <a:lnTo>
                    <a:pt x="16891" y="1041019"/>
                  </a:lnTo>
                  <a:lnTo>
                    <a:pt x="16891" y="1024128"/>
                  </a:lnTo>
                  <a:lnTo>
                    <a:pt x="11355451" y="1024128"/>
                  </a:lnTo>
                  <a:lnTo>
                    <a:pt x="11355451" y="1041019"/>
                  </a:lnTo>
                  <a:lnTo>
                    <a:pt x="11338560" y="1041019"/>
                  </a:lnTo>
                  <a:lnTo>
                    <a:pt x="11338560" y="16891"/>
                  </a:lnTo>
                  <a:lnTo>
                    <a:pt x="11355451" y="16891"/>
                  </a:lnTo>
                  <a:lnTo>
                    <a:pt x="1135545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44" name="Group 44"/>
          <p:cNvGrpSpPr/>
          <p:nvPr/>
        </p:nvGrpSpPr>
        <p:grpSpPr>
          <a:xfrm>
            <a:off x="512064" y="4480560"/>
            <a:ext cx="8138160" cy="694944"/>
            <a:chOff x="0" y="0"/>
            <a:chExt cx="10850880" cy="926592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0850880" cy="926592"/>
            </a:xfrm>
            <a:custGeom>
              <a:avLst/>
              <a:gdLst/>
              <a:ahLst/>
              <a:cxnLst/>
              <a:rect l="l" t="t" r="r" b="b"/>
              <a:pathLst>
                <a:path w="10850880" h="926592">
                  <a:moveTo>
                    <a:pt x="0" y="0"/>
                  </a:moveTo>
                  <a:lnTo>
                    <a:pt x="10850880" y="0"/>
                  </a:lnTo>
                  <a:lnTo>
                    <a:pt x="10850880" y="926592"/>
                  </a:lnTo>
                  <a:lnTo>
                    <a:pt x="0" y="9265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78180" b="-178180"/>
              </a:stretch>
            </a:blipFill>
          </p:spPr>
        </p:sp>
        <p:sp>
          <p:nvSpPr>
            <p:cNvPr id="46" name="TextBox 46"/>
            <p:cNvSpPr txBox="1"/>
            <p:nvPr/>
          </p:nvSpPr>
          <p:spPr>
            <a:xfrm>
              <a:off x="0" y="-9525"/>
              <a:ext cx="10850880" cy="93611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240"/>
                </a:lnSpc>
              </a:pPr>
              <a:r>
                <a:rPr lang="en-US" sz="2700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ARB Mikroskopi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512064" y="5303520"/>
            <a:ext cx="8138160" cy="1499616"/>
            <a:chOff x="0" y="0"/>
            <a:chExt cx="10850880" cy="1999488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10850880" cy="1999488"/>
            </a:xfrm>
            <a:custGeom>
              <a:avLst/>
              <a:gdLst/>
              <a:ahLst/>
              <a:cxnLst/>
              <a:rect l="l" t="t" r="r" b="b"/>
              <a:pathLst>
                <a:path w="10850880" h="1999488">
                  <a:moveTo>
                    <a:pt x="0" y="0"/>
                  </a:moveTo>
                  <a:lnTo>
                    <a:pt x="10850880" y="0"/>
                  </a:lnTo>
                  <a:lnTo>
                    <a:pt x="10850880" y="1999488"/>
                  </a:lnTo>
                  <a:lnTo>
                    <a:pt x="0" y="199948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5741" b="-55741"/>
              </a:stretch>
            </a:blipFill>
          </p:spPr>
        </p:sp>
        <p:sp>
          <p:nvSpPr>
            <p:cNvPr id="49" name="TextBox 49"/>
            <p:cNvSpPr txBox="1"/>
            <p:nvPr/>
          </p:nvSpPr>
          <p:spPr>
            <a:xfrm>
              <a:off x="0" y="-47625"/>
              <a:ext cx="10850880" cy="204711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999"/>
                </a:lnSpc>
              </a:pPr>
              <a:r>
                <a:rPr lang="en-US" sz="2499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Ziehl-Neelsen boyama ile balgamda basil görüntüleme — hızlı, ucuz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9281417" y="4416809"/>
            <a:ext cx="8521703" cy="2486663"/>
            <a:chOff x="0" y="0"/>
            <a:chExt cx="11362271" cy="3315551"/>
          </a:xfrm>
        </p:grpSpPr>
        <p:sp>
          <p:nvSpPr>
            <p:cNvPr id="51" name="Freeform 51"/>
            <p:cNvSpPr/>
            <p:nvPr/>
          </p:nvSpPr>
          <p:spPr>
            <a:xfrm>
              <a:off x="11811" y="11811"/>
              <a:ext cx="11338560" cy="3291840"/>
            </a:xfrm>
            <a:custGeom>
              <a:avLst/>
              <a:gdLst/>
              <a:ahLst/>
              <a:cxnLst/>
              <a:rect l="l" t="t" r="r" b="b"/>
              <a:pathLst>
                <a:path w="11338560" h="3291840">
                  <a:moveTo>
                    <a:pt x="0" y="0"/>
                  </a:moveTo>
                  <a:lnTo>
                    <a:pt x="11338560" y="0"/>
                  </a:lnTo>
                  <a:lnTo>
                    <a:pt x="11338560" y="3291840"/>
                  </a:lnTo>
                  <a:lnTo>
                    <a:pt x="0" y="3291840"/>
                  </a:lnTo>
                  <a:close/>
                </a:path>
              </a:pathLst>
            </a:custGeom>
            <a:solidFill>
              <a:srgbClr val="F0E0D0"/>
            </a:solidFill>
          </p:spPr>
        </p:sp>
        <p:sp>
          <p:nvSpPr>
            <p:cNvPr id="52" name="Freeform 52"/>
            <p:cNvSpPr/>
            <p:nvPr/>
          </p:nvSpPr>
          <p:spPr>
            <a:xfrm>
              <a:off x="0" y="0"/>
              <a:ext cx="11362182" cy="3315462"/>
            </a:xfrm>
            <a:custGeom>
              <a:avLst/>
              <a:gdLst/>
              <a:ahLst/>
              <a:cxnLst/>
              <a:rect l="l" t="t" r="r" b="b"/>
              <a:pathLst>
                <a:path w="11362182" h="3315462">
                  <a:moveTo>
                    <a:pt x="11811" y="0"/>
                  </a:moveTo>
                  <a:lnTo>
                    <a:pt x="11350371" y="0"/>
                  </a:lnTo>
                  <a:cubicBezTo>
                    <a:pt x="11356975" y="0"/>
                    <a:pt x="11362182" y="5334"/>
                    <a:pt x="11362182" y="11811"/>
                  </a:cubicBezTo>
                  <a:lnTo>
                    <a:pt x="11362182" y="3303651"/>
                  </a:lnTo>
                  <a:cubicBezTo>
                    <a:pt x="11362182" y="3310255"/>
                    <a:pt x="11356848" y="3315462"/>
                    <a:pt x="11350371" y="3315462"/>
                  </a:cubicBezTo>
                  <a:lnTo>
                    <a:pt x="11811" y="3315462"/>
                  </a:lnTo>
                  <a:cubicBezTo>
                    <a:pt x="5207" y="3315462"/>
                    <a:pt x="0" y="3310128"/>
                    <a:pt x="0" y="3303651"/>
                  </a:cubicBezTo>
                  <a:lnTo>
                    <a:pt x="0" y="11811"/>
                  </a:lnTo>
                  <a:cubicBezTo>
                    <a:pt x="0" y="5334"/>
                    <a:pt x="5334" y="0"/>
                    <a:pt x="11811" y="0"/>
                  </a:cubicBezTo>
                  <a:moveTo>
                    <a:pt x="11811" y="23749"/>
                  </a:moveTo>
                  <a:lnTo>
                    <a:pt x="11811" y="11811"/>
                  </a:lnTo>
                  <a:lnTo>
                    <a:pt x="23622" y="11811"/>
                  </a:lnTo>
                  <a:lnTo>
                    <a:pt x="23622" y="3303651"/>
                  </a:lnTo>
                  <a:lnTo>
                    <a:pt x="11811" y="3303651"/>
                  </a:lnTo>
                  <a:lnTo>
                    <a:pt x="11811" y="3291840"/>
                  </a:lnTo>
                  <a:lnTo>
                    <a:pt x="11350371" y="3291840"/>
                  </a:lnTo>
                  <a:lnTo>
                    <a:pt x="11350371" y="3303651"/>
                  </a:lnTo>
                  <a:lnTo>
                    <a:pt x="11338560" y="3303651"/>
                  </a:lnTo>
                  <a:lnTo>
                    <a:pt x="11338560" y="11811"/>
                  </a:lnTo>
                  <a:lnTo>
                    <a:pt x="11350371" y="11811"/>
                  </a:lnTo>
                  <a:lnTo>
                    <a:pt x="11350371" y="23622"/>
                  </a:lnTo>
                  <a:lnTo>
                    <a:pt x="11811" y="23622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53" name="Group 53"/>
          <p:cNvGrpSpPr/>
          <p:nvPr/>
        </p:nvGrpSpPr>
        <p:grpSpPr>
          <a:xfrm>
            <a:off x="9277607" y="4412999"/>
            <a:ext cx="8529323" cy="793499"/>
            <a:chOff x="0" y="0"/>
            <a:chExt cx="11372431" cy="1057999"/>
          </a:xfrm>
        </p:grpSpPr>
        <p:sp>
          <p:nvSpPr>
            <p:cNvPr id="54" name="Freeform 54"/>
            <p:cNvSpPr/>
            <p:nvPr/>
          </p:nvSpPr>
          <p:spPr>
            <a:xfrm>
              <a:off x="16891" y="16891"/>
              <a:ext cx="11338560" cy="1024128"/>
            </a:xfrm>
            <a:custGeom>
              <a:avLst/>
              <a:gdLst/>
              <a:ahLst/>
              <a:cxnLst/>
              <a:rect l="l" t="t" r="r" b="b"/>
              <a:pathLst>
                <a:path w="11338560" h="1024128">
                  <a:moveTo>
                    <a:pt x="0" y="0"/>
                  </a:moveTo>
                  <a:lnTo>
                    <a:pt x="11338560" y="0"/>
                  </a:lnTo>
                  <a:lnTo>
                    <a:pt x="11338560" y="1024128"/>
                  </a:lnTo>
                  <a:lnTo>
                    <a:pt x="0" y="102412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55" name="Freeform 55"/>
            <p:cNvSpPr/>
            <p:nvPr/>
          </p:nvSpPr>
          <p:spPr>
            <a:xfrm>
              <a:off x="0" y="0"/>
              <a:ext cx="11372342" cy="1057912"/>
            </a:xfrm>
            <a:custGeom>
              <a:avLst/>
              <a:gdLst/>
              <a:ahLst/>
              <a:cxnLst/>
              <a:rect l="l" t="t" r="r" b="b"/>
              <a:pathLst>
                <a:path w="11372342" h="1057912">
                  <a:moveTo>
                    <a:pt x="16891" y="0"/>
                  </a:moveTo>
                  <a:lnTo>
                    <a:pt x="11355451" y="0"/>
                  </a:lnTo>
                  <a:cubicBezTo>
                    <a:pt x="11364849" y="0"/>
                    <a:pt x="11372342" y="7620"/>
                    <a:pt x="11372342" y="16891"/>
                  </a:cubicBezTo>
                  <a:lnTo>
                    <a:pt x="11372342" y="1041019"/>
                  </a:lnTo>
                  <a:cubicBezTo>
                    <a:pt x="11372342" y="1050417"/>
                    <a:pt x="11364722" y="1057910"/>
                    <a:pt x="11355451" y="1057910"/>
                  </a:cubicBezTo>
                  <a:lnTo>
                    <a:pt x="16891" y="1057910"/>
                  </a:lnTo>
                  <a:cubicBezTo>
                    <a:pt x="7620" y="1058037"/>
                    <a:pt x="0" y="1050417"/>
                    <a:pt x="0" y="104101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041019"/>
                  </a:lnTo>
                  <a:lnTo>
                    <a:pt x="16891" y="1041019"/>
                  </a:lnTo>
                  <a:lnTo>
                    <a:pt x="16891" y="1024128"/>
                  </a:lnTo>
                  <a:lnTo>
                    <a:pt x="11355451" y="1024128"/>
                  </a:lnTo>
                  <a:lnTo>
                    <a:pt x="11355451" y="1041019"/>
                  </a:lnTo>
                  <a:lnTo>
                    <a:pt x="11338560" y="1041019"/>
                  </a:lnTo>
                  <a:lnTo>
                    <a:pt x="11338560" y="16891"/>
                  </a:lnTo>
                  <a:lnTo>
                    <a:pt x="11355451" y="16891"/>
                  </a:lnTo>
                  <a:lnTo>
                    <a:pt x="1135545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56" name="Group 56"/>
          <p:cNvGrpSpPr/>
          <p:nvPr/>
        </p:nvGrpSpPr>
        <p:grpSpPr>
          <a:xfrm>
            <a:off x="9473184" y="4480560"/>
            <a:ext cx="8138160" cy="694944"/>
            <a:chOff x="0" y="0"/>
            <a:chExt cx="10850880" cy="926592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10850880" cy="926592"/>
            </a:xfrm>
            <a:custGeom>
              <a:avLst/>
              <a:gdLst/>
              <a:ahLst/>
              <a:cxnLst/>
              <a:rect l="l" t="t" r="r" b="b"/>
              <a:pathLst>
                <a:path w="10850880" h="926592">
                  <a:moveTo>
                    <a:pt x="0" y="0"/>
                  </a:moveTo>
                  <a:lnTo>
                    <a:pt x="10850880" y="0"/>
                  </a:lnTo>
                  <a:lnTo>
                    <a:pt x="10850880" y="926592"/>
                  </a:lnTo>
                  <a:lnTo>
                    <a:pt x="0" y="9265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78180" b="-178180"/>
              </a:stretch>
            </a:blipFill>
          </p:spPr>
        </p:sp>
        <p:sp>
          <p:nvSpPr>
            <p:cNvPr id="58" name="TextBox 58"/>
            <p:cNvSpPr txBox="1"/>
            <p:nvPr/>
          </p:nvSpPr>
          <p:spPr>
            <a:xfrm>
              <a:off x="0" y="-9525"/>
              <a:ext cx="10850880" cy="93611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240"/>
                </a:lnSpc>
              </a:pPr>
              <a:r>
                <a:rPr lang="en-US" sz="2700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Kültür (Altın Standart)</a:t>
              </a: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9473184" y="5303520"/>
            <a:ext cx="8138160" cy="1499616"/>
            <a:chOff x="0" y="0"/>
            <a:chExt cx="10850880" cy="1999488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10850880" cy="1999488"/>
            </a:xfrm>
            <a:custGeom>
              <a:avLst/>
              <a:gdLst/>
              <a:ahLst/>
              <a:cxnLst/>
              <a:rect l="l" t="t" r="r" b="b"/>
              <a:pathLst>
                <a:path w="10850880" h="1999488">
                  <a:moveTo>
                    <a:pt x="0" y="0"/>
                  </a:moveTo>
                  <a:lnTo>
                    <a:pt x="10850880" y="0"/>
                  </a:lnTo>
                  <a:lnTo>
                    <a:pt x="10850880" y="1999488"/>
                  </a:lnTo>
                  <a:lnTo>
                    <a:pt x="0" y="199948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5741" b="-55741"/>
              </a:stretch>
            </a:blipFill>
          </p:spPr>
        </p:sp>
        <p:sp>
          <p:nvSpPr>
            <p:cNvPr id="61" name="TextBox 61"/>
            <p:cNvSpPr txBox="1"/>
            <p:nvPr/>
          </p:nvSpPr>
          <p:spPr>
            <a:xfrm>
              <a:off x="0" y="-47625"/>
              <a:ext cx="10850880" cy="204711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999"/>
                </a:lnSpc>
              </a:pPr>
              <a:r>
                <a:rPr lang="en-US" sz="2499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Löwenstein-Jensen veya sıvı besiyeri — 2–8 hafta — ilaç duyarlılığı</a:t>
              </a: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320297" y="7160009"/>
            <a:ext cx="8521703" cy="2486663"/>
            <a:chOff x="0" y="0"/>
            <a:chExt cx="11362271" cy="3315551"/>
          </a:xfrm>
        </p:grpSpPr>
        <p:sp>
          <p:nvSpPr>
            <p:cNvPr id="63" name="Freeform 63"/>
            <p:cNvSpPr/>
            <p:nvPr/>
          </p:nvSpPr>
          <p:spPr>
            <a:xfrm>
              <a:off x="11811" y="11811"/>
              <a:ext cx="11338560" cy="3291840"/>
            </a:xfrm>
            <a:custGeom>
              <a:avLst/>
              <a:gdLst/>
              <a:ahLst/>
              <a:cxnLst/>
              <a:rect l="l" t="t" r="r" b="b"/>
              <a:pathLst>
                <a:path w="11338560" h="3291840">
                  <a:moveTo>
                    <a:pt x="0" y="0"/>
                  </a:moveTo>
                  <a:lnTo>
                    <a:pt x="11338560" y="0"/>
                  </a:lnTo>
                  <a:lnTo>
                    <a:pt x="11338560" y="3291840"/>
                  </a:lnTo>
                  <a:lnTo>
                    <a:pt x="0" y="3291840"/>
                  </a:lnTo>
                  <a:close/>
                </a:path>
              </a:pathLst>
            </a:custGeom>
            <a:solidFill>
              <a:srgbClr val="F5EAD8"/>
            </a:solidFill>
          </p:spPr>
        </p:sp>
        <p:sp>
          <p:nvSpPr>
            <p:cNvPr id="64" name="Freeform 64"/>
            <p:cNvSpPr/>
            <p:nvPr/>
          </p:nvSpPr>
          <p:spPr>
            <a:xfrm>
              <a:off x="0" y="0"/>
              <a:ext cx="11362182" cy="3315462"/>
            </a:xfrm>
            <a:custGeom>
              <a:avLst/>
              <a:gdLst/>
              <a:ahLst/>
              <a:cxnLst/>
              <a:rect l="l" t="t" r="r" b="b"/>
              <a:pathLst>
                <a:path w="11362182" h="3315462">
                  <a:moveTo>
                    <a:pt x="11811" y="0"/>
                  </a:moveTo>
                  <a:lnTo>
                    <a:pt x="11350371" y="0"/>
                  </a:lnTo>
                  <a:cubicBezTo>
                    <a:pt x="11356975" y="0"/>
                    <a:pt x="11362182" y="5334"/>
                    <a:pt x="11362182" y="11811"/>
                  </a:cubicBezTo>
                  <a:lnTo>
                    <a:pt x="11362182" y="3303651"/>
                  </a:lnTo>
                  <a:cubicBezTo>
                    <a:pt x="11362182" y="3310255"/>
                    <a:pt x="11356848" y="3315462"/>
                    <a:pt x="11350371" y="3315462"/>
                  </a:cubicBezTo>
                  <a:lnTo>
                    <a:pt x="11811" y="3315462"/>
                  </a:lnTo>
                  <a:cubicBezTo>
                    <a:pt x="5207" y="3315462"/>
                    <a:pt x="0" y="3310128"/>
                    <a:pt x="0" y="3303651"/>
                  </a:cubicBezTo>
                  <a:lnTo>
                    <a:pt x="0" y="11811"/>
                  </a:lnTo>
                  <a:cubicBezTo>
                    <a:pt x="0" y="5334"/>
                    <a:pt x="5334" y="0"/>
                    <a:pt x="11811" y="0"/>
                  </a:cubicBezTo>
                  <a:moveTo>
                    <a:pt x="11811" y="23749"/>
                  </a:moveTo>
                  <a:lnTo>
                    <a:pt x="11811" y="11811"/>
                  </a:lnTo>
                  <a:lnTo>
                    <a:pt x="23622" y="11811"/>
                  </a:lnTo>
                  <a:lnTo>
                    <a:pt x="23622" y="3303651"/>
                  </a:lnTo>
                  <a:lnTo>
                    <a:pt x="11811" y="3303651"/>
                  </a:lnTo>
                  <a:lnTo>
                    <a:pt x="11811" y="3291840"/>
                  </a:lnTo>
                  <a:lnTo>
                    <a:pt x="11350371" y="3291840"/>
                  </a:lnTo>
                  <a:lnTo>
                    <a:pt x="11350371" y="3303651"/>
                  </a:lnTo>
                  <a:lnTo>
                    <a:pt x="11338560" y="3303651"/>
                  </a:lnTo>
                  <a:lnTo>
                    <a:pt x="11338560" y="11811"/>
                  </a:lnTo>
                  <a:lnTo>
                    <a:pt x="11350371" y="11811"/>
                  </a:lnTo>
                  <a:lnTo>
                    <a:pt x="11350371" y="23622"/>
                  </a:lnTo>
                  <a:lnTo>
                    <a:pt x="11811" y="23622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65" name="Group 65"/>
          <p:cNvGrpSpPr/>
          <p:nvPr/>
        </p:nvGrpSpPr>
        <p:grpSpPr>
          <a:xfrm>
            <a:off x="316487" y="7156199"/>
            <a:ext cx="8529323" cy="793499"/>
            <a:chOff x="0" y="0"/>
            <a:chExt cx="11372431" cy="1057999"/>
          </a:xfrm>
        </p:grpSpPr>
        <p:sp>
          <p:nvSpPr>
            <p:cNvPr id="66" name="Freeform 66"/>
            <p:cNvSpPr/>
            <p:nvPr/>
          </p:nvSpPr>
          <p:spPr>
            <a:xfrm>
              <a:off x="16891" y="16891"/>
              <a:ext cx="11338560" cy="1024128"/>
            </a:xfrm>
            <a:custGeom>
              <a:avLst/>
              <a:gdLst/>
              <a:ahLst/>
              <a:cxnLst/>
              <a:rect l="l" t="t" r="r" b="b"/>
              <a:pathLst>
                <a:path w="11338560" h="1024128">
                  <a:moveTo>
                    <a:pt x="0" y="0"/>
                  </a:moveTo>
                  <a:lnTo>
                    <a:pt x="11338560" y="0"/>
                  </a:lnTo>
                  <a:lnTo>
                    <a:pt x="11338560" y="1024128"/>
                  </a:lnTo>
                  <a:lnTo>
                    <a:pt x="0" y="102412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67" name="Freeform 67"/>
            <p:cNvSpPr/>
            <p:nvPr/>
          </p:nvSpPr>
          <p:spPr>
            <a:xfrm>
              <a:off x="0" y="0"/>
              <a:ext cx="11372342" cy="1057912"/>
            </a:xfrm>
            <a:custGeom>
              <a:avLst/>
              <a:gdLst/>
              <a:ahLst/>
              <a:cxnLst/>
              <a:rect l="l" t="t" r="r" b="b"/>
              <a:pathLst>
                <a:path w="11372342" h="1057912">
                  <a:moveTo>
                    <a:pt x="16891" y="0"/>
                  </a:moveTo>
                  <a:lnTo>
                    <a:pt x="11355451" y="0"/>
                  </a:lnTo>
                  <a:cubicBezTo>
                    <a:pt x="11364849" y="0"/>
                    <a:pt x="11372342" y="7620"/>
                    <a:pt x="11372342" y="16891"/>
                  </a:cubicBezTo>
                  <a:lnTo>
                    <a:pt x="11372342" y="1041019"/>
                  </a:lnTo>
                  <a:cubicBezTo>
                    <a:pt x="11372342" y="1050417"/>
                    <a:pt x="11364722" y="1057910"/>
                    <a:pt x="11355451" y="1057910"/>
                  </a:cubicBezTo>
                  <a:lnTo>
                    <a:pt x="16891" y="1057910"/>
                  </a:lnTo>
                  <a:cubicBezTo>
                    <a:pt x="7620" y="1058037"/>
                    <a:pt x="0" y="1050417"/>
                    <a:pt x="0" y="104101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041019"/>
                  </a:lnTo>
                  <a:lnTo>
                    <a:pt x="16891" y="1041019"/>
                  </a:lnTo>
                  <a:lnTo>
                    <a:pt x="16891" y="1024128"/>
                  </a:lnTo>
                  <a:lnTo>
                    <a:pt x="11355451" y="1024128"/>
                  </a:lnTo>
                  <a:lnTo>
                    <a:pt x="11355451" y="1041019"/>
                  </a:lnTo>
                  <a:lnTo>
                    <a:pt x="11338560" y="1041019"/>
                  </a:lnTo>
                  <a:lnTo>
                    <a:pt x="11338560" y="16891"/>
                  </a:lnTo>
                  <a:lnTo>
                    <a:pt x="11355451" y="16891"/>
                  </a:lnTo>
                  <a:lnTo>
                    <a:pt x="1135545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68" name="Group 68"/>
          <p:cNvGrpSpPr/>
          <p:nvPr/>
        </p:nvGrpSpPr>
        <p:grpSpPr>
          <a:xfrm>
            <a:off x="512064" y="7223760"/>
            <a:ext cx="8138160" cy="694944"/>
            <a:chOff x="0" y="0"/>
            <a:chExt cx="10850880" cy="926592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10850880" cy="926592"/>
            </a:xfrm>
            <a:custGeom>
              <a:avLst/>
              <a:gdLst/>
              <a:ahLst/>
              <a:cxnLst/>
              <a:rect l="l" t="t" r="r" b="b"/>
              <a:pathLst>
                <a:path w="10850880" h="926592">
                  <a:moveTo>
                    <a:pt x="0" y="0"/>
                  </a:moveTo>
                  <a:lnTo>
                    <a:pt x="10850880" y="0"/>
                  </a:lnTo>
                  <a:lnTo>
                    <a:pt x="10850880" y="926592"/>
                  </a:lnTo>
                  <a:lnTo>
                    <a:pt x="0" y="9265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78180" b="-178180"/>
              </a:stretch>
            </a:blipFill>
          </p:spPr>
        </p:sp>
        <p:sp>
          <p:nvSpPr>
            <p:cNvPr id="70" name="TextBox 70"/>
            <p:cNvSpPr txBox="1"/>
            <p:nvPr/>
          </p:nvSpPr>
          <p:spPr>
            <a:xfrm>
              <a:off x="0" y="-9525"/>
              <a:ext cx="10850880" cy="93611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240"/>
                </a:lnSpc>
              </a:pPr>
              <a:r>
                <a:rPr lang="en-US" sz="2700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Moleküler Testler</a:t>
              </a:r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512064" y="8046720"/>
            <a:ext cx="8138160" cy="1499616"/>
            <a:chOff x="0" y="0"/>
            <a:chExt cx="10850880" cy="1999488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10850880" cy="1999488"/>
            </a:xfrm>
            <a:custGeom>
              <a:avLst/>
              <a:gdLst/>
              <a:ahLst/>
              <a:cxnLst/>
              <a:rect l="l" t="t" r="r" b="b"/>
              <a:pathLst>
                <a:path w="10850880" h="1999488">
                  <a:moveTo>
                    <a:pt x="0" y="0"/>
                  </a:moveTo>
                  <a:lnTo>
                    <a:pt x="10850880" y="0"/>
                  </a:lnTo>
                  <a:lnTo>
                    <a:pt x="10850880" y="1999488"/>
                  </a:lnTo>
                  <a:lnTo>
                    <a:pt x="0" y="199948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5741" b="-55741"/>
              </a:stretch>
            </a:blipFill>
          </p:spPr>
        </p:sp>
        <p:sp>
          <p:nvSpPr>
            <p:cNvPr id="73" name="TextBox 73"/>
            <p:cNvSpPr txBox="1"/>
            <p:nvPr/>
          </p:nvSpPr>
          <p:spPr>
            <a:xfrm>
              <a:off x="0" y="-47625"/>
              <a:ext cx="10850880" cy="204711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999"/>
                </a:lnSpc>
              </a:pPr>
              <a:r>
                <a:rPr lang="en-US" sz="2499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Xpert MTB/RIF: 2 saatte TB DNA'sı ve rifampisin direnci. LPA: 1–2 günde H ve R direnci</a:t>
              </a:r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9281417" y="7160009"/>
            <a:ext cx="8521703" cy="2486663"/>
            <a:chOff x="0" y="0"/>
            <a:chExt cx="11362271" cy="3315551"/>
          </a:xfrm>
        </p:grpSpPr>
        <p:sp>
          <p:nvSpPr>
            <p:cNvPr id="75" name="Freeform 75"/>
            <p:cNvSpPr/>
            <p:nvPr/>
          </p:nvSpPr>
          <p:spPr>
            <a:xfrm>
              <a:off x="11811" y="11811"/>
              <a:ext cx="11338560" cy="3291840"/>
            </a:xfrm>
            <a:custGeom>
              <a:avLst/>
              <a:gdLst/>
              <a:ahLst/>
              <a:cxnLst/>
              <a:rect l="l" t="t" r="r" b="b"/>
              <a:pathLst>
                <a:path w="11338560" h="3291840">
                  <a:moveTo>
                    <a:pt x="0" y="0"/>
                  </a:moveTo>
                  <a:lnTo>
                    <a:pt x="11338560" y="0"/>
                  </a:lnTo>
                  <a:lnTo>
                    <a:pt x="11338560" y="3291840"/>
                  </a:lnTo>
                  <a:lnTo>
                    <a:pt x="0" y="3291840"/>
                  </a:lnTo>
                  <a:close/>
                </a:path>
              </a:pathLst>
            </a:custGeom>
            <a:solidFill>
              <a:srgbClr val="F5EAD8"/>
            </a:solidFill>
          </p:spPr>
        </p:sp>
        <p:sp>
          <p:nvSpPr>
            <p:cNvPr id="76" name="Freeform 76"/>
            <p:cNvSpPr/>
            <p:nvPr/>
          </p:nvSpPr>
          <p:spPr>
            <a:xfrm>
              <a:off x="0" y="0"/>
              <a:ext cx="11362182" cy="3315462"/>
            </a:xfrm>
            <a:custGeom>
              <a:avLst/>
              <a:gdLst/>
              <a:ahLst/>
              <a:cxnLst/>
              <a:rect l="l" t="t" r="r" b="b"/>
              <a:pathLst>
                <a:path w="11362182" h="3315462">
                  <a:moveTo>
                    <a:pt x="11811" y="0"/>
                  </a:moveTo>
                  <a:lnTo>
                    <a:pt x="11350371" y="0"/>
                  </a:lnTo>
                  <a:cubicBezTo>
                    <a:pt x="11356975" y="0"/>
                    <a:pt x="11362182" y="5334"/>
                    <a:pt x="11362182" y="11811"/>
                  </a:cubicBezTo>
                  <a:lnTo>
                    <a:pt x="11362182" y="3303651"/>
                  </a:lnTo>
                  <a:cubicBezTo>
                    <a:pt x="11362182" y="3310255"/>
                    <a:pt x="11356848" y="3315462"/>
                    <a:pt x="11350371" y="3315462"/>
                  </a:cubicBezTo>
                  <a:lnTo>
                    <a:pt x="11811" y="3315462"/>
                  </a:lnTo>
                  <a:cubicBezTo>
                    <a:pt x="5207" y="3315462"/>
                    <a:pt x="0" y="3310128"/>
                    <a:pt x="0" y="3303651"/>
                  </a:cubicBezTo>
                  <a:lnTo>
                    <a:pt x="0" y="11811"/>
                  </a:lnTo>
                  <a:cubicBezTo>
                    <a:pt x="0" y="5334"/>
                    <a:pt x="5334" y="0"/>
                    <a:pt x="11811" y="0"/>
                  </a:cubicBezTo>
                  <a:moveTo>
                    <a:pt x="11811" y="23749"/>
                  </a:moveTo>
                  <a:lnTo>
                    <a:pt x="11811" y="11811"/>
                  </a:lnTo>
                  <a:lnTo>
                    <a:pt x="23622" y="11811"/>
                  </a:lnTo>
                  <a:lnTo>
                    <a:pt x="23622" y="3303651"/>
                  </a:lnTo>
                  <a:lnTo>
                    <a:pt x="11811" y="3303651"/>
                  </a:lnTo>
                  <a:lnTo>
                    <a:pt x="11811" y="3291840"/>
                  </a:lnTo>
                  <a:lnTo>
                    <a:pt x="11350371" y="3291840"/>
                  </a:lnTo>
                  <a:lnTo>
                    <a:pt x="11350371" y="3303651"/>
                  </a:lnTo>
                  <a:lnTo>
                    <a:pt x="11338560" y="3303651"/>
                  </a:lnTo>
                  <a:lnTo>
                    <a:pt x="11338560" y="11811"/>
                  </a:lnTo>
                  <a:lnTo>
                    <a:pt x="11350371" y="11811"/>
                  </a:lnTo>
                  <a:lnTo>
                    <a:pt x="11350371" y="23622"/>
                  </a:lnTo>
                  <a:lnTo>
                    <a:pt x="11811" y="23622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77" name="Group 77"/>
          <p:cNvGrpSpPr/>
          <p:nvPr/>
        </p:nvGrpSpPr>
        <p:grpSpPr>
          <a:xfrm>
            <a:off x="9277607" y="7156199"/>
            <a:ext cx="8529323" cy="793499"/>
            <a:chOff x="0" y="0"/>
            <a:chExt cx="11372431" cy="1057999"/>
          </a:xfrm>
        </p:grpSpPr>
        <p:sp>
          <p:nvSpPr>
            <p:cNvPr id="78" name="Freeform 78"/>
            <p:cNvSpPr/>
            <p:nvPr/>
          </p:nvSpPr>
          <p:spPr>
            <a:xfrm>
              <a:off x="16891" y="16891"/>
              <a:ext cx="11338560" cy="1024128"/>
            </a:xfrm>
            <a:custGeom>
              <a:avLst/>
              <a:gdLst/>
              <a:ahLst/>
              <a:cxnLst/>
              <a:rect l="l" t="t" r="r" b="b"/>
              <a:pathLst>
                <a:path w="11338560" h="1024128">
                  <a:moveTo>
                    <a:pt x="0" y="0"/>
                  </a:moveTo>
                  <a:lnTo>
                    <a:pt x="11338560" y="0"/>
                  </a:lnTo>
                  <a:lnTo>
                    <a:pt x="11338560" y="1024128"/>
                  </a:lnTo>
                  <a:lnTo>
                    <a:pt x="0" y="102412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79" name="Freeform 79"/>
            <p:cNvSpPr/>
            <p:nvPr/>
          </p:nvSpPr>
          <p:spPr>
            <a:xfrm>
              <a:off x="0" y="0"/>
              <a:ext cx="11372342" cy="1057912"/>
            </a:xfrm>
            <a:custGeom>
              <a:avLst/>
              <a:gdLst/>
              <a:ahLst/>
              <a:cxnLst/>
              <a:rect l="l" t="t" r="r" b="b"/>
              <a:pathLst>
                <a:path w="11372342" h="1057912">
                  <a:moveTo>
                    <a:pt x="16891" y="0"/>
                  </a:moveTo>
                  <a:lnTo>
                    <a:pt x="11355451" y="0"/>
                  </a:lnTo>
                  <a:cubicBezTo>
                    <a:pt x="11364849" y="0"/>
                    <a:pt x="11372342" y="7620"/>
                    <a:pt x="11372342" y="16891"/>
                  </a:cubicBezTo>
                  <a:lnTo>
                    <a:pt x="11372342" y="1041019"/>
                  </a:lnTo>
                  <a:cubicBezTo>
                    <a:pt x="11372342" y="1050417"/>
                    <a:pt x="11364722" y="1057910"/>
                    <a:pt x="11355451" y="1057910"/>
                  </a:cubicBezTo>
                  <a:lnTo>
                    <a:pt x="16891" y="1057910"/>
                  </a:lnTo>
                  <a:cubicBezTo>
                    <a:pt x="7620" y="1058037"/>
                    <a:pt x="0" y="1050417"/>
                    <a:pt x="0" y="104101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041019"/>
                  </a:lnTo>
                  <a:lnTo>
                    <a:pt x="16891" y="1041019"/>
                  </a:lnTo>
                  <a:lnTo>
                    <a:pt x="16891" y="1024128"/>
                  </a:lnTo>
                  <a:lnTo>
                    <a:pt x="11355451" y="1024128"/>
                  </a:lnTo>
                  <a:lnTo>
                    <a:pt x="11355451" y="1041019"/>
                  </a:lnTo>
                  <a:lnTo>
                    <a:pt x="11338560" y="1041019"/>
                  </a:lnTo>
                  <a:lnTo>
                    <a:pt x="11338560" y="16891"/>
                  </a:lnTo>
                  <a:lnTo>
                    <a:pt x="11355451" y="16891"/>
                  </a:lnTo>
                  <a:lnTo>
                    <a:pt x="1135545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80" name="Group 80"/>
          <p:cNvGrpSpPr/>
          <p:nvPr/>
        </p:nvGrpSpPr>
        <p:grpSpPr>
          <a:xfrm>
            <a:off x="9473184" y="7223760"/>
            <a:ext cx="8138160" cy="694944"/>
            <a:chOff x="0" y="0"/>
            <a:chExt cx="10850880" cy="926592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10850880" cy="926592"/>
            </a:xfrm>
            <a:custGeom>
              <a:avLst/>
              <a:gdLst/>
              <a:ahLst/>
              <a:cxnLst/>
              <a:rect l="l" t="t" r="r" b="b"/>
              <a:pathLst>
                <a:path w="10850880" h="926592">
                  <a:moveTo>
                    <a:pt x="0" y="0"/>
                  </a:moveTo>
                  <a:lnTo>
                    <a:pt x="10850880" y="0"/>
                  </a:lnTo>
                  <a:lnTo>
                    <a:pt x="10850880" y="926592"/>
                  </a:lnTo>
                  <a:lnTo>
                    <a:pt x="0" y="9265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78180" b="-178180"/>
              </a:stretch>
            </a:blipFill>
          </p:spPr>
        </p:sp>
        <p:sp>
          <p:nvSpPr>
            <p:cNvPr id="82" name="TextBox 82"/>
            <p:cNvSpPr txBox="1"/>
            <p:nvPr/>
          </p:nvSpPr>
          <p:spPr>
            <a:xfrm>
              <a:off x="0" y="-9525"/>
              <a:ext cx="10850880" cy="93611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240"/>
                </a:lnSpc>
              </a:pPr>
              <a:r>
                <a:rPr lang="en-US" sz="2700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İmmünolojik Testler</a:t>
              </a:r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9473184" y="8046720"/>
            <a:ext cx="8138160" cy="1499616"/>
            <a:chOff x="0" y="0"/>
            <a:chExt cx="10850880" cy="1999488"/>
          </a:xfrm>
        </p:grpSpPr>
        <p:sp>
          <p:nvSpPr>
            <p:cNvPr id="84" name="Freeform 84"/>
            <p:cNvSpPr/>
            <p:nvPr/>
          </p:nvSpPr>
          <p:spPr>
            <a:xfrm>
              <a:off x="0" y="0"/>
              <a:ext cx="10850880" cy="1999488"/>
            </a:xfrm>
            <a:custGeom>
              <a:avLst/>
              <a:gdLst/>
              <a:ahLst/>
              <a:cxnLst/>
              <a:rect l="l" t="t" r="r" b="b"/>
              <a:pathLst>
                <a:path w="10850880" h="1999488">
                  <a:moveTo>
                    <a:pt x="0" y="0"/>
                  </a:moveTo>
                  <a:lnTo>
                    <a:pt x="10850880" y="0"/>
                  </a:lnTo>
                  <a:lnTo>
                    <a:pt x="10850880" y="1999488"/>
                  </a:lnTo>
                  <a:lnTo>
                    <a:pt x="0" y="199948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5741" b="-55741"/>
              </a:stretch>
            </a:blipFill>
          </p:spPr>
        </p:sp>
        <p:sp>
          <p:nvSpPr>
            <p:cNvPr id="85" name="TextBox 85"/>
            <p:cNvSpPr txBox="1"/>
            <p:nvPr/>
          </p:nvSpPr>
          <p:spPr>
            <a:xfrm>
              <a:off x="0" y="-47625"/>
              <a:ext cx="10850880" cy="204711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999"/>
                </a:lnSpc>
              </a:pPr>
              <a:r>
                <a:rPr lang="en-US" sz="2499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TDT (PPD): enfeksiyonu gösterir. İGST (QuantiFERON/T-SPOT): BCG ve NTM'den etkilenmez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97" y="-12697"/>
            <a:ext cx="18313403" cy="1342139"/>
            <a:chOff x="0" y="0"/>
            <a:chExt cx="24417871" cy="1789519"/>
          </a:xfrm>
        </p:grpSpPr>
        <p:sp>
          <p:nvSpPr>
            <p:cNvPr id="3" name="Freeform 3"/>
            <p:cNvSpPr/>
            <p:nvPr/>
          </p:nvSpPr>
          <p:spPr>
            <a:xfrm>
              <a:off x="16891" y="16891"/>
              <a:ext cx="24383999" cy="1755648"/>
            </a:xfrm>
            <a:custGeom>
              <a:avLst/>
              <a:gdLst/>
              <a:ahLst/>
              <a:cxnLst/>
              <a:rect l="l" t="t" r="r" b="b"/>
              <a:pathLst>
                <a:path w="24383999" h="1755648">
                  <a:moveTo>
                    <a:pt x="0" y="0"/>
                  </a:moveTo>
                  <a:lnTo>
                    <a:pt x="24383999" y="0"/>
                  </a:lnTo>
                  <a:lnTo>
                    <a:pt x="24383999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417782" cy="1789430"/>
            </a:xfrm>
            <a:custGeom>
              <a:avLst/>
              <a:gdLst/>
              <a:ahLst/>
              <a:cxnLst/>
              <a:rect l="l" t="t" r="r" b="b"/>
              <a:pathLst>
                <a:path w="24417782" h="1789430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772539"/>
                  </a:lnTo>
                  <a:cubicBezTo>
                    <a:pt x="24417782" y="1781937"/>
                    <a:pt x="24410163" y="1789430"/>
                    <a:pt x="24400890" y="1789430"/>
                  </a:cubicBezTo>
                  <a:lnTo>
                    <a:pt x="16891" y="1789430"/>
                  </a:lnTo>
                  <a:cubicBezTo>
                    <a:pt x="7493" y="1789430"/>
                    <a:pt x="0" y="1781810"/>
                    <a:pt x="0" y="177253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772539"/>
                  </a:lnTo>
                  <a:lnTo>
                    <a:pt x="16891" y="1772539"/>
                  </a:lnTo>
                  <a:lnTo>
                    <a:pt x="16891" y="1755648"/>
                  </a:lnTo>
                  <a:lnTo>
                    <a:pt x="24400890" y="1755648"/>
                  </a:lnTo>
                  <a:lnTo>
                    <a:pt x="24400890" y="1772539"/>
                  </a:lnTo>
                  <a:lnTo>
                    <a:pt x="24384000" y="177253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12697" y="1304039"/>
            <a:ext cx="18313403" cy="153419"/>
            <a:chOff x="0" y="0"/>
            <a:chExt cx="24417871" cy="204559"/>
          </a:xfrm>
        </p:grpSpPr>
        <p:sp>
          <p:nvSpPr>
            <p:cNvPr id="6" name="Freeform 6"/>
            <p:cNvSpPr/>
            <p:nvPr/>
          </p:nvSpPr>
          <p:spPr>
            <a:xfrm>
              <a:off x="16891" y="16891"/>
              <a:ext cx="24383999" cy="170688"/>
            </a:xfrm>
            <a:custGeom>
              <a:avLst/>
              <a:gdLst/>
              <a:ahLst/>
              <a:cxnLst/>
              <a:rect l="l" t="t" r="r" b="b"/>
              <a:pathLst>
                <a:path w="24383999" h="170688">
                  <a:moveTo>
                    <a:pt x="0" y="0"/>
                  </a:moveTo>
                  <a:lnTo>
                    <a:pt x="24383999" y="0"/>
                  </a:lnTo>
                  <a:lnTo>
                    <a:pt x="24383999" y="170688"/>
                  </a:lnTo>
                  <a:lnTo>
                    <a:pt x="0" y="170688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4417782" cy="204472"/>
            </a:xfrm>
            <a:custGeom>
              <a:avLst/>
              <a:gdLst/>
              <a:ahLst/>
              <a:cxnLst/>
              <a:rect l="l" t="t" r="r" b="b"/>
              <a:pathLst>
                <a:path w="24417782" h="204472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87579"/>
                  </a:lnTo>
                  <a:cubicBezTo>
                    <a:pt x="24417782" y="196977"/>
                    <a:pt x="24410163" y="204470"/>
                    <a:pt x="24400890" y="204470"/>
                  </a:cubicBezTo>
                  <a:lnTo>
                    <a:pt x="16891" y="204470"/>
                  </a:lnTo>
                  <a:cubicBezTo>
                    <a:pt x="7620" y="204597"/>
                    <a:pt x="0" y="196977"/>
                    <a:pt x="0" y="18757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87579"/>
                  </a:lnTo>
                  <a:lnTo>
                    <a:pt x="16891" y="187579"/>
                  </a:lnTo>
                  <a:lnTo>
                    <a:pt x="16891" y="170688"/>
                  </a:lnTo>
                  <a:lnTo>
                    <a:pt x="24400890" y="170688"/>
                  </a:lnTo>
                  <a:lnTo>
                    <a:pt x="24400890" y="187579"/>
                  </a:lnTo>
                  <a:lnTo>
                    <a:pt x="24384000" y="18757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12697" y="-12697"/>
            <a:ext cx="153419" cy="10312403"/>
            <a:chOff x="0" y="0"/>
            <a:chExt cx="204559" cy="13749871"/>
          </a:xfrm>
        </p:grpSpPr>
        <p:sp>
          <p:nvSpPr>
            <p:cNvPr id="9" name="Freeform 9"/>
            <p:cNvSpPr/>
            <p:nvPr/>
          </p:nvSpPr>
          <p:spPr>
            <a:xfrm>
              <a:off x="16891" y="16891"/>
              <a:ext cx="170688" cy="13715999"/>
            </a:xfrm>
            <a:custGeom>
              <a:avLst/>
              <a:gdLst/>
              <a:ahLst/>
              <a:cxnLst/>
              <a:rect l="l" t="t" r="r" b="b"/>
              <a:pathLst>
                <a:path w="170688" h="13715999">
                  <a:moveTo>
                    <a:pt x="0" y="0"/>
                  </a:moveTo>
                  <a:lnTo>
                    <a:pt x="170688" y="0"/>
                  </a:lnTo>
                  <a:lnTo>
                    <a:pt x="170688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04470" cy="13749782"/>
            </a:xfrm>
            <a:custGeom>
              <a:avLst/>
              <a:gdLst/>
              <a:ahLst/>
              <a:cxnLst/>
              <a:rect l="l" t="t" r="r" b="b"/>
              <a:pathLst>
                <a:path w="204470" h="13749782">
                  <a:moveTo>
                    <a:pt x="16891" y="0"/>
                  </a:moveTo>
                  <a:lnTo>
                    <a:pt x="187579" y="0"/>
                  </a:lnTo>
                  <a:cubicBezTo>
                    <a:pt x="196977" y="0"/>
                    <a:pt x="204470" y="7620"/>
                    <a:pt x="204470" y="16891"/>
                  </a:cubicBezTo>
                  <a:lnTo>
                    <a:pt x="204470" y="13732890"/>
                  </a:lnTo>
                  <a:cubicBezTo>
                    <a:pt x="204470" y="13742290"/>
                    <a:pt x="196850" y="13749782"/>
                    <a:pt x="187579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187579" y="13716000"/>
                  </a:lnTo>
                  <a:lnTo>
                    <a:pt x="187579" y="13732890"/>
                  </a:lnTo>
                  <a:lnTo>
                    <a:pt x="170688" y="13732890"/>
                  </a:lnTo>
                  <a:lnTo>
                    <a:pt x="170688" y="16891"/>
                  </a:lnTo>
                  <a:lnTo>
                    <a:pt x="187579" y="16891"/>
                  </a:lnTo>
                  <a:lnTo>
                    <a:pt x="187579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457200" y="182880"/>
            <a:ext cx="17373600" cy="1005840"/>
            <a:chOff x="0" y="0"/>
            <a:chExt cx="23164800" cy="13411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164800" cy="1341120"/>
            </a:xfrm>
            <a:custGeom>
              <a:avLst/>
              <a:gdLst/>
              <a:ahLst/>
              <a:cxnLst/>
              <a:rect l="l" t="t" r="r" b="b"/>
              <a:pathLst>
                <a:path w="23164800" h="1341120">
                  <a:moveTo>
                    <a:pt x="0" y="0"/>
                  </a:moveTo>
                  <a:lnTo>
                    <a:pt x="23164800" y="0"/>
                  </a:lnTo>
                  <a:lnTo>
                    <a:pt x="2316480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86559" b="-286559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23164800" cy="13506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280"/>
                </a:lnSpc>
              </a:pPr>
              <a:r>
                <a:rPr lang="en-US" sz="4400" b="1">
                  <a:solidFill>
                    <a:srgbClr val="FFFFFF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Bakteriyolojik Tanı — Balgam İncelemesi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789920" y="1682496"/>
            <a:ext cx="6949440" cy="3657600"/>
            <a:chOff x="0" y="0"/>
            <a:chExt cx="9265920" cy="4876800"/>
          </a:xfrm>
        </p:grpSpPr>
        <p:sp>
          <p:nvSpPr>
            <p:cNvPr id="15" name="Freeform 15" descr="preencoded.png"/>
            <p:cNvSpPr/>
            <p:nvPr/>
          </p:nvSpPr>
          <p:spPr>
            <a:xfrm>
              <a:off x="0" y="0"/>
              <a:ext cx="9265920" cy="4876800"/>
            </a:xfrm>
            <a:custGeom>
              <a:avLst/>
              <a:gdLst/>
              <a:ahLst/>
              <a:cxnLst/>
              <a:rect l="l" t="t" r="r" b="b"/>
              <a:pathLst>
                <a:path w="9265920" h="4876800">
                  <a:moveTo>
                    <a:pt x="0" y="0"/>
                  </a:moveTo>
                  <a:lnTo>
                    <a:pt x="9265920" y="0"/>
                  </a:lnTo>
                  <a:lnTo>
                    <a:pt x="9265920" y="4876800"/>
                  </a:lnTo>
                  <a:lnTo>
                    <a:pt x="0" y="487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29077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0789920" y="5669280"/>
            <a:ext cx="6949440" cy="3657600"/>
            <a:chOff x="0" y="0"/>
            <a:chExt cx="9265920" cy="4876800"/>
          </a:xfrm>
        </p:grpSpPr>
        <p:sp>
          <p:nvSpPr>
            <p:cNvPr id="17" name="Freeform 17" descr="preencoded.png"/>
            <p:cNvSpPr/>
            <p:nvPr/>
          </p:nvSpPr>
          <p:spPr>
            <a:xfrm>
              <a:off x="0" y="0"/>
              <a:ext cx="9265920" cy="4876800"/>
            </a:xfrm>
            <a:custGeom>
              <a:avLst/>
              <a:gdLst/>
              <a:ahLst/>
              <a:cxnLst/>
              <a:rect l="l" t="t" r="r" b="b"/>
              <a:pathLst>
                <a:path w="9265920" h="4876800">
                  <a:moveTo>
                    <a:pt x="0" y="0"/>
                  </a:moveTo>
                  <a:lnTo>
                    <a:pt x="9265920" y="0"/>
                  </a:lnTo>
                  <a:lnTo>
                    <a:pt x="9265920" y="4876800"/>
                  </a:lnTo>
                  <a:lnTo>
                    <a:pt x="0" y="487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26926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10789920" y="5303520"/>
            <a:ext cx="6949440" cy="402336"/>
            <a:chOff x="0" y="0"/>
            <a:chExt cx="9265920" cy="53644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265920" cy="536448"/>
            </a:xfrm>
            <a:custGeom>
              <a:avLst/>
              <a:gdLst/>
              <a:ahLst/>
              <a:cxnLst/>
              <a:rect l="l" t="t" r="r" b="b"/>
              <a:pathLst>
                <a:path w="9265920" h="536448">
                  <a:moveTo>
                    <a:pt x="0" y="0"/>
                  </a:moveTo>
                  <a:lnTo>
                    <a:pt x="9265920" y="0"/>
                  </a:lnTo>
                  <a:lnTo>
                    <a:pt x="9265920" y="536448"/>
                  </a:lnTo>
                  <a:lnTo>
                    <a:pt x="0" y="53644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86559" b="-286559"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9265920" cy="5745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 i="1">
                  <a:solidFill>
                    <a:srgbClr val="8B6070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ARB boyama (Ziehl-Neelsen)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789920" y="9290304"/>
            <a:ext cx="6949440" cy="402336"/>
            <a:chOff x="0" y="0"/>
            <a:chExt cx="9265920" cy="53644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265920" cy="536448"/>
            </a:xfrm>
            <a:custGeom>
              <a:avLst/>
              <a:gdLst/>
              <a:ahLst/>
              <a:cxnLst/>
              <a:rect l="l" t="t" r="r" b="b"/>
              <a:pathLst>
                <a:path w="9265920" h="536448">
                  <a:moveTo>
                    <a:pt x="0" y="0"/>
                  </a:moveTo>
                  <a:lnTo>
                    <a:pt x="9265920" y="0"/>
                  </a:lnTo>
                  <a:lnTo>
                    <a:pt x="9265920" y="536448"/>
                  </a:lnTo>
                  <a:lnTo>
                    <a:pt x="0" y="53644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86559" b="-286559"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9265920" cy="5745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 i="1">
                  <a:solidFill>
                    <a:srgbClr val="8B6070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M. tuberculosis kültür kolonileri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420624" y="1671066"/>
            <a:ext cx="9875520" cy="8012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1510" lvl="1" indent="-32575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Sabah aç karnına, 3 ayrı günde balgam alınır (gece boyunca biriken balgam basil zengindir)</a:t>
            </a:r>
          </a:p>
          <a:p>
            <a:pPr marL="651510" lvl="1" indent="-32575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Balgam çıkaramayanlarda: balgam indüksiyonu, mide lavajı veya bronkoskopi</a:t>
            </a:r>
          </a:p>
          <a:p>
            <a:pPr marL="651510" lvl="1" indent="-32575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ARB mikroskopi: Hızlı ve ucuz — yayma (+) yüksek bulaştırıcılık göstergesi</a:t>
            </a:r>
          </a:p>
          <a:p>
            <a:pPr marL="651510" lvl="1" indent="-32575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Kültür (Altın Standart): 2–8 hafta, kesin tanı + ilaç duyarlılık testi</a:t>
            </a:r>
          </a:p>
          <a:p>
            <a:pPr marL="651510" lvl="1" indent="-32575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Xpert MTB/RIF Ultra: 2 saatte hem TB tanısı hem de rifampisin direnci</a:t>
            </a:r>
          </a:p>
          <a:p>
            <a:pPr marL="651510" lvl="1" indent="-32575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Örnek toplama sırasında enfeksiyon kontrol önlemleri alınmalıdır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97" y="-12697"/>
            <a:ext cx="18313403" cy="1342139"/>
            <a:chOff x="0" y="0"/>
            <a:chExt cx="24417871" cy="1789519"/>
          </a:xfrm>
        </p:grpSpPr>
        <p:sp>
          <p:nvSpPr>
            <p:cNvPr id="3" name="Freeform 3"/>
            <p:cNvSpPr/>
            <p:nvPr/>
          </p:nvSpPr>
          <p:spPr>
            <a:xfrm>
              <a:off x="16891" y="16891"/>
              <a:ext cx="24383999" cy="1755648"/>
            </a:xfrm>
            <a:custGeom>
              <a:avLst/>
              <a:gdLst/>
              <a:ahLst/>
              <a:cxnLst/>
              <a:rect l="l" t="t" r="r" b="b"/>
              <a:pathLst>
                <a:path w="24383999" h="1755648">
                  <a:moveTo>
                    <a:pt x="0" y="0"/>
                  </a:moveTo>
                  <a:lnTo>
                    <a:pt x="24383999" y="0"/>
                  </a:lnTo>
                  <a:lnTo>
                    <a:pt x="24383999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417782" cy="1789430"/>
            </a:xfrm>
            <a:custGeom>
              <a:avLst/>
              <a:gdLst/>
              <a:ahLst/>
              <a:cxnLst/>
              <a:rect l="l" t="t" r="r" b="b"/>
              <a:pathLst>
                <a:path w="24417782" h="1789430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772539"/>
                  </a:lnTo>
                  <a:cubicBezTo>
                    <a:pt x="24417782" y="1781937"/>
                    <a:pt x="24410163" y="1789430"/>
                    <a:pt x="24400890" y="1789430"/>
                  </a:cubicBezTo>
                  <a:lnTo>
                    <a:pt x="16891" y="1789430"/>
                  </a:lnTo>
                  <a:cubicBezTo>
                    <a:pt x="7493" y="1789430"/>
                    <a:pt x="0" y="1781810"/>
                    <a:pt x="0" y="177253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772539"/>
                  </a:lnTo>
                  <a:lnTo>
                    <a:pt x="16891" y="1772539"/>
                  </a:lnTo>
                  <a:lnTo>
                    <a:pt x="16891" y="1755648"/>
                  </a:lnTo>
                  <a:lnTo>
                    <a:pt x="24400890" y="1755648"/>
                  </a:lnTo>
                  <a:lnTo>
                    <a:pt x="24400890" y="1772539"/>
                  </a:lnTo>
                  <a:lnTo>
                    <a:pt x="24384000" y="177253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12697" y="1304039"/>
            <a:ext cx="18313403" cy="153419"/>
            <a:chOff x="0" y="0"/>
            <a:chExt cx="24417871" cy="204559"/>
          </a:xfrm>
        </p:grpSpPr>
        <p:sp>
          <p:nvSpPr>
            <p:cNvPr id="6" name="Freeform 6"/>
            <p:cNvSpPr/>
            <p:nvPr/>
          </p:nvSpPr>
          <p:spPr>
            <a:xfrm>
              <a:off x="16891" y="16891"/>
              <a:ext cx="24383999" cy="170688"/>
            </a:xfrm>
            <a:custGeom>
              <a:avLst/>
              <a:gdLst/>
              <a:ahLst/>
              <a:cxnLst/>
              <a:rect l="l" t="t" r="r" b="b"/>
              <a:pathLst>
                <a:path w="24383999" h="170688">
                  <a:moveTo>
                    <a:pt x="0" y="0"/>
                  </a:moveTo>
                  <a:lnTo>
                    <a:pt x="24383999" y="0"/>
                  </a:lnTo>
                  <a:lnTo>
                    <a:pt x="24383999" y="170688"/>
                  </a:lnTo>
                  <a:lnTo>
                    <a:pt x="0" y="170688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4417782" cy="204472"/>
            </a:xfrm>
            <a:custGeom>
              <a:avLst/>
              <a:gdLst/>
              <a:ahLst/>
              <a:cxnLst/>
              <a:rect l="l" t="t" r="r" b="b"/>
              <a:pathLst>
                <a:path w="24417782" h="204472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87579"/>
                  </a:lnTo>
                  <a:cubicBezTo>
                    <a:pt x="24417782" y="196977"/>
                    <a:pt x="24410163" y="204470"/>
                    <a:pt x="24400890" y="204470"/>
                  </a:cubicBezTo>
                  <a:lnTo>
                    <a:pt x="16891" y="204470"/>
                  </a:lnTo>
                  <a:cubicBezTo>
                    <a:pt x="7620" y="204597"/>
                    <a:pt x="0" y="196977"/>
                    <a:pt x="0" y="18757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87579"/>
                  </a:lnTo>
                  <a:lnTo>
                    <a:pt x="16891" y="187579"/>
                  </a:lnTo>
                  <a:lnTo>
                    <a:pt x="16891" y="170688"/>
                  </a:lnTo>
                  <a:lnTo>
                    <a:pt x="24400890" y="170688"/>
                  </a:lnTo>
                  <a:lnTo>
                    <a:pt x="24400890" y="187579"/>
                  </a:lnTo>
                  <a:lnTo>
                    <a:pt x="24384000" y="18757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12697" y="-12697"/>
            <a:ext cx="153419" cy="10312403"/>
            <a:chOff x="0" y="0"/>
            <a:chExt cx="204559" cy="13749871"/>
          </a:xfrm>
        </p:grpSpPr>
        <p:sp>
          <p:nvSpPr>
            <p:cNvPr id="9" name="Freeform 9"/>
            <p:cNvSpPr/>
            <p:nvPr/>
          </p:nvSpPr>
          <p:spPr>
            <a:xfrm>
              <a:off x="16891" y="16891"/>
              <a:ext cx="170688" cy="13715999"/>
            </a:xfrm>
            <a:custGeom>
              <a:avLst/>
              <a:gdLst/>
              <a:ahLst/>
              <a:cxnLst/>
              <a:rect l="l" t="t" r="r" b="b"/>
              <a:pathLst>
                <a:path w="170688" h="13715999">
                  <a:moveTo>
                    <a:pt x="0" y="0"/>
                  </a:moveTo>
                  <a:lnTo>
                    <a:pt x="170688" y="0"/>
                  </a:lnTo>
                  <a:lnTo>
                    <a:pt x="170688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04470" cy="13749782"/>
            </a:xfrm>
            <a:custGeom>
              <a:avLst/>
              <a:gdLst/>
              <a:ahLst/>
              <a:cxnLst/>
              <a:rect l="l" t="t" r="r" b="b"/>
              <a:pathLst>
                <a:path w="204470" h="13749782">
                  <a:moveTo>
                    <a:pt x="16891" y="0"/>
                  </a:moveTo>
                  <a:lnTo>
                    <a:pt x="187579" y="0"/>
                  </a:lnTo>
                  <a:cubicBezTo>
                    <a:pt x="196977" y="0"/>
                    <a:pt x="204470" y="7620"/>
                    <a:pt x="204470" y="16891"/>
                  </a:cubicBezTo>
                  <a:lnTo>
                    <a:pt x="204470" y="13732890"/>
                  </a:lnTo>
                  <a:cubicBezTo>
                    <a:pt x="204470" y="13742290"/>
                    <a:pt x="196850" y="13749782"/>
                    <a:pt x="187579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187579" y="13716000"/>
                  </a:lnTo>
                  <a:lnTo>
                    <a:pt x="187579" y="13732890"/>
                  </a:lnTo>
                  <a:lnTo>
                    <a:pt x="170688" y="13732890"/>
                  </a:lnTo>
                  <a:lnTo>
                    <a:pt x="170688" y="16891"/>
                  </a:lnTo>
                  <a:lnTo>
                    <a:pt x="187579" y="16891"/>
                  </a:lnTo>
                  <a:lnTo>
                    <a:pt x="187579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457200" y="182880"/>
            <a:ext cx="17373600" cy="1005840"/>
            <a:chOff x="0" y="0"/>
            <a:chExt cx="23164800" cy="13411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164800" cy="1341120"/>
            </a:xfrm>
            <a:custGeom>
              <a:avLst/>
              <a:gdLst/>
              <a:ahLst/>
              <a:cxnLst/>
              <a:rect l="l" t="t" r="r" b="b"/>
              <a:pathLst>
                <a:path w="23164800" h="1341120">
                  <a:moveTo>
                    <a:pt x="0" y="0"/>
                  </a:moveTo>
                  <a:lnTo>
                    <a:pt x="23164800" y="0"/>
                  </a:lnTo>
                  <a:lnTo>
                    <a:pt x="2316480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86559" b="-286559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23164800" cy="13506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280"/>
                </a:lnSpc>
              </a:pPr>
              <a:r>
                <a:rPr lang="en-US" sz="4400" b="1">
                  <a:solidFill>
                    <a:srgbClr val="FFFFFF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Tüberkülin Deri Testi (TDT / PPD)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29184" y="1682496"/>
            <a:ext cx="5120640" cy="3840480"/>
            <a:chOff x="0" y="0"/>
            <a:chExt cx="6827520" cy="5120640"/>
          </a:xfrm>
        </p:grpSpPr>
        <p:sp>
          <p:nvSpPr>
            <p:cNvPr id="15" name="Freeform 15" descr="preencoded.png"/>
            <p:cNvSpPr/>
            <p:nvPr/>
          </p:nvSpPr>
          <p:spPr>
            <a:xfrm>
              <a:off x="0" y="0"/>
              <a:ext cx="6827520" cy="5120640"/>
            </a:xfrm>
            <a:custGeom>
              <a:avLst/>
              <a:gdLst/>
              <a:ahLst/>
              <a:cxnLst/>
              <a:rect l="l" t="t" r="r" b="b"/>
              <a:pathLst>
                <a:path w="6827520" h="5120640">
                  <a:moveTo>
                    <a:pt x="0" y="0"/>
                  </a:moveTo>
                  <a:lnTo>
                    <a:pt x="6827520" y="0"/>
                  </a:lnTo>
                  <a:lnTo>
                    <a:pt x="6827520" y="5120640"/>
                  </a:lnTo>
                  <a:lnTo>
                    <a:pt x="0" y="5120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4583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329184" y="5760720"/>
            <a:ext cx="10607040" cy="4114800"/>
            <a:chOff x="0" y="0"/>
            <a:chExt cx="14142720" cy="5486400"/>
          </a:xfrm>
        </p:grpSpPr>
        <p:sp>
          <p:nvSpPr>
            <p:cNvPr id="17" name="Freeform 17" descr="preencoded.png"/>
            <p:cNvSpPr/>
            <p:nvPr/>
          </p:nvSpPr>
          <p:spPr>
            <a:xfrm>
              <a:off x="0" y="0"/>
              <a:ext cx="14142720" cy="5486400"/>
            </a:xfrm>
            <a:custGeom>
              <a:avLst/>
              <a:gdLst/>
              <a:ahLst/>
              <a:cxnLst/>
              <a:rect l="l" t="t" r="r" b="b"/>
              <a:pathLst>
                <a:path w="14142720" h="5486400">
                  <a:moveTo>
                    <a:pt x="0" y="0"/>
                  </a:moveTo>
                  <a:lnTo>
                    <a:pt x="14142720" y="0"/>
                  </a:lnTo>
                  <a:lnTo>
                    <a:pt x="1414272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52022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329184" y="5449824"/>
            <a:ext cx="5120640" cy="402336"/>
            <a:chOff x="0" y="0"/>
            <a:chExt cx="6827520" cy="53644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827520" cy="536448"/>
            </a:xfrm>
            <a:custGeom>
              <a:avLst/>
              <a:gdLst/>
              <a:ahLst/>
              <a:cxnLst/>
              <a:rect l="l" t="t" r="r" b="b"/>
              <a:pathLst>
                <a:path w="6827520" h="536448">
                  <a:moveTo>
                    <a:pt x="0" y="0"/>
                  </a:moveTo>
                  <a:lnTo>
                    <a:pt x="6827520" y="0"/>
                  </a:lnTo>
                  <a:lnTo>
                    <a:pt x="6827520" y="536448"/>
                  </a:lnTo>
                  <a:lnTo>
                    <a:pt x="0" y="53644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97991" b="-197991"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6827520" cy="5745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 i="1">
                  <a:solidFill>
                    <a:srgbClr val="8B6070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72 saat sonra endurasyon ölçülür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5943600" y="1671066"/>
            <a:ext cx="11887200" cy="691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1510" lvl="1" indent="-32575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Tüberküloz enfeksiyonunu gösteren bir testtir — aktif hastalık tanısı için tek başına yeterli değildir</a:t>
            </a:r>
          </a:p>
          <a:p>
            <a:pPr marL="651510" lvl="1" indent="-32575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Deri içine PPD enjeksiyonundan 72 saat sonra oluşan endurasyon ölçülür</a:t>
            </a:r>
          </a:p>
          <a:p>
            <a:pPr marL="651510" lvl="1" indent="-32575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Tedavi sonrası negatifleşmez, tedavi başarısını değerlendirmede kullanılmaz</a:t>
            </a:r>
          </a:p>
          <a:p>
            <a:pPr marL="651510" lvl="1" indent="-32575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BCG aşısı ve tüberküloz dışı mikobakteri enfeksiyonları yanlış pozitifliğe neden olabilir</a:t>
            </a:r>
          </a:p>
          <a:p>
            <a:pPr marL="651510" lvl="1" indent="-32575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İGST (QuantiFERON veya T-SPOT) bu dezavantajları olmayan alternatif testtir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0A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97" y="-12697"/>
            <a:ext cx="354587" cy="10312403"/>
            <a:chOff x="0" y="0"/>
            <a:chExt cx="472783" cy="13749871"/>
          </a:xfrm>
        </p:grpSpPr>
        <p:sp>
          <p:nvSpPr>
            <p:cNvPr id="3" name="Freeform 3"/>
            <p:cNvSpPr/>
            <p:nvPr/>
          </p:nvSpPr>
          <p:spPr>
            <a:xfrm>
              <a:off x="16891" y="16891"/>
              <a:ext cx="438912" cy="13715999"/>
            </a:xfrm>
            <a:custGeom>
              <a:avLst/>
              <a:gdLst/>
              <a:ahLst/>
              <a:cxnLst/>
              <a:rect l="l" t="t" r="r" b="b"/>
              <a:pathLst>
                <a:path w="438912" h="13715999">
                  <a:moveTo>
                    <a:pt x="0" y="0"/>
                  </a:moveTo>
                  <a:lnTo>
                    <a:pt x="438912" y="0"/>
                  </a:lnTo>
                  <a:lnTo>
                    <a:pt x="438912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472694" cy="13749782"/>
            </a:xfrm>
            <a:custGeom>
              <a:avLst/>
              <a:gdLst/>
              <a:ahLst/>
              <a:cxnLst/>
              <a:rect l="l" t="t" r="r" b="b"/>
              <a:pathLst>
                <a:path w="472694" h="13749782">
                  <a:moveTo>
                    <a:pt x="16891" y="0"/>
                  </a:moveTo>
                  <a:lnTo>
                    <a:pt x="455803" y="0"/>
                  </a:lnTo>
                  <a:cubicBezTo>
                    <a:pt x="465201" y="0"/>
                    <a:pt x="472694" y="7620"/>
                    <a:pt x="472694" y="16891"/>
                  </a:cubicBezTo>
                  <a:lnTo>
                    <a:pt x="472694" y="13732890"/>
                  </a:lnTo>
                  <a:cubicBezTo>
                    <a:pt x="472694" y="13742290"/>
                    <a:pt x="465074" y="13749782"/>
                    <a:pt x="455803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455803" y="13716000"/>
                  </a:lnTo>
                  <a:lnTo>
                    <a:pt x="455803" y="13732890"/>
                  </a:lnTo>
                  <a:lnTo>
                    <a:pt x="438912" y="13732890"/>
                  </a:lnTo>
                  <a:lnTo>
                    <a:pt x="438912" y="16891"/>
                  </a:lnTo>
                  <a:lnTo>
                    <a:pt x="455803" y="16891"/>
                  </a:lnTo>
                  <a:lnTo>
                    <a:pt x="455803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7946119" y="-12697"/>
            <a:ext cx="354587" cy="10312403"/>
            <a:chOff x="0" y="0"/>
            <a:chExt cx="472783" cy="13749871"/>
          </a:xfrm>
        </p:grpSpPr>
        <p:sp>
          <p:nvSpPr>
            <p:cNvPr id="6" name="Freeform 6"/>
            <p:cNvSpPr/>
            <p:nvPr/>
          </p:nvSpPr>
          <p:spPr>
            <a:xfrm>
              <a:off x="16891" y="16891"/>
              <a:ext cx="438912" cy="13715999"/>
            </a:xfrm>
            <a:custGeom>
              <a:avLst/>
              <a:gdLst/>
              <a:ahLst/>
              <a:cxnLst/>
              <a:rect l="l" t="t" r="r" b="b"/>
              <a:pathLst>
                <a:path w="438912" h="13715999">
                  <a:moveTo>
                    <a:pt x="0" y="0"/>
                  </a:moveTo>
                  <a:lnTo>
                    <a:pt x="438912" y="0"/>
                  </a:lnTo>
                  <a:lnTo>
                    <a:pt x="438912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472694" cy="13749782"/>
            </a:xfrm>
            <a:custGeom>
              <a:avLst/>
              <a:gdLst/>
              <a:ahLst/>
              <a:cxnLst/>
              <a:rect l="l" t="t" r="r" b="b"/>
              <a:pathLst>
                <a:path w="472694" h="13749782">
                  <a:moveTo>
                    <a:pt x="16891" y="0"/>
                  </a:moveTo>
                  <a:lnTo>
                    <a:pt x="455803" y="0"/>
                  </a:lnTo>
                  <a:cubicBezTo>
                    <a:pt x="465201" y="0"/>
                    <a:pt x="472694" y="7620"/>
                    <a:pt x="472694" y="16891"/>
                  </a:cubicBezTo>
                  <a:lnTo>
                    <a:pt x="472694" y="13732890"/>
                  </a:lnTo>
                  <a:cubicBezTo>
                    <a:pt x="472694" y="13742290"/>
                    <a:pt x="465074" y="13749782"/>
                    <a:pt x="455803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455803" y="13716000"/>
                  </a:lnTo>
                  <a:lnTo>
                    <a:pt x="455803" y="13732890"/>
                  </a:lnTo>
                  <a:lnTo>
                    <a:pt x="438912" y="13732890"/>
                  </a:lnTo>
                  <a:lnTo>
                    <a:pt x="438912" y="16891"/>
                  </a:lnTo>
                  <a:lnTo>
                    <a:pt x="455803" y="16891"/>
                  </a:lnTo>
                  <a:lnTo>
                    <a:pt x="455803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810263" y="4778759"/>
            <a:ext cx="16667483" cy="98555"/>
            <a:chOff x="0" y="0"/>
            <a:chExt cx="22223311" cy="131407"/>
          </a:xfrm>
        </p:grpSpPr>
        <p:sp>
          <p:nvSpPr>
            <p:cNvPr id="9" name="Freeform 9"/>
            <p:cNvSpPr/>
            <p:nvPr/>
          </p:nvSpPr>
          <p:spPr>
            <a:xfrm>
              <a:off x="16891" y="16891"/>
              <a:ext cx="22189439" cy="97536"/>
            </a:xfrm>
            <a:custGeom>
              <a:avLst/>
              <a:gdLst/>
              <a:ahLst/>
              <a:cxnLst/>
              <a:rect l="l" t="t" r="r" b="b"/>
              <a:pathLst>
                <a:path w="22189439" h="97536">
                  <a:moveTo>
                    <a:pt x="0" y="0"/>
                  </a:moveTo>
                  <a:lnTo>
                    <a:pt x="22189439" y="0"/>
                  </a:lnTo>
                  <a:lnTo>
                    <a:pt x="22189439" y="97536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2223222" cy="131320"/>
            </a:xfrm>
            <a:custGeom>
              <a:avLst/>
              <a:gdLst/>
              <a:ahLst/>
              <a:cxnLst/>
              <a:rect l="l" t="t" r="r" b="b"/>
              <a:pathLst>
                <a:path w="22223222" h="131320">
                  <a:moveTo>
                    <a:pt x="16891" y="0"/>
                  </a:moveTo>
                  <a:lnTo>
                    <a:pt x="22206330" y="0"/>
                  </a:lnTo>
                  <a:cubicBezTo>
                    <a:pt x="22215729" y="0"/>
                    <a:pt x="22223222" y="7620"/>
                    <a:pt x="22223222" y="16891"/>
                  </a:cubicBezTo>
                  <a:lnTo>
                    <a:pt x="22223222" y="114427"/>
                  </a:lnTo>
                  <a:cubicBezTo>
                    <a:pt x="22223222" y="123825"/>
                    <a:pt x="22215602" y="131318"/>
                    <a:pt x="22206330" y="131318"/>
                  </a:cubicBezTo>
                  <a:lnTo>
                    <a:pt x="16891" y="131318"/>
                  </a:lnTo>
                  <a:cubicBezTo>
                    <a:pt x="7620" y="131445"/>
                    <a:pt x="0" y="123825"/>
                    <a:pt x="0" y="114427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14427"/>
                  </a:lnTo>
                  <a:lnTo>
                    <a:pt x="16891" y="114427"/>
                  </a:lnTo>
                  <a:lnTo>
                    <a:pt x="16891" y="97536"/>
                  </a:lnTo>
                  <a:lnTo>
                    <a:pt x="22206330" y="97536"/>
                  </a:lnTo>
                  <a:lnTo>
                    <a:pt x="22206330" y="114427"/>
                  </a:lnTo>
                  <a:lnTo>
                    <a:pt x="22189439" y="114427"/>
                  </a:lnTo>
                  <a:lnTo>
                    <a:pt x="22189439" y="16891"/>
                  </a:lnTo>
                  <a:lnTo>
                    <a:pt x="22206330" y="16891"/>
                  </a:lnTo>
                  <a:lnTo>
                    <a:pt x="2220633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822960" y="3017520"/>
            <a:ext cx="16642080" cy="1645920"/>
            <a:chOff x="0" y="0"/>
            <a:chExt cx="22189440" cy="21945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189439" cy="2194560"/>
            </a:xfrm>
            <a:custGeom>
              <a:avLst/>
              <a:gdLst/>
              <a:ahLst/>
              <a:cxnLst/>
              <a:rect l="l" t="t" r="r" b="b"/>
              <a:pathLst>
                <a:path w="22189439" h="2194560">
                  <a:moveTo>
                    <a:pt x="0" y="0"/>
                  </a:moveTo>
                  <a:lnTo>
                    <a:pt x="22189439" y="0"/>
                  </a:lnTo>
                  <a:lnTo>
                    <a:pt x="22189439" y="2194560"/>
                  </a:lnTo>
                  <a:lnTo>
                    <a:pt x="0" y="219456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47015" b="-147015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22189440" cy="221361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8640"/>
                </a:lnSpc>
              </a:pPr>
              <a:r>
                <a:rPr lang="en-US" sz="7200" b="1" spc="599">
                  <a:solidFill>
                    <a:srgbClr val="F5EDE0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TÜBERKÜLOZ TEDAVİSİ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22960" y="5212080"/>
            <a:ext cx="16642080" cy="1463040"/>
            <a:chOff x="0" y="0"/>
            <a:chExt cx="22189440" cy="195072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189439" cy="1950720"/>
            </a:xfrm>
            <a:custGeom>
              <a:avLst/>
              <a:gdLst/>
              <a:ahLst/>
              <a:cxnLst/>
              <a:rect l="l" t="t" r="r" b="b"/>
              <a:pathLst>
                <a:path w="22189439" h="1950720">
                  <a:moveTo>
                    <a:pt x="0" y="0"/>
                  </a:moveTo>
                  <a:lnTo>
                    <a:pt x="22189439" y="0"/>
                  </a:lnTo>
                  <a:lnTo>
                    <a:pt x="22189439" y="1950720"/>
                  </a:lnTo>
                  <a:lnTo>
                    <a:pt x="0" y="19507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71642" b="-171642"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22189440" cy="201739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079"/>
                </a:lnSpc>
              </a:pPr>
              <a:r>
                <a:rPr lang="en-US" sz="3400" i="1">
                  <a:solidFill>
                    <a:srgbClr val="E8B96A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Standart ilaç rejimleri ve tedavi ilkeleri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97" y="-12697"/>
            <a:ext cx="18313403" cy="1342139"/>
            <a:chOff x="0" y="0"/>
            <a:chExt cx="24417871" cy="1789519"/>
          </a:xfrm>
        </p:grpSpPr>
        <p:sp>
          <p:nvSpPr>
            <p:cNvPr id="3" name="Freeform 3"/>
            <p:cNvSpPr/>
            <p:nvPr/>
          </p:nvSpPr>
          <p:spPr>
            <a:xfrm>
              <a:off x="16891" y="16891"/>
              <a:ext cx="24383999" cy="1755648"/>
            </a:xfrm>
            <a:custGeom>
              <a:avLst/>
              <a:gdLst/>
              <a:ahLst/>
              <a:cxnLst/>
              <a:rect l="l" t="t" r="r" b="b"/>
              <a:pathLst>
                <a:path w="24383999" h="1755648">
                  <a:moveTo>
                    <a:pt x="0" y="0"/>
                  </a:moveTo>
                  <a:lnTo>
                    <a:pt x="24383999" y="0"/>
                  </a:lnTo>
                  <a:lnTo>
                    <a:pt x="24383999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417782" cy="1789430"/>
            </a:xfrm>
            <a:custGeom>
              <a:avLst/>
              <a:gdLst/>
              <a:ahLst/>
              <a:cxnLst/>
              <a:rect l="l" t="t" r="r" b="b"/>
              <a:pathLst>
                <a:path w="24417782" h="1789430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772539"/>
                  </a:lnTo>
                  <a:cubicBezTo>
                    <a:pt x="24417782" y="1781937"/>
                    <a:pt x="24410163" y="1789430"/>
                    <a:pt x="24400890" y="1789430"/>
                  </a:cubicBezTo>
                  <a:lnTo>
                    <a:pt x="16891" y="1789430"/>
                  </a:lnTo>
                  <a:cubicBezTo>
                    <a:pt x="7493" y="1789430"/>
                    <a:pt x="0" y="1781810"/>
                    <a:pt x="0" y="177253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772539"/>
                  </a:lnTo>
                  <a:lnTo>
                    <a:pt x="16891" y="1772539"/>
                  </a:lnTo>
                  <a:lnTo>
                    <a:pt x="16891" y="1755648"/>
                  </a:lnTo>
                  <a:lnTo>
                    <a:pt x="24400890" y="1755648"/>
                  </a:lnTo>
                  <a:lnTo>
                    <a:pt x="24400890" y="1772539"/>
                  </a:lnTo>
                  <a:lnTo>
                    <a:pt x="24384000" y="177253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12697" y="1304039"/>
            <a:ext cx="18313403" cy="153419"/>
            <a:chOff x="0" y="0"/>
            <a:chExt cx="24417871" cy="204559"/>
          </a:xfrm>
        </p:grpSpPr>
        <p:sp>
          <p:nvSpPr>
            <p:cNvPr id="6" name="Freeform 6"/>
            <p:cNvSpPr/>
            <p:nvPr/>
          </p:nvSpPr>
          <p:spPr>
            <a:xfrm>
              <a:off x="16891" y="16891"/>
              <a:ext cx="24383999" cy="170688"/>
            </a:xfrm>
            <a:custGeom>
              <a:avLst/>
              <a:gdLst/>
              <a:ahLst/>
              <a:cxnLst/>
              <a:rect l="l" t="t" r="r" b="b"/>
              <a:pathLst>
                <a:path w="24383999" h="170688">
                  <a:moveTo>
                    <a:pt x="0" y="0"/>
                  </a:moveTo>
                  <a:lnTo>
                    <a:pt x="24383999" y="0"/>
                  </a:lnTo>
                  <a:lnTo>
                    <a:pt x="24383999" y="170688"/>
                  </a:lnTo>
                  <a:lnTo>
                    <a:pt x="0" y="170688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4417782" cy="204472"/>
            </a:xfrm>
            <a:custGeom>
              <a:avLst/>
              <a:gdLst/>
              <a:ahLst/>
              <a:cxnLst/>
              <a:rect l="l" t="t" r="r" b="b"/>
              <a:pathLst>
                <a:path w="24417782" h="204472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87579"/>
                  </a:lnTo>
                  <a:cubicBezTo>
                    <a:pt x="24417782" y="196977"/>
                    <a:pt x="24410163" y="204470"/>
                    <a:pt x="24400890" y="204470"/>
                  </a:cubicBezTo>
                  <a:lnTo>
                    <a:pt x="16891" y="204470"/>
                  </a:lnTo>
                  <a:cubicBezTo>
                    <a:pt x="7620" y="204597"/>
                    <a:pt x="0" y="196977"/>
                    <a:pt x="0" y="18757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87579"/>
                  </a:lnTo>
                  <a:lnTo>
                    <a:pt x="16891" y="187579"/>
                  </a:lnTo>
                  <a:lnTo>
                    <a:pt x="16891" y="170688"/>
                  </a:lnTo>
                  <a:lnTo>
                    <a:pt x="24400890" y="170688"/>
                  </a:lnTo>
                  <a:lnTo>
                    <a:pt x="24400890" y="187579"/>
                  </a:lnTo>
                  <a:lnTo>
                    <a:pt x="24384000" y="18757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12697" y="-12697"/>
            <a:ext cx="153419" cy="10312403"/>
            <a:chOff x="0" y="0"/>
            <a:chExt cx="204559" cy="13749871"/>
          </a:xfrm>
        </p:grpSpPr>
        <p:sp>
          <p:nvSpPr>
            <p:cNvPr id="9" name="Freeform 9"/>
            <p:cNvSpPr/>
            <p:nvPr/>
          </p:nvSpPr>
          <p:spPr>
            <a:xfrm>
              <a:off x="16891" y="16891"/>
              <a:ext cx="170688" cy="13715999"/>
            </a:xfrm>
            <a:custGeom>
              <a:avLst/>
              <a:gdLst/>
              <a:ahLst/>
              <a:cxnLst/>
              <a:rect l="l" t="t" r="r" b="b"/>
              <a:pathLst>
                <a:path w="170688" h="13715999">
                  <a:moveTo>
                    <a:pt x="0" y="0"/>
                  </a:moveTo>
                  <a:lnTo>
                    <a:pt x="170688" y="0"/>
                  </a:lnTo>
                  <a:lnTo>
                    <a:pt x="170688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04470" cy="13749782"/>
            </a:xfrm>
            <a:custGeom>
              <a:avLst/>
              <a:gdLst/>
              <a:ahLst/>
              <a:cxnLst/>
              <a:rect l="l" t="t" r="r" b="b"/>
              <a:pathLst>
                <a:path w="204470" h="13749782">
                  <a:moveTo>
                    <a:pt x="16891" y="0"/>
                  </a:moveTo>
                  <a:lnTo>
                    <a:pt x="187579" y="0"/>
                  </a:lnTo>
                  <a:cubicBezTo>
                    <a:pt x="196977" y="0"/>
                    <a:pt x="204470" y="7620"/>
                    <a:pt x="204470" y="16891"/>
                  </a:cubicBezTo>
                  <a:lnTo>
                    <a:pt x="204470" y="13732890"/>
                  </a:lnTo>
                  <a:cubicBezTo>
                    <a:pt x="204470" y="13742290"/>
                    <a:pt x="196850" y="13749782"/>
                    <a:pt x="187579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187579" y="13716000"/>
                  </a:lnTo>
                  <a:lnTo>
                    <a:pt x="187579" y="13732890"/>
                  </a:lnTo>
                  <a:lnTo>
                    <a:pt x="170688" y="13732890"/>
                  </a:lnTo>
                  <a:lnTo>
                    <a:pt x="170688" y="16891"/>
                  </a:lnTo>
                  <a:lnTo>
                    <a:pt x="187579" y="16891"/>
                  </a:lnTo>
                  <a:lnTo>
                    <a:pt x="187579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457200" y="182880"/>
            <a:ext cx="17373600" cy="1005840"/>
            <a:chOff x="0" y="0"/>
            <a:chExt cx="23164800" cy="13411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164800" cy="1341120"/>
            </a:xfrm>
            <a:custGeom>
              <a:avLst/>
              <a:gdLst/>
              <a:ahLst/>
              <a:cxnLst/>
              <a:rect l="l" t="t" r="r" b="b"/>
              <a:pathLst>
                <a:path w="23164800" h="1341120">
                  <a:moveTo>
                    <a:pt x="0" y="0"/>
                  </a:moveTo>
                  <a:lnTo>
                    <a:pt x="23164800" y="0"/>
                  </a:lnTo>
                  <a:lnTo>
                    <a:pt x="2316480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86559" b="-286559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23164800" cy="13506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280"/>
                </a:lnSpc>
              </a:pPr>
              <a:r>
                <a:rPr lang="en-US" sz="4400" b="1">
                  <a:solidFill>
                    <a:srgbClr val="FFFFFF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Antitüberküloz Tedavinin Temel İlkeleri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20297" y="1673609"/>
            <a:ext cx="8521703" cy="3675383"/>
            <a:chOff x="0" y="0"/>
            <a:chExt cx="11362271" cy="4900511"/>
          </a:xfrm>
        </p:grpSpPr>
        <p:sp>
          <p:nvSpPr>
            <p:cNvPr id="15" name="Freeform 15"/>
            <p:cNvSpPr/>
            <p:nvPr/>
          </p:nvSpPr>
          <p:spPr>
            <a:xfrm>
              <a:off x="11811" y="11811"/>
              <a:ext cx="11338560" cy="4876800"/>
            </a:xfrm>
            <a:custGeom>
              <a:avLst/>
              <a:gdLst/>
              <a:ahLst/>
              <a:cxnLst/>
              <a:rect l="l" t="t" r="r" b="b"/>
              <a:pathLst>
                <a:path w="11338560" h="4876800">
                  <a:moveTo>
                    <a:pt x="0" y="0"/>
                  </a:moveTo>
                  <a:lnTo>
                    <a:pt x="11338560" y="0"/>
                  </a:lnTo>
                  <a:lnTo>
                    <a:pt x="11338560" y="4876800"/>
                  </a:lnTo>
                  <a:lnTo>
                    <a:pt x="0" y="4876800"/>
                  </a:lnTo>
                  <a:close/>
                </a:path>
              </a:pathLst>
            </a:custGeom>
            <a:solidFill>
              <a:srgbClr val="F5EAD8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11362182" cy="4900422"/>
            </a:xfrm>
            <a:custGeom>
              <a:avLst/>
              <a:gdLst/>
              <a:ahLst/>
              <a:cxnLst/>
              <a:rect l="l" t="t" r="r" b="b"/>
              <a:pathLst>
                <a:path w="11362182" h="4900422">
                  <a:moveTo>
                    <a:pt x="11811" y="0"/>
                  </a:moveTo>
                  <a:lnTo>
                    <a:pt x="11350371" y="0"/>
                  </a:lnTo>
                  <a:cubicBezTo>
                    <a:pt x="11356975" y="0"/>
                    <a:pt x="11362182" y="5334"/>
                    <a:pt x="11362182" y="11811"/>
                  </a:cubicBezTo>
                  <a:lnTo>
                    <a:pt x="11362182" y="4888611"/>
                  </a:lnTo>
                  <a:cubicBezTo>
                    <a:pt x="11362182" y="4895215"/>
                    <a:pt x="11356848" y="4900422"/>
                    <a:pt x="11350371" y="4900422"/>
                  </a:cubicBezTo>
                  <a:lnTo>
                    <a:pt x="11811" y="4900422"/>
                  </a:lnTo>
                  <a:cubicBezTo>
                    <a:pt x="5207" y="4900422"/>
                    <a:pt x="0" y="4895088"/>
                    <a:pt x="0" y="4888611"/>
                  </a:cubicBezTo>
                  <a:lnTo>
                    <a:pt x="0" y="11811"/>
                  </a:lnTo>
                  <a:cubicBezTo>
                    <a:pt x="0" y="5334"/>
                    <a:pt x="5334" y="0"/>
                    <a:pt x="11811" y="0"/>
                  </a:cubicBezTo>
                  <a:moveTo>
                    <a:pt x="11811" y="23749"/>
                  </a:moveTo>
                  <a:lnTo>
                    <a:pt x="11811" y="11811"/>
                  </a:lnTo>
                  <a:lnTo>
                    <a:pt x="23622" y="11811"/>
                  </a:lnTo>
                  <a:lnTo>
                    <a:pt x="23622" y="4888611"/>
                  </a:lnTo>
                  <a:lnTo>
                    <a:pt x="11811" y="4888611"/>
                  </a:lnTo>
                  <a:lnTo>
                    <a:pt x="11811" y="4876800"/>
                  </a:lnTo>
                  <a:lnTo>
                    <a:pt x="11350371" y="4876800"/>
                  </a:lnTo>
                  <a:lnTo>
                    <a:pt x="11350371" y="4888611"/>
                  </a:lnTo>
                  <a:lnTo>
                    <a:pt x="11338560" y="4888611"/>
                  </a:lnTo>
                  <a:lnTo>
                    <a:pt x="11338560" y="11811"/>
                  </a:lnTo>
                  <a:lnTo>
                    <a:pt x="11350371" y="11811"/>
                  </a:lnTo>
                  <a:lnTo>
                    <a:pt x="11350371" y="23622"/>
                  </a:lnTo>
                  <a:lnTo>
                    <a:pt x="11811" y="23622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548640" y="1865376"/>
            <a:ext cx="8046720" cy="1005840"/>
            <a:chOff x="0" y="0"/>
            <a:chExt cx="10728960" cy="134112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728960" cy="1341120"/>
            </a:xfrm>
            <a:custGeom>
              <a:avLst/>
              <a:gdLst/>
              <a:ahLst/>
              <a:cxnLst/>
              <a:rect l="l" t="t" r="r" b="b"/>
              <a:pathLst>
                <a:path w="10728960" h="1341120">
                  <a:moveTo>
                    <a:pt x="0" y="0"/>
                  </a:moveTo>
                  <a:lnTo>
                    <a:pt x="10728960" y="0"/>
                  </a:lnTo>
                  <a:lnTo>
                    <a:pt x="1072896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05880" b="-105880"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0" y="-9525"/>
              <a:ext cx="10728960" cy="13506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600"/>
                </a:lnSpc>
              </a:pPr>
              <a:r>
                <a:rPr lang="en-US" sz="3000" b="1">
                  <a:solidFill>
                    <a:srgbClr val="6B1E3B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⚡  Erken Bakterisidal Aktivite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35943" y="2858519"/>
            <a:ext cx="8072123" cy="98555"/>
            <a:chOff x="0" y="0"/>
            <a:chExt cx="10762831" cy="131407"/>
          </a:xfrm>
        </p:grpSpPr>
        <p:sp>
          <p:nvSpPr>
            <p:cNvPr id="21" name="Freeform 21"/>
            <p:cNvSpPr/>
            <p:nvPr/>
          </p:nvSpPr>
          <p:spPr>
            <a:xfrm>
              <a:off x="16891" y="16891"/>
              <a:ext cx="10728960" cy="97536"/>
            </a:xfrm>
            <a:custGeom>
              <a:avLst/>
              <a:gdLst/>
              <a:ahLst/>
              <a:cxnLst/>
              <a:rect l="l" t="t" r="r" b="b"/>
              <a:pathLst>
                <a:path w="10728960" h="97536">
                  <a:moveTo>
                    <a:pt x="0" y="0"/>
                  </a:moveTo>
                  <a:lnTo>
                    <a:pt x="10728960" y="0"/>
                  </a:lnTo>
                  <a:lnTo>
                    <a:pt x="10728960" y="97536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10762742" cy="131320"/>
            </a:xfrm>
            <a:custGeom>
              <a:avLst/>
              <a:gdLst/>
              <a:ahLst/>
              <a:cxnLst/>
              <a:rect l="l" t="t" r="r" b="b"/>
              <a:pathLst>
                <a:path w="10762742" h="131320">
                  <a:moveTo>
                    <a:pt x="16891" y="0"/>
                  </a:moveTo>
                  <a:lnTo>
                    <a:pt x="10745851" y="0"/>
                  </a:lnTo>
                  <a:cubicBezTo>
                    <a:pt x="10755249" y="0"/>
                    <a:pt x="10762742" y="7620"/>
                    <a:pt x="10762742" y="16891"/>
                  </a:cubicBezTo>
                  <a:lnTo>
                    <a:pt x="10762742" y="114427"/>
                  </a:lnTo>
                  <a:cubicBezTo>
                    <a:pt x="10762742" y="123825"/>
                    <a:pt x="10755122" y="131318"/>
                    <a:pt x="10745851" y="131318"/>
                  </a:cubicBezTo>
                  <a:lnTo>
                    <a:pt x="16891" y="131318"/>
                  </a:lnTo>
                  <a:cubicBezTo>
                    <a:pt x="7620" y="131445"/>
                    <a:pt x="0" y="123825"/>
                    <a:pt x="0" y="114427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14427"/>
                  </a:lnTo>
                  <a:lnTo>
                    <a:pt x="16891" y="114427"/>
                  </a:lnTo>
                  <a:lnTo>
                    <a:pt x="16891" y="97536"/>
                  </a:lnTo>
                  <a:lnTo>
                    <a:pt x="10745851" y="97536"/>
                  </a:lnTo>
                  <a:lnTo>
                    <a:pt x="10745851" y="114427"/>
                  </a:lnTo>
                  <a:lnTo>
                    <a:pt x="10728960" y="114427"/>
                  </a:lnTo>
                  <a:lnTo>
                    <a:pt x="10728960" y="16891"/>
                  </a:lnTo>
                  <a:lnTo>
                    <a:pt x="10745851" y="16891"/>
                  </a:lnTo>
                  <a:lnTo>
                    <a:pt x="1074585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548640" y="3072384"/>
            <a:ext cx="8046720" cy="2011680"/>
            <a:chOff x="0" y="0"/>
            <a:chExt cx="10728960" cy="268224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728960" cy="2682240"/>
            </a:xfrm>
            <a:custGeom>
              <a:avLst/>
              <a:gdLst/>
              <a:ahLst/>
              <a:cxnLst/>
              <a:rect l="l" t="t" r="r" b="b"/>
              <a:pathLst>
                <a:path w="10728960" h="2682240">
                  <a:moveTo>
                    <a:pt x="0" y="0"/>
                  </a:moveTo>
                  <a:lnTo>
                    <a:pt x="10728960" y="0"/>
                  </a:lnTo>
                  <a:lnTo>
                    <a:pt x="10728960" y="2682240"/>
                  </a:lnTo>
                  <a:lnTo>
                    <a:pt x="0" y="268224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7940" b="-27940"/>
              </a:stretch>
            </a:blipFill>
          </p:spPr>
        </p:sp>
        <p:sp>
          <p:nvSpPr>
            <p:cNvPr id="25" name="TextBox 25"/>
            <p:cNvSpPr txBox="1"/>
            <p:nvPr/>
          </p:nvSpPr>
          <p:spPr>
            <a:xfrm>
              <a:off x="0" y="-57150"/>
              <a:ext cx="10728960" cy="273939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240"/>
                </a:lnSpc>
              </a:pPr>
              <a:r>
                <a:rPr lang="en-US" sz="2700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İzoniazid (H) ve Rifampisin (R) ile basil sayısı hızla azaltılır, bulaştırıcılık kesilir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281417" y="1673609"/>
            <a:ext cx="8521703" cy="3675383"/>
            <a:chOff x="0" y="0"/>
            <a:chExt cx="11362271" cy="4900511"/>
          </a:xfrm>
        </p:grpSpPr>
        <p:sp>
          <p:nvSpPr>
            <p:cNvPr id="27" name="Freeform 27"/>
            <p:cNvSpPr/>
            <p:nvPr/>
          </p:nvSpPr>
          <p:spPr>
            <a:xfrm>
              <a:off x="11811" y="11811"/>
              <a:ext cx="11338560" cy="4876800"/>
            </a:xfrm>
            <a:custGeom>
              <a:avLst/>
              <a:gdLst/>
              <a:ahLst/>
              <a:cxnLst/>
              <a:rect l="l" t="t" r="r" b="b"/>
              <a:pathLst>
                <a:path w="11338560" h="4876800">
                  <a:moveTo>
                    <a:pt x="0" y="0"/>
                  </a:moveTo>
                  <a:lnTo>
                    <a:pt x="11338560" y="0"/>
                  </a:lnTo>
                  <a:lnTo>
                    <a:pt x="11338560" y="4876800"/>
                  </a:lnTo>
                  <a:lnTo>
                    <a:pt x="0" y="4876800"/>
                  </a:lnTo>
                  <a:close/>
                </a:path>
              </a:pathLst>
            </a:custGeom>
            <a:solidFill>
              <a:srgbClr val="F0E0D0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0" y="0"/>
              <a:ext cx="11362182" cy="4900422"/>
            </a:xfrm>
            <a:custGeom>
              <a:avLst/>
              <a:gdLst/>
              <a:ahLst/>
              <a:cxnLst/>
              <a:rect l="l" t="t" r="r" b="b"/>
              <a:pathLst>
                <a:path w="11362182" h="4900422">
                  <a:moveTo>
                    <a:pt x="11811" y="0"/>
                  </a:moveTo>
                  <a:lnTo>
                    <a:pt x="11350371" y="0"/>
                  </a:lnTo>
                  <a:cubicBezTo>
                    <a:pt x="11356975" y="0"/>
                    <a:pt x="11362182" y="5334"/>
                    <a:pt x="11362182" y="11811"/>
                  </a:cubicBezTo>
                  <a:lnTo>
                    <a:pt x="11362182" y="4888611"/>
                  </a:lnTo>
                  <a:cubicBezTo>
                    <a:pt x="11362182" y="4895215"/>
                    <a:pt x="11356848" y="4900422"/>
                    <a:pt x="11350371" y="4900422"/>
                  </a:cubicBezTo>
                  <a:lnTo>
                    <a:pt x="11811" y="4900422"/>
                  </a:lnTo>
                  <a:cubicBezTo>
                    <a:pt x="5207" y="4900422"/>
                    <a:pt x="0" y="4895088"/>
                    <a:pt x="0" y="4888611"/>
                  </a:cubicBezTo>
                  <a:lnTo>
                    <a:pt x="0" y="11811"/>
                  </a:lnTo>
                  <a:cubicBezTo>
                    <a:pt x="0" y="5334"/>
                    <a:pt x="5334" y="0"/>
                    <a:pt x="11811" y="0"/>
                  </a:cubicBezTo>
                  <a:moveTo>
                    <a:pt x="11811" y="23749"/>
                  </a:moveTo>
                  <a:lnTo>
                    <a:pt x="11811" y="11811"/>
                  </a:lnTo>
                  <a:lnTo>
                    <a:pt x="23622" y="11811"/>
                  </a:lnTo>
                  <a:lnTo>
                    <a:pt x="23622" y="4888611"/>
                  </a:lnTo>
                  <a:lnTo>
                    <a:pt x="11811" y="4888611"/>
                  </a:lnTo>
                  <a:lnTo>
                    <a:pt x="11811" y="4876800"/>
                  </a:lnTo>
                  <a:lnTo>
                    <a:pt x="11350371" y="4876800"/>
                  </a:lnTo>
                  <a:lnTo>
                    <a:pt x="11350371" y="4888611"/>
                  </a:lnTo>
                  <a:lnTo>
                    <a:pt x="11338560" y="4888611"/>
                  </a:lnTo>
                  <a:lnTo>
                    <a:pt x="11338560" y="11811"/>
                  </a:lnTo>
                  <a:lnTo>
                    <a:pt x="11350371" y="11811"/>
                  </a:lnTo>
                  <a:lnTo>
                    <a:pt x="11350371" y="23622"/>
                  </a:lnTo>
                  <a:lnTo>
                    <a:pt x="11811" y="23622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9509760" y="1865376"/>
            <a:ext cx="8046720" cy="1005840"/>
            <a:chOff x="0" y="0"/>
            <a:chExt cx="10728960" cy="134112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0728960" cy="1341120"/>
            </a:xfrm>
            <a:custGeom>
              <a:avLst/>
              <a:gdLst/>
              <a:ahLst/>
              <a:cxnLst/>
              <a:rect l="l" t="t" r="r" b="b"/>
              <a:pathLst>
                <a:path w="10728960" h="1341120">
                  <a:moveTo>
                    <a:pt x="0" y="0"/>
                  </a:moveTo>
                  <a:lnTo>
                    <a:pt x="10728960" y="0"/>
                  </a:lnTo>
                  <a:lnTo>
                    <a:pt x="1072896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05880" b="-105880"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0" y="-9525"/>
              <a:ext cx="10728960" cy="13506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600"/>
                </a:lnSpc>
              </a:pPr>
              <a:r>
                <a:rPr lang="en-US" sz="3000" b="1">
                  <a:solidFill>
                    <a:srgbClr val="6B1E3B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🔒  İlaç Direncini Önleme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9497063" y="2858519"/>
            <a:ext cx="8072123" cy="98555"/>
            <a:chOff x="0" y="0"/>
            <a:chExt cx="10762831" cy="131407"/>
          </a:xfrm>
        </p:grpSpPr>
        <p:sp>
          <p:nvSpPr>
            <p:cNvPr id="33" name="Freeform 33"/>
            <p:cNvSpPr/>
            <p:nvPr/>
          </p:nvSpPr>
          <p:spPr>
            <a:xfrm>
              <a:off x="16891" y="16891"/>
              <a:ext cx="10728960" cy="97536"/>
            </a:xfrm>
            <a:custGeom>
              <a:avLst/>
              <a:gdLst/>
              <a:ahLst/>
              <a:cxnLst/>
              <a:rect l="l" t="t" r="r" b="b"/>
              <a:pathLst>
                <a:path w="10728960" h="97536">
                  <a:moveTo>
                    <a:pt x="0" y="0"/>
                  </a:moveTo>
                  <a:lnTo>
                    <a:pt x="10728960" y="0"/>
                  </a:lnTo>
                  <a:lnTo>
                    <a:pt x="10728960" y="97536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34" name="Freeform 34"/>
            <p:cNvSpPr/>
            <p:nvPr/>
          </p:nvSpPr>
          <p:spPr>
            <a:xfrm>
              <a:off x="0" y="0"/>
              <a:ext cx="10762742" cy="131320"/>
            </a:xfrm>
            <a:custGeom>
              <a:avLst/>
              <a:gdLst/>
              <a:ahLst/>
              <a:cxnLst/>
              <a:rect l="l" t="t" r="r" b="b"/>
              <a:pathLst>
                <a:path w="10762742" h="131320">
                  <a:moveTo>
                    <a:pt x="16891" y="0"/>
                  </a:moveTo>
                  <a:lnTo>
                    <a:pt x="10745851" y="0"/>
                  </a:lnTo>
                  <a:cubicBezTo>
                    <a:pt x="10755249" y="0"/>
                    <a:pt x="10762742" y="7620"/>
                    <a:pt x="10762742" y="16891"/>
                  </a:cubicBezTo>
                  <a:lnTo>
                    <a:pt x="10762742" y="114427"/>
                  </a:lnTo>
                  <a:cubicBezTo>
                    <a:pt x="10762742" y="123825"/>
                    <a:pt x="10755122" y="131318"/>
                    <a:pt x="10745851" y="131318"/>
                  </a:cubicBezTo>
                  <a:lnTo>
                    <a:pt x="16891" y="131318"/>
                  </a:lnTo>
                  <a:cubicBezTo>
                    <a:pt x="7620" y="131445"/>
                    <a:pt x="0" y="123825"/>
                    <a:pt x="0" y="114427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14427"/>
                  </a:lnTo>
                  <a:lnTo>
                    <a:pt x="16891" y="114427"/>
                  </a:lnTo>
                  <a:lnTo>
                    <a:pt x="16891" y="97536"/>
                  </a:lnTo>
                  <a:lnTo>
                    <a:pt x="10745851" y="97536"/>
                  </a:lnTo>
                  <a:lnTo>
                    <a:pt x="10745851" y="114427"/>
                  </a:lnTo>
                  <a:lnTo>
                    <a:pt x="10728960" y="114427"/>
                  </a:lnTo>
                  <a:lnTo>
                    <a:pt x="10728960" y="16891"/>
                  </a:lnTo>
                  <a:lnTo>
                    <a:pt x="10745851" y="16891"/>
                  </a:lnTo>
                  <a:lnTo>
                    <a:pt x="1074585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9509760" y="3072384"/>
            <a:ext cx="8046720" cy="2011680"/>
            <a:chOff x="0" y="0"/>
            <a:chExt cx="10728960" cy="268224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0728960" cy="2682240"/>
            </a:xfrm>
            <a:custGeom>
              <a:avLst/>
              <a:gdLst/>
              <a:ahLst/>
              <a:cxnLst/>
              <a:rect l="l" t="t" r="r" b="b"/>
              <a:pathLst>
                <a:path w="10728960" h="2682240">
                  <a:moveTo>
                    <a:pt x="0" y="0"/>
                  </a:moveTo>
                  <a:lnTo>
                    <a:pt x="10728960" y="0"/>
                  </a:lnTo>
                  <a:lnTo>
                    <a:pt x="10728960" y="2682240"/>
                  </a:lnTo>
                  <a:lnTo>
                    <a:pt x="0" y="268224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7940" b="-27940"/>
              </a:stretch>
            </a:blipFill>
          </p:spPr>
        </p:sp>
        <p:sp>
          <p:nvSpPr>
            <p:cNvPr id="37" name="TextBox 37"/>
            <p:cNvSpPr txBox="1"/>
            <p:nvPr/>
          </p:nvSpPr>
          <p:spPr>
            <a:xfrm>
              <a:off x="0" y="-57150"/>
              <a:ext cx="10728960" cy="273939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240"/>
                </a:lnSpc>
              </a:pPr>
              <a:r>
                <a:rPr lang="en-US" sz="2700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Kombinasyon tedavisi (en az 4 ilaç) ile edinilmiş ilaç direnci engellenir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320297" y="5696969"/>
            <a:ext cx="8521703" cy="3675383"/>
            <a:chOff x="0" y="0"/>
            <a:chExt cx="11362271" cy="4900511"/>
          </a:xfrm>
        </p:grpSpPr>
        <p:sp>
          <p:nvSpPr>
            <p:cNvPr id="39" name="Freeform 39"/>
            <p:cNvSpPr/>
            <p:nvPr/>
          </p:nvSpPr>
          <p:spPr>
            <a:xfrm>
              <a:off x="11811" y="11811"/>
              <a:ext cx="11338560" cy="4876800"/>
            </a:xfrm>
            <a:custGeom>
              <a:avLst/>
              <a:gdLst/>
              <a:ahLst/>
              <a:cxnLst/>
              <a:rect l="l" t="t" r="r" b="b"/>
              <a:pathLst>
                <a:path w="11338560" h="4876800">
                  <a:moveTo>
                    <a:pt x="0" y="0"/>
                  </a:moveTo>
                  <a:lnTo>
                    <a:pt x="11338560" y="0"/>
                  </a:lnTo>
                  <a:lnTo>
                    <a:pt x="11338560" y="4876800"/>
                  </a:lnTo>
                  <a:lnTo>
                    <a:pt x="0" y="4876800"/>
                  </a:lnTo>
                  <a:close/>
                </a:path>
              </a:pathLst>
            </a:custGeom>
            <a:solidFill>
              <a:srgbClr val="F5EAD8"/>
            </a:solidFill>
          </p:spPr>
        </p:sp>
        <p:sp>
          <p:nvSpPr>
            <p:cNvPr id="40" name="Freeform 40"/>
            <p:cNvSpPr/>
            <p:nvPr/>
          </p:nvSpPr>
          <p:spPr>
            <a:xfrm>
              <a:off x="0" y="0"/>
              <a:ext cx="11362182" cy="4900422"/>
            </a:xfrm>
            <a:custGeom>
              <a:avLst/>
              <a:gdLst/>
              <a:ahLst/>
              <a:cxnLst/>
              <a:rect l="l" t="t" r="r" b="b"/>
              <a:pathLst>
                <a:path w="11362182" h="4900422">
                  <a:moveTo>
                    <a:pt x="11811" y="0"/>
                  </a:moveTo>
                  <a:lnTo>
                    <a:pt x="11350371" y="0"/>
                  </a:lnTo>
                  <a:cubicBezTo>
                    <a:pt x="11356975" y="0"/>
                    <a:pt x="11362182" y="5334"/>
                    <a:pt x="11362182" y="11811"/>
                  </a:cubicBezTo>
                  <a:lnTo>
                    <a:pt x="11362182" y="4888611"/>
                  </a:lnTo>
                  <a:cubicBezTo>
                    <a:pt x="11362182" y="4895215"/>
                    <a:pt x="11356848" y="4900422"/>
                    <a:pt x="11350371" y="4900422"/>
                  </a:cubicBezTo>
                  <a:lnTo>
                    <a:pt x="11811" y="4900422"/>
                  </a:lnTo>
                  <a:cubicBezTo>
                    <a:pt x="5207" y="4900422"/>
                    <a:pt x="0" y="4895088"/>
                    <a:pt x="0" y="4888611"/>
                  </a:cubicBezTo>
                  <a:lnTo>
                    <a:pt x="0" y="11811"/>
                  </a:lnTo>
                  <a:cubicBezTo>
                    <a:pt x="0" y="5334"/>
                    <a:pt x="5334" y="0"/>
                    <a:pt x="11811" y="0"/>
                  </a:cubicBezTo>
                  <a:moveTo>
                    <a:pt x="11811" y="23749"/>
                  </a:moveTo>
                  <a:lnTo>
                    <a:pt x="11811" y="11811"/>
                  </a:lnTo>
                  <a:lnTo>
                    <a:pt x="23622" y="11811"/>
                  </a:lnTo>
                  <a:lnTo>
                    <a:pt x="23622" y="4888611"/>
                  </a:lnTo>
                  <a:lnTo>
                    <a:pt x="11811" y="4888611"/>
                  </a:lnTo>
                  <a:lnTo>
                    <a:pt x="11811" y="4876800"/>
                  </a:lnTo>
                  <a:lnTo>
                    <a:pt x="11350371" y="4876800"/>
                  </a:lnTo>
                  <a:lnTo>
                    <a:pt x="11350371" y="4888611"/>
                  </a:lnTo>
                  <a:lnTo>
                    <a:pt x="11338560" y="4888611"/>
                  </a:lnTo>
                  <a:lnTo>
                    <a:pt x="11338560" y="11811"/>
                  </a:lnTo>
                  <a:lnTo>
                    <a:pt x="11350371" y="11811"/>
                  </a:lnTo>
                  <a:lnTo>
                    <a:pt x="11350371" y="23622"/>
                  </a:lnTo>
                  <a:lnTo>
                    <a:pt x="11811" y="23622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548640" y="5888736"/>
            <a:ext cx="8046720" cy="1005840"/>
            <a:chOff x="0" y="0"/>
            <a:chExt cx="10728960" cy="134112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0728960" cy="1341120"/>
            </a:xfrm>
            <a:custGeom>
              <a:avLst/>
              <a:gdLst/>
              <a:ahLst/>
              <a:cxnLst/>
              <a:rect l="l" t="t" r="r" b="b"/>
              <a:pathLst>
                <a:path w="10728960" h="1341120">
                  <a:moveTo>
                    <a:pt x="0" y="0"/>
                  </a:moveTo>
                  <a:lnTo>
                    <a:pt x="10728960" y="0"/>
                  </a:lnTo>
                  <a:lnTo>
                    <a:pt x="1072896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05880" b="-105880"/>
              </a:stretch>
            </a:blipFill>
          </p:spPr>
        </p:sp>
        <p:sp>
          <p:nvSpPr>
            <p:cNvPr id="43" name="TextBox 43"/>
            <p:cNvSpPr txBox="1"/>
            <p:nvPr/>
          </p:nvSpPr>
          <p:spPr>
            <a:xfrm>
              <a:off x="0" y="-9525"/>
              <a:ext cx="10728960" cy="13506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600"/>
                </a:lnSpc>
              </a:pPr>
              <a:r>
                <a:rPr lang="en-US" sz="3000" b="1">
                  <a:solidFill>
                    <a:srgbClr val="6B1E3B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🎯  Sterilizasyon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535943" y="6881879"/>
            <a:ext cx="8072123" cy="98555"/>
            <a:chOff x="0" y="0"/>
            <a:chExt cx="10762831" cy="131407"/>
          </a:xfrm>
        </p:grpSpPr>
        <p:sp>
          <p:nvSpPr>
            <p:cNvPr id="45" name="Freeform 45"/>
            <p:cNvSpPr/>
            <p:nvPr/>
          </p:nvSpPr>
          <p:spPr>
            <a:xfrm>
              <a:off x="16891" y="16891"/>
              <a:ext cx="10728960" cy="97536"/>
            </a:xfrm>
            <a:custGeom>
              <a:avLst/>
              <a:gdLst/>
              <a:ahLst/>
              <a:cxnLst/>
              <a:rect l="l" t="t" r="r" b="b"/>
              <a:pathLst>
                <a:path w="10728960" h="97536">
                  <a:moveTo>
                    <a:pt x="0" y="0"/>
                  </a:moveTo>
                  <a:lnTo>
                    <a:pt x="10728960" y="0"/>
                  </a:lnTo>
                  <a:lnTo>
                    <a:pt x="10728960" y="97536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46" name="Freeform 46"/>
            <p:cNvSpPr/>
            <p:nvPr/>
          </p:nvSpPr>
          <p:spPr>
            <a:xfrm>
              <a:off x="0" y="0"/>
              <a:ext cx="10762742" cy="131320"/>
            </a:xfrm>
            <a:custGeom>
              <a:avLst/>
              <a:gdLst/>
              <a:ahLst/>
              <a:cxnLst/>
              <a:rect l="l" t="t" r="r" b="b"/>
              <a:pathLst>
                <a:path w="10762742" h="131320">
                  <a:moveTo>
                    <a:pt x="16891" y="0"/>
                  </a:moveTo>
                  <a:lnTo>
                    <a:pt x="10745851" y="0"/>
                  </a:lnTo>
                  <a:cubicBezTo>
                    <a:pt x="10755249" y="0"/>
                    <a:pt x="10762742" y="7620"/>
                    <a:pt x="10762742" y="16891"/>
                  </a:cubicBezTo>
                  <a:lnTo>
                    <a:pt x="10762742" y="114427"/>
                  </a:lnTo>
                  <a:cubicBezTo>
                    <a:pt x="10762742" y="123825"/>
                    <a:pt x="10755122" y="131318"/>
                    <a:pt x="10745851" y="131318"/>
                  </a:cubicBezTo>
                  <a:lnTo>
                    <a:pt x="16891" y="131318"/>
                  </a:lnTo>
                  <a:cubicBezTo>
                    <a:pt x="7620" y="131445"/>
                    <a:pt x="0" y="123825"/>
                    <a:pt x="0" y="114427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14427"/>
                  </a:lnTo>
                  <a:lnTo>
                    <a:pt x="16891" y="114427"/>
                  </a:lnTo>
                  <a:lnTo>
                    <a:pt x="16891" y="97536"/>
                  </a:lnTo>
                  <a:lnTo>
                    <a:pt x="10745851" y="97536"/>
                  </a:lnTo>
                  <a:lnTo>
                    <a:pt x="10745851" y="114427"/>
                  </a:lnTo>
                  <a:lnTo>
                    <a:pt x="10728960" y="114427"/>
                  </a:lnTo>
                  <a:lnTo>
                    <a:pt x="10728960" y="16891"/>
                  </a:lnTo>
                  <a:lnTo>
                    <a:pt x="10745851" y="16891"/>
                  </a:lnTo>
                  <a:lnTo>
                    <a:pt x="1074585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47" name="Group 47"/>
          <p:cNvGrpSpPr/>
          <p:nvPr/>
        </p:nvGrpSpPr>
        <p:grpSpPr>
          <a:xfrm>
            <a:off x="548640" y="7095744"/>
            <a:ext cx="8046720" cy="2011680"/>
            <a:chOff x="0" y="0"/>
            <a:chExt cx="10728960" cy="268224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10728960" cy="2682240"/>
            </a:xfrm>
            <a:custGeom>
              <a:avLst/>
              <a:gdLst/>
              <a:ahLst/>
              <a:cxnLst/>
              <a:rect l="l" t="t" r="r" b="b"/>
              <a:pathLst>
                <a:path w="10728960" h="2682240">
                  <a:moveTo>
                    <a:pt x="0" y="0"/>
                  </a:moveTo>
                  <a:lnTo>
                    <a:pt x="10728960" y="0"/>
                  </a:lnTo>
                  <a:lnTo>
                    <a:pt x="10728960" y="2682240"/>
                  </a:lnTo>
                  <a:lnTo>
                    <a:pt x="0" y="268224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7940" b="-27940"/>
              </a:stretch>
            </a:blipFill>
          </p:spPr>
        </p:sp>
        <p:sp>
          <p:nvSpPr>
            <p:cNvPr id="49" name="TextBox 49"/>
            <p:cNvSpPr txBox="1"/>
            <p:nvPr/>
          </p:nvSpPr>
          <p:spPr>
            <a:xfrm>
              <a:off x="0" y="-57150"/>
              <a:ext cx="10728960" cy="273939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240"/>
                </a:lnSpc>
              </a:pPr>
              <a:r>
                <a:rPr lang="en-US" sz="2700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Rifampisin ve Pirazinamid ile dokudaki persistan basiller elimine edilerek nüks önlenir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9281417" y="5696969"/>
            <a:ext cx="8521703" cy="3675383"/>
            <a:chOff x="0" y="0"/>
            <a:chExt cx="11362271" cy="4900511"/>
          </a:xfrm>
        </p:grpSpPr>
        <p:sp>
          <p:nvSpPr>
            <p:cNvPr id="51" name="Freeform 51"/>
            <p:cNvSpPr/>
            <p:nvPr/>
          </p:nvSpPr>
          <p:spPr>
            <a:xfrm>
              <a:off x="11811" y="11811"/>
              <a:ext cx="11338560" cy="4876800"/>
            </a:xfrm>
            <a:custGeom>
              <a:avLst/>
              <a:gdLst/>
              <a:ahLst/>
              <a:cxnLst/>
              <a:rect l="l" t="t" r="r" b="b"/>
              <a:pathLst>
                <a:path w="11338560" h="4876800">
                  <a:moveTo>
                    <a:pt x="0" y="0"/>
                  </a:moveTo>
                  <a:lnTo>
                    <a:pt x="11338560" y="0"/>
                  </a:lnTo>
                  <a:lnTo>
                    <a:pt x="11338560" y="4876800"/>
                  </a:lnTo>
                  <a:lnTo>
                    <a:pt x="0" y="4876800"/>
                  </a:lnTo>
                  <a:close/>
                </a:path>
              </a:pathLst>
            </a:custGeom>
            <a:solidFill>
              <a:srgbClr val="F0E0D0"/>
            </a:solidFill>
          </p:spPr>
        </p:sp>
        <p:sp>
          <p:nvSpPr>
            <p:cNvPr id="52" name="Freeform 52"/>
            <p:cNvSpPr/>
            <p:nvPr/>
          </p:nvSpPr>
          <p:spPr>
            <a:xfrm>
              <a:off x="0" y="0"/>
              <a:ext cx="11362182" cy="4900422"/>
            </a:xfrm>
            <a:custGeom>
              <a:avLst/>
              <a:gdLst/>
              <a:ahLst/>
              <a:cxnLst/>
              <a:rect l="l" t="t" r="r" b="b"/>
              <a:pathLst>
                <a:path w="11362182" h="4900422">
                  <a:moveTo>
                    <a:pt x="11811" y="0"/>
                  </a:moveTo>
                  <a:lnTo>
                    <a:pt x="11350371" y="0"/>
                  </a:lnTo>
                  <a:cubicBezTo>
                    <a:pt x="11356975" y="0"/>
                    <a:pt x="11362182" y="5334"/>
                    <a:pt x="11362182" y="11811"/>
                  </a:cubicBezTo>
                  <a:lnTo>
                    <a:pt x="11362182" y="4888611"/>
                  </a:lnTo>
                  <a:cubicBezTo>
                    <a:pt x="11362182" y="4895215"/>
                    <a:pt x="11356848" y="4900422"/>
                    <a:pt x="11350371" y="4900422"/>
                  </a:cubicBezTo>
                  <a:lnTo>
                    <a:pt x="11811" y="4900422"/>
                  </a:lnTo>
                  <a:cubicBezTo>
                    <a:pt x="5207" y="4900422"/>
                    <a:pt x="0" y="4895088"/>
                    <a:pt x="0" y="4888611"/>
                  </a:cubicBezTo>
                  <a:lnTo>
                    <a:pt x="0" y="11811"/>
                  </a:lnTo>
                  <a:cubicBezTo>
                    <a:pt x="0" y="5334"/>
                    <a:pt x="5334" y="0"/>
                    <a:pt x="11811" y="0"/>
                  </a:cubicBezTo>
                  <a:moveTo>
                    <a:pt x="11811" y="23749"/>
                  </a:moveTo>
                  <a:lnTo>
                    <a:pt x="11811" y="11811"/>
                  </a:lnTo>
                  <a:lnTo>
                    <a:pt x="23622" y="11811"/>
                  </a:lnTo>
                  <a:lnTo>
                    <a:pt x="23622" y="4888611"/>
                  </a:lnTo>
                  <a:lnTo>
                    <a:pt x="11811" y="4888611"/>
                  </a:lnTo>
                  <a:lnTo>
                    <a:pt x="11811" y="4876800"/>
                  </a:lnTo>
                  <a:lnTo>
                    <a:pt x="11350371" y="4876800"/>
                  </a:lnTo>
                  <a:lnTo>
                    <a:pt x="11350371" y="4888611"/>
                  </a:lnTo>
                  <a:lnTo>
                    <a:pt x="11338560" y="4888611"/>
                  </a:lnTo>
                  <a:lnTo>
                    <a:pt x="11338560" y="11811"/>
                  </a:lnTo>
                  <a:lnTo>
                    <a:pt x="11350371" y="11811"/>
                  </a:lnTo>
                  <a:lnTo>
                    <a:pt x="11350371" y="23622"/>
                  </a:lnTo>
                  <a:lnTo>
                    <a:pt x="11811" y="23622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53" name="Group 53"/>
          <p:cNvGrpSpPr/>
          <p:nvPr/>
        </p:nvGrpSpPr>
        <p:grpSpPr>
          <a:xfrm>
            <a:off x="9509760" y="5888736"/>
            <a:ext cx="8046720" cy="1005840"/>
            <a:chOff x="0" y="0"/>
            <a:chExt cx="10728960" cy="134112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10728960" cy="1341120"/>
            </a:xfrm>
            <a:custGeom>
              <a:avLst/>
              <a:gdLst/>
              <a:ahLst/>
              <a:cxnLst/>
              <a:rect l="l" t="t" r="r" b="b"/>
              <a:pathLst>
                <a:path w="10728960" h="1341120">
                  <a:moveTo>
                    <a:pt x="0" y="0"/>
                  </a:moveTo>
                  <a:lnTo>
                    <a:pt x="10728960" y="0"/>
                  </a:lnTo>
                  <a:lnTo>
                    <a:pt x="1072896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05880" b="-105880"/>
              </a:stretch>
            </a:blipFill>
          </p:spPr>
        </p:sp>
        <p:sp>
          <p:nvSpPr>
            <p:cNvPr id="55" name="TextBox 55"/>
            <p:cNvSpPr txBox="1"/>
            <p:nvPr/>
          </p:nvSpPr>
          <p:spPr>
            <a:xfrm>
              <a:off x="0" y="-9525"/>
              <a:ext cx="10728960" cy="13506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600"/>
                </a:lnSpc>
              </a:pPr>
              <a:r>
                <a:rPr lang="en-US" sz="3000" b="1">
                  <a:solidFill>
                    <a:srgbClr val="6B1E3B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📅  Süre</a:t>
              </a: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9497063" y="6881879"/>
            <a:ext cx="8072123" cy="98555"/>
            <a:chOff x="0" y="0"/>
            <a:chExt cx="10762831" cy="131407"/>
          </a:xfrm>
        </p:grpSpPr>
        <p:sp>
          <p:nvSpPr>
            <p:cNvPr id="57" name="Freeform 57"/>
            <p:cNvSpPr/>
            <p:nvPr/>
          </p:nvSpPr>
          <p:spPr>
            <a:xfrm>
              <a:off x="16891" y="16891"/>
              <a:ext cx="10728960" cy="97536"/>
            </a:xfrm>
            <a:custGeom>
              <a:avLst/>
              <a:gdLst/>
              <a:ahLst/>
              <a:cxnLst/>
              <a:rect l="l" t="t" r="r" b="b"/>
              <a:pathLst>
                <a:path w="10728960" h="97536">
                  <a:moveTo>
                    <a:pt x="0" y="0"/>
                  </a:moveTo>
                  <a:lnTo>
                    <a:pt x="10728960" y="0"/>
                  </a:lnTo>
                  <a:lnTo>
                    <a:pt x="10728960" y="97536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58" name="Freeform 58"/>
            <p:cNvSpPr/>
            <p:nvPr/>
          </p:nvSpPr>
          <p:spPr>
            <a:xfrm>
              <a:off x="0" y="0"/>
              <a:ext cx="10762742" cy="131320"/>
            </a:xfrm>
            <a:custGeom>
              <a:avLst/>
              <a:gdLst/>
              <a:ahLst/>
              <a:cxnLst/>
              <a:rect l="l" t="t" r="r" b="b"/>
              <a:pathLst>
                <a:path w="10762742" h="131320">
                  <a:moveTo>
                    <a:pt x="16891" y="0"/>
                  </a:moveTo>
                  <a:lnTo>
                    <a:pt x="10745851" y="0"/>
                  </a:lnTo>
                  <a:cubicBezTo>
                    <a:pt x="10755249" y="0"/>
                    <a:pt x="10762742" y="7620"/>
                    <a:pt x="10762742" y="16891"/>
                  </a:cubicBezTo>
                  <a:lnTo>
                    <a:pt x="10762742" y="114427"/>
                  </a:lnTo>
                  <a:cubicBezTo>
                    <a:pt x="10762742" y="123825"/>
                    <a:pt x="10755122" y="131318"/>
                    <a:pt x="10745851" y="131318"/>
                  </a:cubicBezTo>
                  <a:lnTo>
                    <a:pt x="16891" y="131318"/>
                  </a:lnTo>
                  <a:cubicBezTo>
                    <a:pt x="7620" y="131445"/>
                    <a:pt x="0" y="123825"/>
                    <a:pt x="0" y="114427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14427"/>
                  </a:lnTo>
                  <a:lnTo>
                    <a:pt x="16891" y="114427"/>
                  </a:lnTo>
                  <a:lnTo>
                    <a:pt x="16891" y="97536"/>
                  </a:lnTo>
                  <a:lnTo>
                    <a:pt x="10745851" y="97536"/>
                  </a:lnTo>
                  <a:lnTo>
                    <a:pt x="10745851" y="114427"/>
                  </a:lnTo>
                  <a:lnTo>
                    <a:pt x="10728960" y="114427"/>
                  </a:lnTo>
                  <a:lnTo>
                    <a:pt x="10728960" y="16891"/>
                  </a:lnTo>
                  <a:lnTo>
                    <a:pt x="10745851" y="16891"/>
                  </a:lnTo>
                  <a:lnTo>
                    <a:pt x="1074585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59" name="Group 59"/>
          <p:cNvGrpSpPr/>
          <p:nvPr/>
        </p:nvGrpSpPr>
        <p:grpSpPr>
          <a:xfrm>
            <a:off x="9509760" y="7095744"/>
            <a:ext cx="8046720" cy="2011680"/>
            <a:chOff x="0" y="0"/>
            <a:chExt cx="10728960" cy="268224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10728960" cy="2682240"/>
            </a:xfrm>
            <a:custGeom>
              <a:avLst/>
              <a:gdLst/>
              <a:ahLst/>
              <a:cxnLst/>
              <a:rect l="l" t="t" r="r" b="b"/>
              <a:pathLst>
                <a:path w="10728960" h="2682240">
                  <a:moveTo>
                    <a:pt x="0" y="0"/>
                  </a:moveTo>
                  <a:lnTo>
                    <a:pt x="10728960" y="0"/>
                  </a:lnTo>
                  <a:lnTo>
                    <a:pt x="10728960" y="2682240"/>
                  </a:lnTo>
                  <a:lnTo>
                    <a:pt x="0" y="268224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7940" b="-27940"/>
              </a:stretch>
            </a:blipFill>
          </p:spPr>
        </p:sp>
        <p:sp>
          <p:nvSpPr>
            <p:cNvPr id="61" name="TextBox 61"/>
            <p:cNvSpPr txBox="1"/>
            <p:nvPr/>
          </p:nvSpPr>
          <p:spPr>
            <a:xfrm>
              <a:off x="0" y="-57150"/>
              <a:ext cx="10728960" cy="273939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240"/>
                </a:lnSpc>
              </a:pPr>
              <a:r>
                <a:rPr lang="en-US" sz="2700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Standart tedavi: 2 ay başlangıç + 4 ay idame = toplam 6 ay. Eksik tedavi direncin temel nedenidir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97" y="-12697"/>
            <a:ext cx="18313403" cy="1342139"/>
            <a:chOff x="0" y="0"/>
            <a:chExt cx="24417871" cy="1789519"/>
          </a:xfrm>
        </p:grpSpPr>
        <p:sp>
          <p:nvSpPr>
            <p:cNvPr id="3" name="Freeform 3"/>
            <p:cNvSpPr/>
            <p:nvPr/>
          </p:nvSpPr>
          <p:spPr>
            <a:xfrm>
              <a:off x="16891" y="16891"/>
              <a:ext cx="24383999" cy="1755648"/>
            </a:xfrm>
            <a:custGeom>
              <a:avLst/>
              <a:gdLst/>
              <a:ahLst/>
              <a:cxnLst/>
              <a:rect l="l" t="t" r="r" b="b"/>
              <a:pathLst>
                <a:path w="24383999" h="1755648">
                  <a:moveTo>
                    <a:pt x="0" y="0"/>
                  </a:moveTo>
                  <a:lnTo>
                    <a:pt x="24383999" y="0"/>
                  </a:lnTo>
                  <a:lnTo>
                    <a:pt x="24383999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417782" cy="1789430"/>
            </a:xfrm>
            <a:custGeom>
              <a:avLst/>
              <a:gdLst/>
              <a:ahLst/>
              <a:cxnLst/>
              <a:rect l="l" t="t" r="r" b="b"/>
              <a:pathLst>
                <a:path w="24417782" h="1789430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772539"/>
                  </a:lnTo>
                  <a:cubicBezTo>
                    <a:pt x="24417782" y="1781937"/>
                    <a:pt x="24410163" y="1789430"/>
                    <a:pt x="24400890" y="1789430"/>
                  </a:cubicBezTo>
                  <a:lnTo>
                    <a:pt x="16891" y="1789430"/>
                  </a:lnTo>
                  <a:cubicBezTo>
                    <a:pt x="7493" y="1789430"/>
                    <a:pt x="0" y="1781810"/>
                    <a:pt x="0" y="177253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772539"/>
                  </a:lnTo>
                  <a:lnTo>
                    <a:pt x="16891" y="1772539"/>
                  </a:lnTo>
                  <a:lnTo>
                    <a:pt x="16891" y="1755648"/>
                  </a:lnTo>
                  <a:lnTo>
                    <a:pt x="24400890" y="1755648"/>
                  </a:lnTo>
                  <a:lnTo>
                    <a:pt x="24400890" y="1772539"/>
                  </a:lnTo>
                  <a:lnTo>
                    <a:pt x="24384000" y="177253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12697" y="1304039"/>
            <a:ext cx="18313403" cy="153419"/>
            <a:chOff x="0" y="0"/>
            <a:chExt cx="24417871" cy="204559"/>
          </a:xfrm>
        </p:grpSpPr>
        <p:sp>
          <p:nvSpPr>
            <p:cNvPr id="6" name="Freeform 6"/>
            <p:cNvSpPr/>
            <p:nvPr/>
          </p:nvSpPr>
          <p:spPr>
            <a:xfrm>
              <a:off x="16891" y="16891"/>
              <a:ext cx="24383999" cy="170688"/>
            </a:xfrm>
            <a:custGeom>
              <a:avLst/>
              <a:gdLst/>
              <a:ahLst/>
              <a:cxnLst/>
              <a:rect l="l" t="t" r="r" b="b"/>
              <a:pathLst>
                <a:path w="24383999" h="170688">
                  <a:moveTo>
                    <a:pt x="0" y="0"/>
                  </a:moveTo>
                  <a:lnTo>
                    <a:pt x="24383999" y="0"/>
                  </a:lnTo>
                  <a:lnTo>
                    <a:pt x="24383999" y="170688"/>
                  </a:lnTo>
                  <a:lnTo>
                    <a:pt x="0" y="170688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4417782" cy="204472"/>
            </a:xfrm>
            <a:custGeom>
              <a:avLst/>
              <a:gdLst/>
              <a:ahLst/>
              <a:cxnLst/>
              <a:rect l="l" t="t" r="r" b="b"/>
              <a:pathLst>
                <a:path w="24417782" h="204472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87579"/>
                  </a:lnTo>
                  <a:cubicBezTo>
                    <a:pt x="24417782" y="196977"/>
                    <a:pt x="24410163" y="204470"/>
                    <a:pt x="24400890" y="204470"/>
                  </a:cubicBezTo>
                  <a:lnTo>
                    <a:pt x="16891" y="204470"/>
                  </a:lnTo>
                  <a:cubicBezTo>
                    <a:pt x="7620" y="204597"/>
                    <a:pt x="0" y="196977"/>
                    <a:pt x="0" y="18757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87579"/>
                  </a:lnTo>
                  <a:lnTo>
                    <a:pt x="16891" y="187579"/>
                  </a:lnTo>
                  <a:lnTo>
                    <a:pt x="16891" y="170688"/>
                  </a:lnTo>
                  <a:lnTo>
                    <a:pt x="24400890" y="170688"/>
                  </a:lnTo>
                  <a:lnTo>
                    <a:pt x="24400890" y="187579"/>
                  </a:lnTo>
                  <a:lnTo>
                    <a:pt x="24384000" y="18757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12697" y="-12697"/>
            <a:ext cx="153419" cy="10312403"/>
            <a:chOff x="0" y="0"/>
            <a:chExt cx="204559" cy="13749871"/>
          </a:xfrm>
        </p:grpSpPr>
        <p:sp>
          <p:nvSpPr>
            <p:cNvPr id="9" name="Freeform 9"/>
            <p:cNvSpPr/>
            <p:nvPr/>
          </p:nvSpPr>
          <p:spPr>
            <a:xfrm>
              <a:off x="16891" y="16891"/>
              <a:ext cx="170688" cy="13715999"/>
            </a:xfrm>
            <a:custGeom>
              <a:avLst/>
              <a:gdLst/>
              <a:ahLst/>
              <a:cxnLst/>
              <a:rect l="l" t="t" r="r" b="b"/>
              <a:pathLst>
                <a:path w="170688" h="13715999">
                  <a:moveTo>
                    <a:pt x="0" y="0"/>
                  </a:moveTo>
                  <a:lnTo>
                    <a:pt x="170688" y="0"/>
                  </a:lnTo>
                  <a:lnTo>
                    <a:pt x="170688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04470" cy="13749782"/>
            </a:xfrm>
            <a:custGeom>
              <a:avLst/>
              <a:gdLst/>
              <a:ahLst/>
              <a:cxnLst/>
              <a:rect l="l" t="t" r="r" b="b"/>
              <a:pathLst>
                <a:path w="204470" h="13749782">
                  <a:moveTo>
                    <a:pt x="16891" y="0"/>
                  </a:moveTo>
                  <a:lnTo>
                    <a:pt x="187579" y="0"/>
                  </a:lnTo>
                  <a:cubicBezTo>
                    <a:pt x="196977" y="0"/>
                    <a:pt x="204470" y="7620"/>
                    <a:pt x="204470" y="16891"/>
                  </a:cubicBezTo>
                  <a:lnTo>
                    <a:pt x="204470" y="13732890"/>
                  </a:lnTo>
                  <a:cubicBezTo>
                    <a:pt x="204470" y="13742290"/>
                    <a:pt x="196850" y="13749782"/>
                    <a:pt x="187579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187579" y="13716000"/>
                  </a:lnTo>
                  <a:lnTo>
                    <a:pt x="187579" y="13732890"/>
                  </a:lnTo>
                  <a:lnTo>
                    <a:pt x="170688" y="13732890"/>
                  </a:lnTo>
                  <a:lnTo>
                    <a:pt x="170688" y="16891"/>
                  </a:lnTo>
                  <a:lnTo>
                    <a:pt x="187579" y="16891"/>
                  </a:lnTo>
                  <a:lnTo>
                    <a:pt x="187579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457200" y="182880"/>
            <a:ext cx="17373600" cy="1005840"/>
            <a:chOff x="0" y="0"/>
            <a:chExt cx="23164800" cy="13411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164800" cy="1341120"/>
            </a:xfrm>
            <a:custGeom>
              <a:avLst/>
              <a:gdLst/>
              <a:ahLst/>
              <a:cxnLst/>
              <a:rect l="l" t="t" r="r" b="b"/>
              <a:pathLst>
                <a:path w="23164800" h="1341120">
                  <a:moveTo>
                    <a:pt x="0" y="0"/>
                  </a:moveTo>
                  <a:lnTo>
                    <a:pt x="23164800" y="0"/>
                  </a:lnTo>
                  <a:lnTo>
                    <a:pt x="2316480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86559" b="-286559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23164800" cy="13506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280"/>
                </a:lnSpc>
              </a:pPr>
              <a:r>
                <a:rPr lang="en-US" sz="4400" b="1">
                  <a:solidFill>
                    <a:srgbClr val="FFFFFF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Standart Tedavi Rejimi — Yeni Olgular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29184" y="1682496"/>
            <a:ext cx="8503920" cy="4389120"/>
            <a:chOff x="0" y="0"/>
            <a:chExt cx="11338560" cy="5852160"/>
          </a:xfrm>
        </p:grpSpPr>
        <p:sp>
          <p:nvSpPr>
            <p:cNvPr id="15" name="Freeform 15" descr="preencoded.png"/>
            <p:cNvSpPr/>
            <p:nvPr/>
          </p:nvSpPr>
          <p:spPr>
            <a:xfrm>
              <a:off x="0" y="0"/>
              <a:ext cx="11338560" cy="5852160"/>
            </a:xfrm>
            <a:custGeom>
              <a:avLst/>
              <a:gdLst/>
              <a:ahLst/>
              <a:cxnLst/>
              <a:rect l="l" t="t" r="r" b="b"/>
              <a:pathLst>
                <a:path w="11338560" h="5852160">
                  <a:moveTo>
                    <a:pt x="0" y="0"/>
                  </a:moveTo>
                  <a:lnTo>
                    <a:pt x="11338560" y="0"/>
                  </a:lnTo>
                  <a:lnTo>
                    <a:pt x="11338560" y="5852160"/>
                  </a:lnTo>
                  <a:lnTo>
                    <a:pt x="0" y="5852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70805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9473184" y="1682496"/>
            <a:ext cx="8503920" cy="4389120"/>
            <a:chOff x="0" y="0"/>
            <a:chExt cx="11338560" cy="5852160"/>
          </a:xfrm>
        </p:grpSpPr>
        <p:sp>
          <p:nvSpPr>
            <p:cNvPr id="17" name="Freeform 17" descr="preencoded.png"/>
            <p:cNvSpPr/>
            <p:nvPr/>
          </p:nvSpPr>
          <p:spPr>
            <a:xfrm>
              <a:off x="0" y="0"/>
              <a:ext cx="11338560" cy="5852160"/>
            </a:xfrm>
            <a:custGeom>
              <a:avLst/>
              <a:gdLst/>
              <a:ahLst/>
              <a:cxnLst/>
              <a:rect l="l" t="t" r="r" b="b"/>
              <a:pathLst>
                <a:path w="11338560" h="5852160">
                  <a:moveTo>
                    <a:pt x="0" y="0"/>
                  </a:moveTo>
                  <a:lnTo>
                    <a:pt x="11338560" y="0"/>
                  </a:lnTo>
                  <a:lnTo>
                    <a:pt x="11338560" y="5852160"/>
                  </a:lnTo>
                  <a:lnTo>
                    <a:pt x="0" y="5852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5958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329184" y="6035040"/>
            <a:ext cx="8503920" cy="1005840"/>
            <a:chOff x="0" y="0"/>
            <a:chExt cx="11338560" cy="134112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338560" cy="1341120"/>
            </a:xfrm>
            <a:custGeom>
              <a:avLst/>
              <a:gdLst/>
              <a:ahLst/>
              <a:cxnLst/>
              <a:rect l="l" t="t" r="r" b="b"/>
              <a:pathLst>
                <a:path w="11338560" h="1341120">
                  <a:moveTo>
                    <a:pt x="0" y="0"/>
                  </a:moveTo>
                  <a:lnTo>
                    <a:pt x="11338560" y="0"/>
                  </a:lnTo>
                  <a:lnTo>
                    <a:pt x="1133856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14737" b="-114737"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0" y="0"/>
              <a:ext cx="11338560" cy="13411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 b="1">
                  <a:solidFill>
                    <a:srgbClr val="6B1E3B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Başlangıç Dönemi: 2 Ay — HRZE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473184" y="6035040"/>
            <a:ext cx="8503920" cy="1005840"/>
            <a:chOff x="0" y="0"/>
            <a:chExt cx="11338560" cy="134112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338560" cy="1341120"/>
            </a:xfrm>
            <a:custGeom>
              <a:avLst/>
              <a:gdLst/>
              <a:ahLst/>
              <a:cxnLst/>
              <a:rect l="l" t="t" r="r" b="b"/>
              <a:pathLst>
                <a:path w="11338560" h="1341120">
                  <a:moveTo>
                    <a:pt x="0" y="0"/>
                  </a:moveTo>
                  <a:lnTo>
                    <a:pt x="11338560" y="0"/>
                  </a:lnTo>
                  <a:lnTo>
                    <a:pt x="1133856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14737" b="-114737"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0" y="0"/>
              <a:ext cx="11338560" cy="13411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 b="1">
                  <a:solidFill>
                    <a:srgbClr val="6B1E3B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İdame Dönemi: 4 Ay — HR</a:t>
              </a:r>
            </a:p>
          </p:txBody>
        </p:sp>
      </p:grpSp>
      <p:graphicFrame>
        <p:nvGraphicFramePr>
          <p:cNvPr id="24" name="Table 24"/>
          <p:cNvGraphicFramePr>
            <a:graphicFrameLocks noGrp="1"/>
          </p:cNvGraphicFramePr>
          <p:nvPr/>
        </p:nvGraphicFramePr>
        <p:xfrm>
          <a:off x="329184" y="7223760"/>
          <a:ext cx="17576800" cy="3860800"/>
        </p:xfrm>
        <a:graphic>
          <a:graphicData uri="http://schemas.openxmlformats.org/drawingml/2006/table">
            <a:tbl>
              <a:tblPr/>
              <a:tblGrid>
                <a:gridCol w="439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4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94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>
                        <a:lnSpc>
                          <a:spcPts val="2879"/>
                        </a:lnSpc>
                        <a:defRPr/>
                      </a:pPr>
                      <a:r>
                        <a:rPr lang="en-US" sz="2400" b="1">
                          <a:solidFill>
                            <a:srgbClr val="FFFFFF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İlaç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1E3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79"/>
                        </a:lnSpc>
                        <a:defRPr/>
                      </a:pPr>
                      <a:r>
                        <a:rPr lang="en-US" sz="2400" b="1">
                          <a:solidFill>
                            <a:srgbClr val="FFFFFF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Kısaltma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1E3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79"/>
                        </a:lnSpc>
                        <a:defRPr/>
                      </a:pPr>
                      <a:r>
                        <a:rPr lang="en-US" sz="2400" b="1">
                          <a:solidFill>
                            <a:srgbClr val="FFFFFF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Doz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1E3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79"/>
                        </a:lnSpc>
                        <a:defRPr/>
                      </a:pPr>
                      <a:r>
                        <a:rPr lang="en-US" sz="2400" b="1">
                          <a:solidFill>
                            <a:srgbClr val="FFFFFF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Başlıca Yan Etki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1E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İzoniazid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H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5 mg/kg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Hepatotoksisite, periferik nöropati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Rifampisin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R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10 mg/kg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Hepatotoksisite, vücut sıvılarını turuncu boyar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Pirazinamid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Z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25 mg/kg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Hepatotoksisite, artralji, hiperurisemi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Etambutol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E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15–20 mg/kg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Optik nörit (görme kontrolü!)</a:t>
                      </a:r>
                      <a:endParaRPr lang="en-US" sz="1100"/>
                    </a:p>
                  </a:txBody>
                  <a:tcPr marT="91440" marB="91440" anchor="ctr">
                    <a:lnL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AA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97" y="-12697"/>
            <a:ext cx="18313403" cy="1342139"/>
            <a:chOff x="0" y="0"/>
            <a:chExt cx="24417871" cy="1789519"/>
          </a:xfrm>
        </p:grpSpPr>
        <p:sp>
          <p:nvSpPr>
            <p:cNvPr id="3" name="Freeform 3"/>
            <p:cNvSpPr/>
            <p:nvPr/>
          </p:nvSpPr>
          <p:spPr>
            <a:xfrm>
              <a:off x="16891" y="16891"/>
              <a:ext cx="24383999" cy="1755648"/>
            </a:xfrm>
            <a:custGeom>
              <a:avLst/>
              <a:gdLst/>
              <a:ahLst/>
              <a:cxnLst/>
              <a:rect l="l" t="t" r="r" b="b"/>
              <a:pathLst>
                <a:path w="24383999" h="1755648">
                  <a:moveTo>
                    <a:pt x="0" y="0"/>
                  </a:moveTo>
                  <a:lnTo>
                    <a:pt x="24383999" y="0"/>
                  </a:lnTo>
                  <a:lnTo>
                    <a:pt x="24383999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417782" cy="1789430"/>
            </a:xfrm>
            <a:custGeom>
              <a:avLst/>
              <a:gdLst/>
              <a:ahLst/>
              <a:cxnLst/>
              <a:rect l="l" t="t" r="r" b="b"/>
              <a:pathLst>
                <a:path w="24417782" h="1789430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772539"/>
                  </a:lnTo>
                  <a:cubicBezTo>
                    <a:pt x="24417782" y="1781937"/>
                    <a:pt x="24410163" y="1789430"/>
                    <a:pt x="24400890" y="1789430"/>
                  </a:cubicBezTo>
                  <a:lnTo>
                    <a:pt x="16891" y="1789430"/>
                  </a:lnTo>
                  <a:cubicBezTo>
                    <a:pt x="7493" y="1789430"/>
                    <a:pt x="0" y="1781810"/>
                    <a:pt x="0" y="177253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772539"/>
                  </a:lnTo>
                  <a:lnTo>
                    <a:pt x="16891" y="1772539"/>
                  </a:lnTo>
                  <a:lnTo>
                    <a:pt x="16891" y="1755648"/>
                  </a:lnTo>
                  <a:lnTo>
                    <a:pt x="24400890" y="1755648"/>
                  </a:lnTo>
                  <a:lnTo>
                    <a:pt x="24400890" y="1772539"/>
                  </a:lnTo>
                  <a:lnTo>
                    <a:pt x="24384000" y="177253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12697" y="1304039"/>
            <a:ext cx="18313403" cy="153419"/>
            <a:chOff x="0" y="0"/>
            <a:chExt cx="24417871" cy="204559"/>
          </a:xfrm>
        </p:grpSpPr>
        <p:sp>
          <p:nvSpPr>
            <p:cNvPr id="6" name="Freeform 6"/>
            <p:cNvSpPr/>
            <p:nvPr/>
          </p:nvSpPr>
          <p:spPr>
            <a:xfrm>
              <a:off x="16891" y="16891"/>
              <a:ext cx="24383999" cy="170688"/>
            </a:xfrm>
            <a:custGeom>
              <a:avLst/>
              <a:gdLst/>
              <a:ahLst/>
              <a:cxnLst/>
              <a:rect l="l" t="t" r="r" b="b"/>
              <a:pathLst>
                <a:path w="24383999" h="170688">
                  <a:moveTo>
                    <a:pt x="0" y="0"/>
                  </a:moveTo>
                  <a:lnTo>
                    <a:pt x="24383999" y="0"/>
                  </a:lnTo>
                  <a:lnTo>
                    <a:pt x="24383999" y="170688"/>
                  </a:lnTo>
                  <a:lnTo>
                    <a:pt x="0" y="170688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4417782" cy="204472"/>
            </a:xfrm>
            <a:custGeom>
              <a:avLst/>
              <a:gdLst/>
              <a:ahLst/>
              <a:cxnLst/>
              <a:rect l="l" t="t" r="r" b="b"/>
              <a:pathLst>
                <a:path w="24417782" h="204472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87579"/>
                  </a:lnTo>
                  <a:cubicBezTo>
                    <a:pt x="24417782" y="196977"/>
                    <a:pt x="24410163" y="204470"/>
                    <a:pt x="24400890" y="204470"/>
                  </a:cubicBezTo>
                  <a:lnTo>
                    <a:pt x="16891" y="204470"/>
                  </a:lnTo>
                  <a:cubicBezTo>
                    <a:pt x="7620" y="204597"/>
                    <a:pt x="0" y="196977"/>
                    <a:pt x="0" y="18757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87579"/>
                  </a:lnTo>
                  <a:lnTo>
                    <a:pt x="16891" y="187579"/>
                  </a:lnTo>
                  <a:lnTo>
                    <a:pt x="16891" y="170688"/>
                  </a:lnTo>
                  <a:lnTo>
                    <a:pt x="24400890" y="170688"/>
                  </a:lnTo>
                  <a:lnTo>
                    <a:pt x="24400890" y="187579"/>
                  </a:lnTo>
                  <a:lnTo>
                    <a:pt x="24384000" y="18757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12697" y="-12697"/>
            <a:ext cx="153419" cy="10312403"/>
            <a:chOff x="0" y="0"/>
            <a:chExt cx="204559" cy="13749871"/>
          </a:xfrm>
        </p:grpSpPr>
        <p:sp>
          <p:nvSpPr>
            <p:cNvPr id="9" name="Freeform 9"/>
            <p:cNvSpPr/>
            <p:nvPr/>
          </p:nvSpPr>
          <p:spPr>
            <a:xfrm>
              <a:off x="16891" y="16891"/>
              <a:ext cx="170688" cy="13715999"/>
            </a:xfrm>
            <a:custGeom>
              <a:avLst/>
              <a:gdLst/>
              <a:ahLst/>
              <a:cxnLst/>
              <a:rect l="l" t="t" r="r" b="b"/>
              <a:pathLst>
                <a:path w="170688" h="13715999">
                  <a:moveTo>
                    <a:pt x="0" y="0"/>
                  </a:moveTo>
                  <a:lnTo>
                    <a:pt x="170688" y="0"/>
                  </a:lnTo>
                  <a:lnTo>
                    <a:pt x="170688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04470" cy="13749782"/>
            </a:xfrm>
            <a:custGeom>
              <a:avLst/>
              <a:gdLst/>
              <a:ahLst/>
              <a:cxnLst/>
              <a:rect l="l" t="t" r="r" b="b"/>
              <a:pathLst>
                <a:path w="204470" h="13749782">
                  <a:moveTo>
                    <a:pt x="16891" y="0"/>
                  </a:moveTo>
                  <a:lnTo>
                    <a:pt x="187579" y="0"/>
                  </a:lnTo>
                  <a:cubicBezTo>
                    <a:pt x="196977" y="0"/>
                    <a:pt x="204470" y="7620"/>
                    <a:pt x="204470" y="16891"/>
                  </a:cubicBezTo>
                  <a:lnTo>
                    <a:pt x="204470" y="13732890"/>
                  </a:lnTo>
                  <a:cubicBezTo>
                    <a:pt x="204470" y="13742290"/>
                    <a:pt x="196850" y="13749782"/>
                    <a:pt x="187579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187579" y="13716000"/>
                  </a:lnTo>
                  <a:lnTo>
                    <a:pt x="187579" y="13732890"/>
                  </a:lnTo>
                  <a:lnTo>
                    <a:pt x="170688" y="13732890"/>
                  </a:lnTo>
                  <a:lnTo>
                    <a:pt x="170688" y="16891"/>
                  </a:lnTo>
                  <a:lnTo>
                    <a:pt x="187579" y="16891"/>
                  </a:lnTo>
                  <a:lnTo>
                    <a:pt x="187579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457200" y="182880"/>
            <a:ext cx="17373600" cy="1005840"/>
            <a:chOff x="0" y="0"/>
            <a:chExt cx="23164800" cy="13411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164800" cy="1341120"/>
            </a:xfrm>
            <a:custGeom>
              <a:avLst/>
              <a:gdLst/>
              <a:ahLst/>
              <a:cxnLst/>
              <a:rect l="l" t="t" r="r" b="b"/>
              <a:pathLst>
                <a:path w="23164800" h="1341120">
                  <a:moveTo>
                    <a:pt x="0" y="0"/>
                  </a:moveTo>
                  <a:lnTo>
                    <a:pt x="23164800" y="0"/>
                  </a:lnTo>
                  <a:lnTo>
                    <a:pt x="2316480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86559" b="-286559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23164800" cy="13506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280"/>
                </a:lnSpc>
              </a:pPr>
              <a:r>
                <a:rPr lang="en-US" sz="4400" b="1">
                  <a:solidFill>
                    <a:srgbClr val="FFFFFF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Tedavi İzlemi — Akış Şeması ve Takip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29184" y="1682496"/>
            <a:ext cx="8503920" cy="4572000"/>
            <a:chOff x="0" y="0"/>
            <a:chExt cx="11338560" cy="6096000"/>
          </a:xfrm>
        </p:grpSpPr>
        <p:sp>
          <p:nvSpPr>
            <p:cNvPr id="15" name="Freeform 15" descr="preencoded.png"/>
            <p:cNvSpPr/>
            <p:nvPr/>
          </p:nvSpPr>
          <p:spPr>
            <a:xfrm>
              <a:off x="0" y="0"/>
              <a:ext cx="11338560" cy="6096000"/>
            </a:xfrm>
            <a:custGeom>
              <a:avLst/>
              <a:gdLst/>
              <a:ahLst/>
              <a:cxnLst/>
              <a:rect l="l" t="t" r="r" b="b"/>
              <a:pathLst>
                <a:path w="11338560" h="6096000">
                  <a:moveTo>
                    <a:pt x="0" y="0"/>
                  </a:moveTo>
                  <a:lnTo>
                    <a:pt x="11338560" y="0"/>
                  </a:lnTo>
                  <a:lnTo>
                    <a:pt x="11338560" y="6096000"/>
                  </a:lnTo>
                  <a:lnTo>
                    <a:pt x="0" y="609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8429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9235440" y="1682496"/>
            <a:ext cx="8723376" cy="4572000"/>
            <a:chOff x="0" y="0"/>
            <a:chExt cx="11631168" cy="6096000"/>
          </a:xfrm>
        </p:grpSpPr>
        <p:sp>
          <p:nvSpPr>
            <p:cNvPr id="17" name="Freeform 17" descr="preencoded.png"/>
            <p:cNvSpPr/>
            <p:nvPr/>
          </p:nvSpPr>
          <p:spPr>
            <a:xfrm>
              <a:off x="0" y="0"/>
              <a:ext cx="11631168" cy="6096000"/>
            </a:xfrm>
            <a:custGeom>
              <a:avLst/>
              <a:gdLst/>
              <a:ahLst/>
              <a:cxnLst/>
              <a:rect l="l" t="t" r="r" b="b"/>
              <a:pathLst>
                <a:path w="11631168" h="6096000">
                  <a:moveTo>
                    <a:pt x="0" y="0"/>
                  </a:moveTo>
                  <a:lnTo>
                    <a:pt x="11631168" y="0"/>
                  </a:lnTo>
                  <a:lnTo>
                    <a:pt x="11631168" y="6096000"/>
                  </a:lnTo>
                  <a:lnTo>
                    <a:pt x="0" y="609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12903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329184" y="6181344"/>
            <a:ext cx="8503920" cy="402336"/>
            <a:chOff x="0" y="0"/>
            <a:chExt cx="11338560" cy="53644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338560" cy="536448"/>
            </a:xfrm>
            <a:custGeom>
              <a:avLst/>
              <a:gdLst/>
              <a:ahLst/>
              <a:cxnLst/>
              <a:rect l="l" t="t" r="r" b="b"/>
              <a:pathLst>
                <a:path w="11338560" h="536448">
                  <a:moveTo>
                    <a:pt x="0" y="0"/>
                  </a:moveTo>
                  <a:lnTo>
                    <a:pt x="11338560" y="0"/>
                  </a:lnTo>
                  <a:lnTo>
                    <a:pt x="11338560" y="536448"/>
                  </a:lnTo>
                  <a:lnTo>
                    <a:pt x="0" y="53644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61842" b="-361842"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1338560" cy="5745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 i="1">
                  <a:solidFill>
                    <a:srgbClr val="8B6070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Tedavi Akış Şeması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235440" y="6181344"/>
            <a:ext cx="8723376" cy="402336"/>
            <a:chOff x="0" y="0"/>
            <a:chExt cx="11631168" cy="53644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631168" cy="536448"/>
            </a:xfrm>
            <a:custGeom>
              <a:avLst/>
              <a:gdLst/>
              <a:ahLst/>
              <a:cxnLst/>
              <a:rect l="l" t="t" r="r" b="b"/>
              <a:pathLst>
                <a:path w="11631168" h="536448">
                  <a:moveTo>
                    <a:pt x="0" y="0"/>
                  </a:moveTo>
                  <a:lnTo>
                    <a:pt x="11631168" y="0"/>
                  </a:lnTo>
                  <a:lnTo>
                    <a:pt x="11631168" y="536448"/>
                  </a:lnTo>
                  <a:lnTo>
                    <a:pt x="0" y="53644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72471" b="-372471"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1631168" cy="5745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 i="1">
                  <a:solidFill>
                    <a:srgbClr val="8B6070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Tedavi İzlem Tablosu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16487" y="6717287"/>
            <a:ext cx="17655035" cy="98555"/>
            <a:chOff x="0" y="0"/>
            <a:chExt cx="23540047" cy="131407"/>
          </a:xfrm>
        </p:grpSpPr>
        <p:sp>
          <p:nvSpPr>
            <p:cNvPr id="25" name="Freeform 25"/>
            <p:cNvSpPr/>
            <p:nvPr/>
          </p:nvSpPr>
          <p:spPr>
            <a:xfrm>
              <a:off x="16891" y="16891"/>
              <a:ext cx="23506176" cy="97536"/>
            </a:xfrm>
            <a:custGeom>
              <a:avLst/>
              <a:gdLst/>
              <a:ahLst/>
              <a:cxnLst/>
              <a:rect l="l" t="t" r="r" b="b"/>
              <a:pathLst>
                <a:path w="23506176" h="97536">
                  <a:moveTo>
                    <a:pt x="0" y="0"/>
                  </a:moveTo>
                  <a:lnTo>
                    <a:pt x="23506176" y="0"/>
                  </a:lnTo>
                  <a:lnTo>
                    <a:pt x="23506176" y="97536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0" y="0"/>
              <a:ext cx="23539957" cy="131320"/>
            </a:xfrm>
            <a:custGeom>
              <a:avLst/>
              <a:gdLst/>
              <a:ahLst/>
              <a:cxnLst/>
              <a:rect l="l" t="t" r="r" b="b"/>
              <a:pathLst>
                <a:path w="23539957" h="131320">
                  <a:moveTo>
                    <a:pt x="16891" y="0"/>
                  </a:moveTo>
                  <a:lnTo>
                    <a:pt x="23523067" y="0"/>
                  </a:lnTo>
                  <a:cubicBezTo>
                    <a:pt x="23532464" y="0"/>
                    <a:pt x="23539957" y="7620"/>
                    <a:pt x="23539957" y="16891"/>
                  </a:cubicBezTo>
                  <a:lnTo>
                    <a:pt x="23539957" y="114427"/>
                  </a:lnTo>
                  <a:cubicBezTo>
                    <a:pt x="23539957" y="123825"/>
                    <a:pt x="23532337" y="131318"/>
                    <a:pt x="23523067" y="131318"/>
                  </a:cubicBezTo>
                  <a:lnTo>
                    <a:pt x="16891" y="131318"/>
                  </a:lnTo>
                  <a:cubicBezTo>
                    <a:pt x="7620" y="131445"/>
                    <a:pt x="0" y="123825"/>
                    <a:pt x="0" y="114427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14427"/>
                  </a:lnTo>
                  <a:lnTo>
                    <a:pt x="16891" y="114427"/>
                  </a:lnTo>
                  <a:lnTo>
                    <a:pt x="16891" y="97536"/>
                  </a:lnTo>
                  <a:lnTo>
                    <a:pt x="23523067" y="97536"/>
                  </a:lnTo>
                  <a:lnTo>
                    <a:pt x="23523067" y="114427"/>
                  </a:lnTo>
                  <a:lnTo>
                    <a:pt x="23506176" y="114427"/>
                  </a:lnTo>
                  <a:lnTo>
                    <a:pt x="23506176" y="16891"/>
                  </a:lnTo>
                  <a:lnTo>
                    <a:pt x="23523067" y="16891"/>
                  </a:lnTo>
                  <a:lnTo>
                    <a:pt x="23523067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sp>
        <p:nvSpPr>
          <p:cNvPr id="27" name="TextBox 27"/>
          <p:cNvSpPr txBox="1"/>
          <p:nvPr/>
        </p:nvSpPr>
        <p:spPr>
          <a:xfrm>
            <a:off x="420624" y="6938010"/>
            <a:ext cx="17446752" cy="3074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7380" lvl="1" indent="-313690" algn="l">
              <a:lnSpc>
                <a:spcPts val="3120"/>
              </a:lnSpc>
              <a:buFont typeface="Arial"/>
              <a:buChar char="•"/>
            </a:pPr>
            <a:r>
              <a:rPr lang="en-US" sz="26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Tedavi başlangıcında; kilo, karaciğer enzimleri (ALT, AST, bilirubin) ve görme kontrolü yapılır</a:t>
            </a:r>
          </a:p>
          <a:p>
            <a:pPr marL="627380" lvl="1" indent="-313690" algn="l">
              <a:lnSpc>
                <a:spcPts val="3120"/>
              </a:lnSpc>
              <a:buFont typeface="Arial"/>
              <a:buChar char="•"/>
            </a:pPr>
            <a:r>
              <a:rPr lang="en-US" sz="26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Ayda bir: semptomlar, uyum ve kilo takibi</a:t>
            </a:r>
          </a:p>
          <a:p>
            <a:pPr marL="627380" lvl="1" indent="-313690" algn="l">
              <a:lnSpc>
                <a:spcPts val="3120"/>
              </a:lnSpc>
              <a:buFont typeface="Arial"/>
              <a:buChar char="•"/>
            </a:pPr>
            <a:r>
              <a:rPr lang="en-US" sz="26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2., 5. ve tedavi sonu aylarında balgam yayma ve kültür</a:t>
            </a:r>
          </a:p>
          <a:p>
            <a:pPr marL="627380" lvl="1" indent="-313690" algn="l">
              <a:lnSpc>
                <a:spcPts val="3120"/>
              </a:lnSpc>
              <a:buFont typeface="Arial"/>
              <a:buChar char="•"/>
            </a:pPr>
            <a:r>
              <a:rPr lang="en-US" sz="26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İlaç duyarlılık testi: başlangıçta ve gerektiğinde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97" y="-12697"/>
            <a:ext cx="18313403" cy="1342139"/>
            <a:chOff x="0" y="0"/>
            <a:chExt cx="24417871" cy="1789519"/>
          </a:xfrm>
        </p:grpSpPr>
        <p:sp>
          <p:nvSpPr>
            <p:cNvPr id="3" name="Freeform 3"/>
            <p:cNvSpPr/>
            <p:nvPr/>
          </p:nvSpPr>
          <p:spPr>
            <a:xfrm>
              <a:off x="16891" y="16891"/>
              <a:ext cx="24383999" cy="1755648"/>
            </a:xfrm>
            <a:custGeom>
              <a:avLst/>
              <a:gdLst/>
              <a:ahLst/>
              <a:cxnLst/>
              <a:rect l="l" t="t" r="r" b="b"/>
              <a:pathLst>
                <a:path w="24383999" h="1755648">
                  <a:moveTo>
                    <a:pt x="0" y="0"/>
                  </a:moveTo>
                  <a:lnTo>
                    <a:pt x="24383999" y="0"/>
                  </a:lnTo>
                  <a:lnTo>
                    <a:pt x="24383999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417782" cy="1789430"/>
            </a:xfrm>
            <a:custGeom>
              <a:avLst/>
              <a:gdLst/>
              <a:ahLst/>
              <a:cxnLst/>
              <a:rect l="l" t="t" r="r" b="b"/>
              <a:pathLst>
                <a:path w="24417782" h="1789430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772539"/>
                  </a:lnTo>
                  <a:cubicBezTo>
                    <a:pt x="24417782" y="1781937"/>
                    <a:pt x="24410163" y="1789430"/>
                    <a:pt x="24400890" y="1789430"/>
                  </a:cubicBezTo>
                  <a:lnTo>
                    <a:pt x="16891" y="1789430"/>
                  </a:lnTo>
                  <a:cubicBezTo>
                    <a:pt x="7493" y="1789430"/>
                    <a:pt x="0" y="1781810"/>
                    <a:pt x="0" y="177253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772539"/>
                  </a:lnTo>
                  <a:lnTo>
                    <a:pt x="16891" y="1772539"/>
                  </a:lnTo>
                  <a:lnTo>
                    <a:pt x="16891" y="1755648"/>
                  </a:lnTo>
                  <a:lnTo>
                    <a:pt x="24400890" y="1755648"/>
                  </a:lnTo>
                  <a:lnTo>
                    <a:pt x="24400890" y="1772539"/>
                  </a:lnTo>
                  <a:lnTo>
                    <a:pt x="24384000" y="177253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12697" y="-12697"/>
            <a:ext cx="153419" cy="10312403"/>
            <a:chOff x="0" y="0"/>
            <a:chExt cx="204559" cy="13749871"/>
          </a:xfrm>
        </p:grpSpPr>
        <p:sp>
          <p:nvSpPr>
            <p:cNvPr id="6" name="Freeform 6"/>
            <p:cNvSpPr/>
            <p:nvPr/>
          </p:nvSpPr>
          <p:spPr>
            <a:xfrm>
              <a:off x="16891" y="16891"/>
              <a:ext cx="170688" cy="13715999"/>
            </a:xfrm>
            <a:custGeom>
              <a:avLst/>
              <a:gdLst/>
              <a:ahLst/>
              <a:cxnLst/>
              <a:rect l="l" t="t" r="r" b="b"/>
              <a:pathLst>
                <a:path w="170688" h="13715999">
                  <a:moveTo>
                    <a:pt x="0" y="0"/>
                  </a:moveTo>
                  <a:lnTo>
                    <a:pt x="170688" y="0"/>
                  </a:lnTo>
                  <a:lnTo>
                    <a:pt x="170688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04470" cy="13749782"/>
            </a:xfrm>
            <a:custGeom>
              <a:avLst/>
              <a:gdLst/>
              <a:ahLst/>
              <a:cxnLst/>
              <a:rect l="l" t="t" r="r" b="b"/>
              <a:pathLst>
                <a:path w="204470" h="13749782">
                  <a:moveTo>
                    <a:pt x="16891" y="0"/>
                  </a:moveTo>
                  <a:lnTo>
                    <a:pt x="187579" y="0"/>
                  </a:lnTo>
                  <a:cubicBezTo>
                    <a:pt x="196977" y="0"/>
                    <a:pt x="204470" y="7620"/>
                    <a:pt x="204470" y="16891"/>
                  </a:cubicBezTo>
                  <a:lnTo>
                    <a:pt x="204470" y="13732890"/>
                  </a:lnTo>
                  <a:cubicBezTo>
                    <a:pt x="204470" y="13742290"/>
                    <a:pt x="196850" y="13749782"/>
                    <a:pt x="187579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187579" y="13716000"/>
                  </a:lnTo>
                  <a:lnTo>
                    <a:pt x="187579" y="13732890"/>
                  </a:lnTo>
                  <a:lnTo>
                    <a:pt x="170688" y="13732890"/>
                  </a:lnTo>
                  <a:lnTo>
                    <a:pt x="170688" y="16891"/>
                  </a:lnTo>
                  <a:lnTo>
                    <a:pt x="187579" y="16891"/>
                  </a:lnTo>
                  <a:lnTo>
                    <a:pt x="187579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316487" y="6717287"/>
            <a:ext cx="17655035" cy="98555"/>
            <a:chOff x="0" y="0"/>
            <a:chExt cx="23540047" cy="131407"/>
          </a:xfrm>
        </p:grpSpPr>
        <p:sp>
          <p:nvSpPr>
            <p:cNvPr id="9" name="Freeform 9"/>
            <p:cNvSpPr/>
            <p:nvPr/>
          </p:nvSpPr>
          <p:spPr>
            <a:xfrm>
              <a:off x="16891" y="16891"/>
              <a:ext cx="23506176" cy="97536"/>
            </a:xfrm>
            <a:custGeom>
              <a:avLst/>
              <a:gdLst/>
              <a:ahLst/>
              <a:cxnLst/>
              <a:rect l="l" t="t" r="r" b="b"/>
              <a:pathLst>
                <a:path w="23506176" h="97536">
                  <a:moveTo>
                    <a:pt x="0" y="0"/>
                  </a:moveTo>
                  <a:lnTo>
                    <a:pt x="23506176" y="0"/>
                  </a:lnTo>
                  <a:lnTo>
                    <a:pt x="23506176" y="97536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3539957" cy="131320"/>
            </a:xfrm>
            <a:custGeom>
              <a:avLst/>
              <a:gdLst/>
              <a:ahLst/>
              <a:cxnLst/>
              <a:rect l="l" t="t" r="r" b="b"/>
              <a:pathLst>
                <a:path w="23539957" h="131320">
                  <a:moveTo>
                    <a:pt x="16891" y="0"/>
                  </a:moveTo>
                  <a:lnTo>
                    <a:pt x="23523067" y="0"/>
                  </a:lnTo>
                  <a:cubicBezTo>
                    <a:pt x="23532464" y="0"/>
                    <a:pt x="23539957" y="7620"/>
                    <a:pt x="23539957" y="16891"/>
                  </a:cubicBezTo>
                  <a:lnTo>
                    <a:pt x="23539957" y="114427"/>
                  </a:lnTo>
                  <a:cubicBezTo>
                    <a:pt x="23539957" y="123825"/>
                    <a:pt x="23532337" y="131318"/>
                    <a:pt x="23523067" y="131318"/>
                  </a:cubicBezTo>
                  <a:lnTo>
                    <a:pt x="16891" y="131318"/>
                  </a:lnTo>
                  <a:cubicBezTo>
                    <a:pt x="7620" y="131445"/>
                    <a:pt x="0" y="123825"/>
                    <a:pt x="0" y="114427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14427"/>
                  </a:lnTo>
                  <a:lnTo>
                    <a:pt x="16891" y="114427"/>
                  </a:lnTo>
                  <a:lnTo>
                    <a:pt x="16891" y="97536"/>
                  </a:lnTo>
                  <a:lnTo>
                    <a:pt x="23523067" y="97536"/>
                  </a:lnTo>
                  <a:lnTo>
                    <a:pt x="23523067" y="114427"/>
                  </a:lnTo>
                  <a:lnTo>
                    <a:pt x="23506176" y="114427"/>
                  </a:lnTo>
                  <a:lnTo>
                    <a:pt x="23506176" y="16891"/>
                  </a:lnTo>
                  <a:lnTo>
                    <a:pt x="23523067" y="16891"/>
                  </a:lnTo>
                  <a:lnTo>
                    <a:pt x="23523067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-12697" y="1304039"/>
            <a:ext cx="18313403" cy="153419"/>
            <a:chOff x="0" y="0"/>
            <a:chExt cx="24417871" cy="204559"/>
          </a:xfrm>
        </p:grpSpPr>
        <p:sp>
          <p:nvSpPr>
            <p:cNvPr id="12" name="Freeform 12"/>
            <p:cNvSpPr/>
            <p:nvPr/>
          </p:nvSpPr>
          <p:spPr>
            <a:xfrm>
              <a:off x="16891" y="16891"/>
              <a:ext cx="24383999" cy="170688"/>
            </a:xfrm>
            <a:custGeom>
              <a:avLst/>
              <a:gdLst/>
              <a:ahLst/>
              <a:cxnLst/>
              <a:rect l="l" t="t" r="r" b="b"/>
              <a:pathLst>
                <a:path w="24383999" h="170688">
                  <a:moveTo>
                    <a:pt x="0" y="0"/>
                  </a:moveTo>
                  <a:lnTo>
                    <a:pt x="24383999" y="0"/>
                  </a:lnTo>
                  <a:lnTo>
                    <a:pt x="24383999" y="170688"/>
                  </a:lnTo>
                  <a:lnTo>
                    <a:pt x="0" y="170688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24417782" cy="204472"/>
            </a:xfrm>
            <a:custGeom>
              <a:avLst/>
              <a:gdLst/>
              <a:ahLst/>
              <a:cxnLst/>
              <a:rect l="l" t="t" r="r" b="b"/>
              <a:pathLst>
                <a:path w="24417782" h="204472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87579"/>
                  </a:lnTo>
                  <a:cubicBezTo>
                    <a:pt x="24417782" y="196977"/>
                    <a:pt x="24410163" y="204470"/>
                    <a:pt x="24400890" y="204470"/>
                  </a:cubicBezTo>
                  <a:lnTo>
                    <a:pt x="16891" y="204470"/>
                  </a:lnTo>
                  <a:cubicBezTo>
                    <a:pt x="7620" y="204597"/>
                    <a:pt x="0" y="196977"/>
                    <a:pt x="0" y="18757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87579"/>
                  </a:lnTo>
                  <a:lnTo>
                    <a:pt x="16891" y="187579"/>
                  </a:lnTo>
                  <a:lnTo>
                    <a:pt x="16891" y="170688"/>
                  </a:lnTo>
                  <a:lnTo>
                    <a:pt x="24400890" y="170688"/>
                  </a:lnTo>
                  <a:lnTo>
                    <a:pt x="24400890" y="187579"/>
                  </a:lnTo>
                  <a:lnTo>
                    <a:pt x="24384000" y="18757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457200" y="182880"/>
            <a:ext cx="17373600" cy="1005840"/>
            <a:chOff x="0" y="0"/>
            <a:chExt cx="23164800" cy="134112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164800" cy="1341120"/>
            </a:xfrm>
            <a:custGeom>
              <a:avLst/>
              <a:gdLst/>
              <a:ahLst/>
              <a:cxnLst/>
              <a:rect l="l" t="t" r="r" b="b"/>
              <a:pathLst>
                <a:path w="23164800" h="1341120">
                  <a:moveTo>
                    <a:pt x="0" y="0"/>
                  </a:moveTo>
                  <a:lnTo>
                    <a:pt x="23164800" y="0"/>
                  </a:lnTo>
                  <a:lnTo>
                    <a:pt x="2316480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286559" b="-286559"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23164800" cy="13506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280"/>
                </a:lnSpc>
              </a:pPr>
              <a:r>
                <a:rPr lang="en-US" sz="4400" b="1">
                  <a:solidFill>
                    <a:srgbClr val="FFFFFF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Çok İlaca Direnç-ÇİD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123178" y="3252135"/>
            <a:ext cx="16190976" cy="27828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27050" lvl="1" indent="-313525" algn="l">
              <a:lnSpc>
                <a:spcPts val="3120"/>
              </a:lnSpc>
              <a:buFont typeface="Arial"/>
              <a:buChar char="•"/>
            </a:pPr>
            <a:r>
              <a:rPr lang="en-US" sz="3200" dirty="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ÇİD </a:t>
            </a:r>
            <a:r>
              <a:rPr lang="en-US" sz="3200" dirty="0" err="1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saptanan</a:t>
            </a:r>
            <a:r>
              <a:rPr lang="en-US" sz="3200" dirty="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ve</a:t>
            </a:r>
            <a:r>
              <a:rPr lang="en-US" sz="3200" dirty="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tedavi</a:t>
            </a:r>
            <a:r>
              <a:rPr lang="en-US" sz="3200" dirty="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başarısızlığı</a:t>
            </a:r>
            <a:r>
              <a:rPr lang="en-US" sz="3200" dirty="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olan</a:t>
            </a:r>
            <a:r>
              <a:rPr lang="en-US" sz="3200" dirty="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hastalar</a:t>
            </a:r>
            <a:r>
              <a:rPr lang="en-US" sz="3200" dirty="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3200" dirty="0" err="1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belirlenmiş</a:t>
            </a:r>
            <a:r>
              <a:rPr lang="en-US" sz="3200" dirty="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 4 </a:t>
            </a:r>
            <a:r>
              <a:rPr lang="en-US" sz="3200" dirty="0" err="1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göğüs</a:t>
            </a:r>
            <a:r>
              <a:rPr lang="en-US" sz="3200" dirty="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hastalıkları</a:t>
            </a:r>
            <a:r>
              <a:rPr lang="en-US" sz="3200" dirty="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eğitim</a:t>
            </a:r>
            <a:r>
              <a:rPr lang="en-US" sz="3200" dirty="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ve</a:t>
            </a:r>
            <a:r>
              <a:rPr lang="en-US" sz="3200" dirty="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araştırma</a:t>
            </a:r>
            <a:r>
              <a:rPr lang="en-US" sz="3200" dirty="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hastanesinde</a:t>
            </a:r>
            <a:endParaRPr lang="en-US" sz="3200" dirty="0">
              <a:solidFill>
                <a:srgbClr val="1A0A0D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120"/>
              </a:lnSpc>
            </a:pPr>
            <a:endParaRPr lang="en-US" sz="2600" dirty="0">
              <a:solidFill>
                <a:srgbClr val="1A0A0D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120"/>
              </a:lnSpc>
            </a:pPr>
            <a:r>
              <a:rPr lang="en-US" sz="3200" b="1" dirty="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Ankara Atatürk </a:t>
            </a:r>
            <a:r>
              <a:rPr lang="en-US" sz="3200" b="1" dirty="0" err="1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Sanatoryum</a:t>
            </a:r>
            <a:r>
              <a:rPr lang="en-US" sz="3200" b="1" dirty="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 EAH </a:t>
            </a:r>
          </a:p>
          <a:p>
            <a:pPr algn="l">
              <a:lnSpc>
                <a:spcPts val="3120"/>
              </a:lnSpc>
            </a:pPr>
            <a:r>
              <a:rPr lang="en-US" sz="3200" b="1" dirty="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İstanbul </a:t>
            </a:r>
            <a:r>
              <a:rPr lang="en-US" sz="3200" b="1" dirty="0" err="1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Yedikule</a:t>
            </a:r>
            <a:r>
              <a:rPr lang="en-US" sz="3200" b="1" dirty="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, İstanbul </a:t>
            </a:r>
            <a:r>
              <a:rPr lang="en-US" sz="3200" b="1" dirty="0" err="1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Süreyyapaşa</a:t>
            </a:r>
            <a:r>
              <a:rPr lang="en-US" sz="3200" b="1" dirty="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</a:p>
          <a:p>
            <a:pPr algn="l">
              <a:lnSpc>
                <a:spcPts val="3120"/>
              </a:lnSpc>
            </a:pPr>
            <a:r>
              <a:rPr lang="en-US" sz="3200" b="1" dirty="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İzmir Dr. </a:t>
            </a:r>
            <a:r>
              <a:rPr lang="en-US" sz="3200" b="1" dirty="0" err="1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Suat</a:t>
            </a:r>
            <a:r>
              <a:rPr lang="en-US" sz="3200" b="1" dirty="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b="1" dirty="0" err="1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Seren</a:t>
            </a:r>
            <a:r>
              <a:rPr lang="en-US" sz="3200" b="1" dirty="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b="1" dirty="0" err="1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Göğüs</a:t>
            </a:r>
            <a:r>
              <a:rPr lang="en-US" sz="3200" b="1" dirty="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b="1" dirty="0" err="1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Hastalıkları</a:t>
            </a:r>
            <a:r>
              <a:rPr lang="en-US" sz="3200" b="1" dirty="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b="1" dirty="0" err="1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ve</a:t>
            </a:r>
            <a:r>
              <a:rPr lang="en-US" sz="3200" b="1" dirty="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b="1" dirty="0" err="1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Göğüs</a:t>
            </a:r>
            <a:r>
              <a:rPr lang="en-US" sz="3200" b="1" dirty="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b="1" dirty="0" err="1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Cerrahisi</a:t>
            </a:r>
            <a:r>
              <a:rPr lang="en-US" sz="3200" b="1" dirty="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b="1" dirty="0" err="1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Eğitim</a:t>
            </a:r>
            <a:r>
              <a:rPr lang="en-US" sz="3200" b="1" dirty="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b="1" dirty="0" err="1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ve</a:t>
            </a:r>
            <a:r>
              <a:rPr lang="en-US" sz="3200" b="1" dirty="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b="1" dirty="0" err="1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Araştırma</a:t>
            </a:r>
            <a:r>
              <a:rPr lang="en-US" sz="3200" b="1" dirty="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b="1" dirty="0" err="1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Hastaneleri</a:t>
            </a:r>
            <a:r>
              <a:rPr lang="en-US" sz="3200" b="1" dirty="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b="1" dirty="0" err="1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ikinci</a:t>
            </a:r>
            <a:r>
              <a:rPr lang="en-US" sz="3200" b="1" dirty="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b="1" dirty="0" err="1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grup</a:t>
            </a:r>
            <a:r>
              <a:rPr lang="en-US" sz="3200" b="1" dirty="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b="1" dirty="0" err="1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ilaçlarla</a:t>
            </a:r>
            <a:r>
              <a:rPr lang="en-US" sz="3200" b="1" dirty="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b="1" dirty="0" err="1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tedavi</a:t>
            </a:r>
            <a:r>
              <a:rPr lang="en-US" sz="3200" b="1" dirty="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b="1" dirty="0" err="1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edilmektedirler</a:t>
            </a:r>
            <a:r>
              <a:rPr lang="en-US" sz="3200" b="1" dirty="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57200" y="2467376"/>
            <a:ext cx="17446752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7050" lvl="1" indent="-313525" algn="l">
              <a:lnSpc>
                <a:spcPts val="3120"/>
              </a:lnSpc>
              <a:buFont typeface="Arial"/>
              <a:buChar char="•"/>
            </a:pPr>
            <a:r>
              <a:rPr lang="en-US" sz="2600" b="1" dirty="0" err="1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Çok</a:t>
            </a:r>
            <a:r>
              <a:rPr lang="en-US" sz="2600" b="1" dirty="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00" b="1" dirty="0" err="1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ilaca</a:t>
            </a:r>
            <a:r>
              <a:rPr lang="en-US" sz="2600" b="1" dirty="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00" b="1" dirty="0" err="1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direnç</a:t>
            </a:r>
            <a:r>
              <a:rPr lang="en-US" sz="2600" b="1" dirty="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 (ÇİD) </a:t>
            </a:r>
            <a:r>
              <a:rPr lang="en-US" sz="2600" b="1" dirty="0" err="1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saptanan</a:t>
            </a:r>
            <a:r>
              <a:rPr lang="en-US" sz="2600" b="1" dirty="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00" b="1" dirty="0" err="1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hastaların</a:t>
            </a:r>
            <a:r>
              <a:rPr lang="en-US" sz="2600" b="1" dirty="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00" b="1" dirty="0" err="1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standart</a:t>
            </a:r>
            <a:r>
              <a:rPr lang="en-US" sz="2600" b="1" dirty="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00" b="1" dirty="0" err="1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birinci</a:t>
            </a:r>
            <a:r>
              <a:rPr lang="en-US" sz="2600" b="1" dirty="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00" b="1" dirty="0" err="1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grup</a:t>
            </a:r>
            <a:r>
              <a:rPr lang="en-US" sz="2600" b="1" dirty="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00" b="1" dirty="0" err="1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ilaçlarla</a:t>
            </a:r>
            <a:r>
              <a:rPr lang="en-US" sz="2600" b="1" dirty="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00" b="1" dirty="0" err="1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tedavi</a:t>
            </a:r>
            <a:r>
              <a:rPr lang="en-US" sz="2600" b="1" dirty="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00" b="1" dirty="0" err="1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olasılıkları</a:t>
            </a:r>
            <a:r>
              <a:rPr lang="en-US" sz="2600" b="1" dirty="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00" b="1" dirty="0" err="1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düşüktür</a:t>
            </a:r>
            <a:endParaRPr lang="en-US" sz="2600" b="1" dirty="0">
              <a:solidFill>
                <a:srgbClr val="1A0A0D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120"/>
              </a:lnSpc>
            </a:pPr>
            <a:endParaRPr lang="en-US" sz="2600" b="1" dirty="0">
              <a:solidFill>
                <a:srgbClr val="1A0A0D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97" y="-12697"/>
            <a:ext cx="18313403" cy="1342139"/>
            <a:chOff x="0" y="0"/>
            <a:chExt cx="24417871" cy="1789519"/>
          </a:xfrm>
        </p:grpSpPr>
        <p:sp>
          <p:nvSpPr>
            <p:cNvPr id="3" name="Freeform 3"/>
            <p:cNvSpPr/>
            <p:nvPr/>
          </p:nvSpPr>
          <p:spPr>
            <a:xfrm>
              <a:off x="16891" y="16891"/>
              <a:ext cx="24383999" cy="1755648"/>
            </a:xfrm>
            <a:custGeom>
              <a:avLst/>
              <a:gdLst/>
              <a:ahLst/>
              <a:cxnLst/>
              <a:rect l="l" t="t" r="r" b="b"/>
              <a:pathLst>
                <a:path w="24383999" h="1755648">
                  <a:moveTo>
                    <a:pt x="0" y="0"/>
                  </a:moveTo>
                  <a:lnTo>
                    <a:pt x="24383999" y="0"/>
                  </a:lnTo>
                  <a:lnTo>
                    <a:pt x="24383999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417782" cy="1789430"/>
            </a:xfrm>
            <a:custGeom>
              <a:avLst/>
              <a:gdLst/>
              <a:ahLst/>
              <a:cxnLst/>
              <a:rect l="l" t="t" r="r" b="b"/>
              <a:pathLst>
                <a:path w="24417782" h="1789430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772539"/>
                  </a:lnTo>
                  <a:cubicBezTo>
                    <a:pt x="24417782" y="1781937"/>
                    <a:pt x="24410163" y="1789430"/>
                    <a:pt x="24400890" y="1789430"/>
                  </a:cubicBezTo>
                  <a:lnTo>
                    <a:pt x="16891" y="1789430"/>
                  </a:lnTo>
                  <a:cubicBezTo>
                    <a:pt x="7493" y="1789430"/>
                    <a:pt x="0" y="1781810"/>
                    <a:pt x="0" y="177253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772539"/>
                  </a:lnTo>
                  <a:lnTo>
                    <a:pt x="16891" y="1772539"/>
                  </a:lnTo>
                  <a:lnTo>
                    <a:pt x="16891" y="1755648"/>
                  </a:lnTo>
                  <a:lnTo>
                    <a:pt x="24400890" y="1755648"/>
                  </a:lnTo>
                  <a:lnTo>
                    <a:pt x="24400890" y="1772539"/>
                  </a:lnTo>
                  <a:lnTo>
                    <a:pt x="24384000" y="177253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12697" y="-12697"/>
            <a:ext cx="153419" cy="10312403"/>
            <a:chOff x="0" y="0"/>
            <a:chExt cx="204559" cy="13749871"/>
          </a:xfrm>
        </p:grpSpPr>
        <p:sp>
          <p:nvSpPr>
            <p:cNvPr id="6" name="Freeform 6"/>
            <p:cNvSpPr/>
            <p:nvPr/>
          </p:nvSpPr>
          <p:spPr>
            <a:xfrm>
              <a:off x="16891" y="16891"/>
              <a:ext cx="170688" cy="13715999"/>
            </a:xfrm>
            <a:custGeom>
              <a:avLst/>
              <a:gdLst/>
              <a:ahLst/>
              <a:cxnLst/>
              <a:rect l="l" t="t" r="r" b="b"/>
              <a:pathLst>
                <a:path w="170688" h="13715999">
                  <a:moveTo>
                    <a:pt x="0" y="0"/>
                  </a:moveTo>
                  <a:lnTo>
                    <a:pt x="170688" y="0"/>
                  </a:lnTo>
                  <a:lnTo>
                    <a:pt x="170688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04470" cy="13749782"/>
            </a:xfrm>
            <a:custGeom>
              <a:avLst/>
              <a:gdLst/>
              <a:ahLst/>
              <a:cxnLst/>
              <a:rect l="l" t="t" r="r" b="b"/>
              <a:pathLst>
                <a:path w="204470" h="13749782">
                  <a:moveTo>
                    <a:pt x="16891" y="0"/>
                  </a:moveTo>
                  <a:lnTo>
                    <a:pt x="187579" y="0"/>
                  </a:lnTo>
                  <a:cubicBezTo>
                    <a:pt x="196977" y="0"/>
                    <a:pt x="204470" y="7620"/>
                    <a:pt x="204470" y="16891"/>
                  </a:cubicBezTo>
                  <a:lnTo>
                    <a:pt x="204470" y="13732890"/>
                  </a:lnTo>
                  <a:cubicBezTo>
                    <a:pt x="204470" y="13742290"/>
                    <a:pt x="196850" y="13749782"/>
                    <a:pt x="187579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187579" y="13716000"/>
                  </a:lnTo>
                  <a:lnTo>
                    <a:pt x="187579" y="13732890"/>
                  </a:lnTo>
                  <a:lnTo>
                    <a:pt x="170688" y="13732890"/>
                  </a:lnTo>
                  <a:lnTo>
                    <a:pt x="170688" y="16891"/>
                  </a:lnTo>
                  <a:lnTo>
                    <a:pt x="187579" y="16891"/>
                  </a:lnTo>
                  <a:lnTo>
                    <a:pt x="187579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12697" y="1304039"/>
            <a:ext cx="18313403" cy="153419"/>
            <a:chOff x="0" y="0"/>
            <a:chExt cx="24417871" cy="204559"/>
          </a:xfrm>
        </p:grpSpPr>
        <p:sp>
          <p:nvSpPr>
            <p:cNvPr id="9" name="Freeform 9"/>
            <p:cNvSpPr/>
            <p:nvPr/>
          </p:nvSpPr>
          <p:spPr>
            <a:xfrm>
              <a:off x="16891" y="16891"/>
              <a:ext cx="24383999" cy="170688"/>
            </a:xfrm>
            <a:custGeom>
              <a:avLst/>
              <a:gdLst/>
              <a:ahLst/>
              <a:cxnLst/>
              <a:rect l="l" t="t" r="r" b="b"/>
              <a:pathLst>
                <a:path w="24383999" h="170688">
                  <a:moveTo>
                    <a:pt x="0" y="0"/>
                  </a:moveTo>
                  <a:lnTo>
                    <a:pt x="24383999" y="0"/>
                  </a:lnTo>
                  <a:lnTo>
                    <a:pt x="24383999" y="170688"/>
                  </a:lnTo>
                  <a:lnTo>
                    <a:pt x="0" y="170688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4417782" cy="204472"/>
            </a:xfrm>
            <a:custGeom>
              <a:avLst/>
              <a:gdLst/>
              <a:ahLst/>
              <a:cxnLst/>
              <a:rect l="l" t="t" r="r" b="b"/>
              <a:pathLst>
                <a:path w="24417782" h="204472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87579"/>
                  </a:lnTo>
                  <a:cubicBezTo>
                    <a:pt x="24417782" y="196977"/>
                    <a:pt x="24410163" y="204470"/>
                    <a:pt x="24400890" y="204470"/>
                  </a:cubicBezTo>
                  <a:lnTo>
                    <a:pt x="16891" y="204470"/>
                  </a:lnTo>
                  <a:cubicBezTo>
                    <a:pt x="7620" y="204597"/>
                    <a:pt x="0" y="196977"/>
                    <a:pt x="0" y="18757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87579"/>
                  </a:lnTo>
                  <a:lnTo>
                    <a:pt x="16891" y="187579"/>
                  </a:lnTo>
                  <a:lnTo>
                    <a:pt x="16891" y="170688"/>
                  </a:lnTo>
                  <a:lnTo>
                    <a:pt x="24400890" y="170688"/>
                  </a:lnTo>
                  <a:lnTo>
                    <a:pt x="24400890" y="187579"/>
                  </a:lnTo>
                  <a:lnTo>
                    <a:pt x="24384000" y="18757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457200" y="182880"/>
            <a:ext cx="17373600" cy="1005840"/>
            <a:chOff x="0" y="0"/>
            <a:chExt cx="23164800" cy="13411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164800" cy="1341120"/>
            </a:xfrm>
            <a:custGeom>
              <a:avLst/>
              <a:gdLst/>
              <a:ahLst/>
              <a:cxnLst/>
              <a:rect l="l" t="t" r="r" b="b"/>
              <a:pathLst>
                <a:path w="23164800" h="1341120">
                  <a:moveTo>
                    <a:pt x="0" y="0"/>
                  </a:moveTo>
                  <a:lnTo>
                    <a:pt x="23164800" y="0"/>
                  </a:lnTo>
                  <a:lnTo>
                    <a:pt x="2316480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286559" b="-286559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23164800" cy="13506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280"/>
                </a:lnSpc>
              </a:pPr>
              <a:r>
                <a:rPr lang="en-US" sz="4400" b="1">
                  <a:solidFill>
                    <a:srgbClr val="FFFFFF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İlaç Direnci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457200" y="1904014"/>
            <a:ext cx="17373600" cy="7774686"/>
          </a:xfrm>
          <a:custGeom>
            <a:avLst/>
            <a:gdLst/>
            <a:ahLst/>
            <a:cxnLst/>
            <a:rect l="l" t="t" r="r" b="b"/>
            <a:pathLst>
              <a:path w="17373600" h="7774686">
                <a:moveTo>
                  <a:pt x="0" y="0"/>
                </a:moveTo>
                <a:lnTo>
                  <a:pt x="17373600" y="0"/>
                </a:lnTo>
                <a:lnTo>
                  <a:pt x="17373600" y="7774686"/>
                </a:lnTo>
                <a:lnTo>
                  <a:pt x="0" y="77746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97" y="-12697"/>
            <a:ext cx="18313403" cy="1342139"/>
            <a:chOff x="0" y="0"/>
            <a:chExt cx="24417871" cy="1789519"/>
          </a:xfrm>
        </p:grpSpPr>
        <p:sp>
          <p:nvSpPr>
            <p:cNvPr id="3" name="Freeform 3"/>
            <p:cNvSpPr/>
            <p:nvPr/>
          </p:nvSpPr>
          <p:spPr>
            <a:xfrm>
              <a:off x="16891" y="16891"/>
              <a:ext cx="24383999" cy="1755648"/>
            </a:xfrm>
            <a:custGeom>
              <a:avLst/>
              <a:gdLst/>
              <a:ahLst/>
              <a:cxnLst/>
              <a:rect l="l" t="t" r="r" b="b"/>
              <a:pathLst>
                <a:path w="24383999" h="1755648">
                  <a:moveTo>
                    <a:pt x="0" y="0"/>
                  </a:moveTo>
                  <a:lnTo>
                    <a:pt x="24383999" y="0"/>
                  </a:lnTo>
                  <a:lnTo>
                    <a:pt x="24383999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417782" cy="1789430"/>
            </a:xfrm>
            <a:custGeom>
              <a:avLst/>
              <a:gdLst/>
              <a:ahLst/>
              <a:cxnLst/>
              <a:rect l="l" t="t" r="r" b="b"/>
              <a:pathLst>
                <a:path w="24417782" h="1789430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772539"/>
                  </a:lnTo>
                  <a:cubicBezTo>
                    <a:pt x="24417782" y="1781937"/>
                    <a:pt x="24410163" y="1789430"/>
                    <a:pt x="24400890" y="1789430"/>
                  </a:cubicBezTo>
                  <a:lnTo>
                    <a:pt x="16891" y="1789430"/>
                  </a:lnTo>
                  <a:cubicBezTo>
                    <a:pt x="7493" y="1789430"/>
                    <a:pt x="0" y="1781810"/>
                    <a:pt x="0" y="177253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772539"/>
                  </a:lnTo>
                  <a:lnTo>
                    <a:pt x="16891" y="1772539"/>
                  </a:lnTo>
                  <a:lnTo>
                    <a:pt x="16891" y="1755648"/>
                  </a:lnTo>
                  <a:lnTo>
                    <a:pt x="24400890" y="1755648"/>
                  </a:lnTo>
                  <a:lnTo>
                    <a:pt x="24400890" y="1772539"/>
                  </a:lnTo>
                  <a:lnTo>
                    <a:pt x="24384000" y="177253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12697" y="-12697"/>
            <a:ext cx="153419" cy="10312403"/>
            <a:chOff x="0" y="0"/>
            <a:chExt cx="204559" cy="13749871"/>
          </a:xfrm>
        </p:grpSpPr>
        <p:sp>
          <p:nvSpPr>
            <p:cNvPr id="6" name="Freeform 6"/>
            <p:cNvSpPr/>
            <p:nvPr/>
          </p:nvSpPr>
          <p:spPr>
            <a:xfrm>
              <a:off x="16891" y="16891"/>
              <a:ext cx="170688" cy="13715999"/>
            </a:xfrm>
            <a:custGeom>
              <a:avLst/>
              <a:gdLst/>
              <a:ahLst/>
              <a:cxnLst/>
              <a:rect l="l" t="t" r="r" b="b"/>
              <a:pathLst>
                <a:path w="170688" h="13715999">
                  <a:moveTo>
                    <a:pt x="0" y="0"/>
                  </a:moveTo>
                  <a:lnTo>
                    <a:pt x="170688" y="0"/>
                  </a:lnTo>
                  <a:lnTo>
                    <a:pt x="170688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04470" cy="13749782"/>
            </a:xfrm>
            <a:custGeom>
              <a:avLst/>
              <a:gdLst/>
              <a:ahLst/>
              <a:cxnLst/>
              <a:rect l="l" t="t" r="r" b="b"/>
              <a:pathLst>
                <a:path w="204470" h="13749782">
                  <a:moveTo>
                    <a:pt x="16891" y="0"/>
                  </a:moveTo>
                  <a:lnTo>
                    <a:pt x="187579" y="0"/>
                  </a:lnTo>
                  <a:cubicBezTo>
                    <a:pt x="196977" y="0"/>
                    <a:pt x="204470" y="7620"/>
                    <a:pt x="204470" y="16891"/>
                  </a:cubicBezTo>
                  <a:lnTo>
                    <a:pt x="204470" y="13732890"/>
                  </a:lnTo>
                  <a:cubicBezTo>
                    <a:pt x="204470" y="13742290"/>
                    <a:pt x="196850" y="13749782"/>
                    <a:pt x="187579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187579" y="13716000"/>
                  </a:lnTo>
                  <a:lnTo>
                    <a:pt x="187579" y="13732890"/>
                  </a:lnTo>
                  <a:lnTo>
                    <a:pt x="170688" y="13732890"/>
                  </a:lnTo>
                  <a:lnTo>
                    <a:pt x="170688" y="16891"/>
                  </a:lnTo>
                  <a:lnTo>
                    <a:pt x="187579" y="16891"/>
                  </a:lnTo>
                  <a:lnTo>
                    <a:pt x="187579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12697" y="1304039"/>
            <a:ext cx="18313403" cy="153419"/>
            <a:chOff x="0" y="0"/>
            <a:chExt cx="24417871" cy="204559"/>
          </a:xfrm>
        </p:grpSpPr>
        <p:sp>
          <p:nvSpPr>
            <p:cNvPr id="9" name="Freeform 9"/>
            <p:cNvSpPr/>
            <p:nvPr/>
          </p:nvSpPr>
          <p:spPr>
            <a:xfrm>
              <a:off x="16891" y="16891"/>
              <a:ext cx="24383999" cy="170688"/>
            </a:xfrm>
            <a:custGeom>
              <a:avLst/>
              <a:gdLst/>
              <a:ahLst/>
              <a:cxnLst/>
              <a:rect l="l" t="t" r="r" b="b"/>
              <a:pathLst>
                <a:path w="24383999" h="170688">
                  <a:moveTo>
                    <a:pt x="0" y="0"/>
                  </a:moveTo>
                  <a:lnTo>
                    <a:pt x="24383999" y="0"/>
                  </a:lnTo>
                  <a:lnTo>
                    <a:pt x="24383999" y="170688"/>
                  </a:lnTo>
                  <a:lnTo>
                    <a:pt x="0" y="170688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4417782" cy="204472"/>
            </a:xfrm>
            <a:custGeom>
              <a:avLst/>
              <a:gdLst/>
              <a:ahLst/>
              <a:cxnLst/>
              <a:rect l="l" t="t" r="r" b="b"/>
              <a:pathLst>
                <a:path w="24417782" h="204472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87579"/>
                  </a:lnTo>
                  <a:cubicBezTo>
                    <a:pt x="24417782" y="196977"/>
                    <a:pt x="24410163" y="204470"/>
                    <a:pt x="24400890" y="204470"/>
                  </a:cubicBezTo>
                  <a:lnTo>
                    <a:pt x="16891" y="204470"/>
                  </a:lnTo>
                  <a:cubicBezTo>
                    <a:pt x="7620" y="204597"/>
                    <a:pt x="0" y="196977"/>
                    <a:pt x="0" y="18757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87579"/>
                  </a:lnTo>
                  <a:lnTo>
                    <a:pt x="16891" y="187579"/>
                  </a:lnTo>
                  <a:lnTo>
                    <a:pt x="16891" y="170688"/>
                  </a:lnTo>
                  <a:lnTo>
                    <a:pt x="24400890" y="170688"/>
                  </a:lnTo>
                  <a:lnTo>
                    <a:pt x="24400890" y="187579"/>
                  </a:lnTo>
                  <a:lnTo>
                    <a:pt x="24384000" y="18757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457200" y="182880"/>
            <a:ext cx="17373600" cy="2151137"/>
            <a:chOff x="0" y="0"/>
            <a:chExt cx="23164800" cy="286818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164800" cy="2868182"/>
            </a:xfrm>
            <a:custGeom>
              <a:avLst/>
              <a:gdLst/>
              <a:ahLst/>
              <a:cxnLst/>
              <a:rect l="l" t="t" r="r" b="b"/>
              <a:pathLst>
                <a:path w="23164800" h="2868182">
                  <a:moveTo>
                    <a:pt x="0" y="0"/>
                  </a:moveTo>
                  <a:lnTo>
                    <a:pt x="23164800" y="0"/>
                  </a:lnTo>
                  <a:lnTo>
                    <a:pt x="23164800" y="2868182"/>
                  </a:lnTo>
                  <a:lnTo>
                    <a:pt x="0" y="286818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33991" b="-80749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23164800" cy="287770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280"/>
                </a:lnSpc>
              </a:pPr>
              <a:r>
                <a:rPr lang="en-US" sz="4400" b="1">
                  <a:solidFill>
                    <a:srgbClr val="FFFFFF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ÇİD-TB Olgu Sayıları, 2005-2022</a:t>
              </a:r>
            </a:p>
            <a:p>
              <a:pPr algn="l">
                <a:lnSpc>
                  <a:spcPts val="5280"/>
                </a:lnSpc>
              </a:pPr>
              <a:endParaRPr lang="en-US" sz="4400" b="1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endParaRPr>
            </a:p>
            <a:p>
              <a:pPr algn="l">
                <a:lnSpc>
                  <a:spcPts val="5280"/>
                </a:lnSpc>
              </a:pPr>
              <a:endParaRPr lang="en-US" sz="4400" b="1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457200" y="1670696"/>
            <a:ext cx="17373600" cy="8274177"/>
          </a:xfrm>
          <a:custGeom>
            <a:avLst/>
            <a:gdLst/>
            <a:ahLst/>
            <a:cxnLst/>
            <a:rect l="l" t="t" r="r" b="b"/>
            <a:pathLst>
              <a:path w="17373600" h="8274177">
                <a:moveTo>
                  <a:pt x="0" y="0"/>
                </a:moveTo>
                <a:lnTo>
                  <a:pt x="17373600" y="0"/>
                </a:lnTo>
                <a:lnTo>
                  <a:pt x="17373600" y="8274177"/>
                </a:lnTo>
                <a:lnTo>
                  <a:pt x="0" y="82741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0A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97" y="-12697"/>
            <a:ext cx="354587" cy="10312403"/>
            <a:chOff x="0" y="0"/>
            <a:chExt cx="472783" cy="13749871"/>
          </a:xfrm>
        </p:grpSpPr>
        <p:sp>
          <p:nvSpPr>
            <p:cNvPr id="3" name="Freeform 3"/>
            <p:cNvSpPr/>
            <p:nvPr/>
          </p:nvSpPr>
          <p:spPr>
            <a:xfrm>
              <a:off x="16891" y="16891"/>
              <a:ext cx="438912" cy="13715999"/>
            </a:xfrm>
            <a:custGeom>
              <a:avLst/>
              <a:gdLst/>
              <a:ahLst/>
              <a:cxnLst/>
              <a:rect l="l" t="t" r="r" b="b"/>
              <a:pathLst>
                <a:path w="438912" h="13715999">
                  <a:moveTo>
                    <a:pt x="0" y="0"/>
                  </a:moveTo>
                  <a:lnTo>
                    <a:pt x="438912" y="0"/>
                  </a:lnTo>
                  <a:lnTo>
                    <a:pt x="438912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472694" cy="13749782"/>
            </a:xfrm>
            <a:custGeom>
              <a:avLst/>
              <a:gdLst/>
              <a:ahLst/>
              <a:cxnLst/>
              <a:rect l="l" t="t" r="r" b="b"/>
              <a:pathLst>
                <a:path w="472694" h="13749782">
                  <a:moveTo>
                    <a:pt x="16891" y="0"/>
                  </a:moveTo>
                  <a:lnTo>
                    <a:pt x="455803" y="0"/>
                  </a:lnTo>
                  <a:cubicBezTo>
                    <a:pt x="465201" y="0"/>
                    <a:pt x="472694" y="7620"/>
                    <a:pt x="472694" y="16891"/>
                  </a:cubicBezTo>
                  <a:lnTo>
                    <a:pt x="472694" y="13732890"/>
                  </a:lnTo>
                  <a:cubicBezTo>
                    <a:pt x="472694" y="13742290"/>
                    <a:pt x="465074" y="13749782"/>
                    <a:pt x="455803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455803" y="13716000"/>
                  </a:lnTo>
                  <a:lnTo>
                    <a:pt x="455803" y="13732890"/>
                  </a:lnTo>
                  <a:lnTo>
                    <a:pt x="438912" y="13732890"/>
                  </a:lnTo>
                  <a:lnTo>
                    <a:pt x="438912" y="16891"/>
                  </a:lnTo>
                  <a:lnTo>
                    <a:pt x="455803" y="16891"/>
                  </a:lnTo>
                  <a:lnTo>
                    <a:pt x="455803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7946119" y="-12697"/>
            <a:ext cx="354587" cy="10312403"/>
            <a:chOff x="0" y="0"/>
            <a:chExt cx="472783" cy="13749871"/>
          </a:xfrm>
        </p:grpSpPr>
        <p:sp>
          <p:nvSpPr>
            <p:cNvPr id="6" name="Freeform 6"/>
            <p:cNvSpPr/>
            <p:nvPr/>
          </p:nvSpPr>
          <p:spPr>
            <a:xfrm>
              <a:off x="16891" y="16891"/>
              <a:ext cx="438912" cy="13715999"/>
            </a:xfrm>
            <a:custGeom>
              <a:avLst/>
              <a:gdLst/>
              <a:ahLst/>
              <a:cxnLst/>
              <a:rect l="l" t="t" r="r" b="b"/>
              <a:pathLst>
                <a:path w="438912" h="13715999">
                  <a:moveTo>
                    <a:pt x="0" y="0"/>
                  </a:moveTo>
                  <a:lnTo>
                    <a:pt x="438912" y="0"/>
                  </a:lnTo>
                  <a:lnTo>
                    <a:pt x="438912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472694" cy="13749782"/>
            </a:xfrm>
            <a:custGeom>
              <a:avLst/>
              <a:gdLst/>
              <a:ahLst/>
              <a:cxnLst/>
              <a:rect l="l" t="t" r="r" b="b"/>
              <a:pathLst>
                <a:path w="472694" h="13749782">
                  <a:moveTo>
                    <a:pt x="16891" y="0"/>
                  </a:moveTo>
                  <a:lnTo>
                    <a:pt x="455803" y="0"/>
                  </a:lnTo>
                  <a:cubicBezTo>
                    <a:pt x="465201" y="0"/>
                    <a:pt x="472694" y="7620"/>
                    <a:pt x="472694" y="16891"/>
                  </a:cubicBezTo>
                  <a:lnTo>
                    <a:pt x="472694" y="13732890"/>
                  </a:lnTo>
                  <a:cubicBezTo>
                    <a:pt x="472694" y="13742290"/>
                    <a:pt x="465074" y="13749782"/>
                    <a:pt x="455803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455803" y="13716000"/>
                  </a:lnTo>
                  <a:lnTo>
                    <a:pt x="455803" y="13732890"/>
                  </a:lnTo>
                  <a:lnTo>
                    <a:pt x="438912" y="13732890"/>
                  </a:lnTo>
                  <a:lnTo>
                    <a:pt x="438912" y="16891"/>
                  </a:lnTo>
                  <a:lnTo>
                    <a:pt x="455803" y="16891"/>
                  </a:lnTo>
                  <a:lnTo>
                    <a:pt x="455803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810263" y="4778759"/>
            <a:ext cx="16667483" cy="98555"/>
            <a:chOff x="0" y="0"/>
            <a:chExt cx="22223311" cy="131407"/>
          </a:xfrm>
        </p:grpSpPr>
        <p:sp>
          <p:nvSpPr>
            <p:cNvPr id="9" name="Freeform 9"/>
            <p:cNvSpPr/>
            <p:nvPr/>
          </p:nvSpPr>
          <p:spPr>
            <a:xfrm>
              <a:off x="16891" y="16891"/>
              <a:ext cx="22189439" cy="97536"/>
            </a:xfrm>
            <a:custGeom>
              <a:avLst/>
              <a:gdLst/>
              <a:ahLst/>
              <a:cxnLst/>
              <a:rect l="l" t="t" r="r" b="b"/>
              <a:pathLst>
                <a:path w="22189439" h="97536">
                  <a:moveTo>
                    <a:pt x="0" y="0"/>
                  </a:moveTo>
                  <a:lnTo>
                    <a:pt x="22189439" y="0"/>
                  </a:lnTo>
                  <a:lnTo>
                    <a:pt x="22189439" y="97536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2223222" cy="131320"/>
            </a:xfrm>
            <a:custGeom>
              <a:avLst/>
              <a:gdLst/>
              <a:ahLst/>
              <a:cxnLst/>
              <a:rect l="l" t="t" r="r" b="b"/>
              <a:pathLst>
                <a:path w="22223222" h="131320">
                  <a:moveTo>
                    <a:pt x="16891" y="0"/>
                  </a:moveTo>
                  <a:lnTo>
                    <a:pt x="22206330" y="0"/>
                  </a:lnTo>
                  <a:cubicBezTo>
                    <a:pt x="22215729" y="0"/>
                    <a:pt x="22223222" y="7620"/>
                    <a:pt x="22223222" y="16891"/>
                  </a:cubicBezTo>
                  <a:lnTo>
                    <a:pt x="22223222" y="114427"/>
                  </a:lnTo>
                  <a:cubicBezTo>
                    <a:pt x="22223222" y="123825"/>
                    <a:pt x="22215602" y="131318"/>
                    <a:pt x="22206330" y="131318"/>
                  </a:cubicBezTo>
                  <a:lnTo>
                    <a:pt x="16891" y="131318"/>
                  </a:lnTo>
                  <a:cubicBezTo>
                    <a:pt x="7620" y="131445"/>
                    <a:pt x="0" y="123825"/>
                    <a:pt x="0" y="114427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14427"/>
                  </a:lnTo>
                  <a:lnTo>
                    <a:pt x="16891" y="114427"/>
                  </a:lnTo>
                  <a:lnTo>
                    <a:pt x="16891" y="97536"/>
                  </a:lnTo>
                  <a:lnTo>
                    <a:pt x="22206330" y="97536"/>
                  </a:lnTo>
                  <a:lnTo>
                    <a:pt x="22206330" y="114427"/>
                  </a:lnTo>
                  <a:lnTo>
                    <a:pt x="22189439" y="114427"/>
                  </a:lnTo>
                  <a:lnTo>
                    <a:pt x="22189439" y="16891"/>
                  </a:lnTo>
                  <a:lnTo>
                    <a:pt x="22206330" y="16891"/>
                  </a:lnTo>
                  <a:lnTo>
                    <a:pt x="2220633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822960" y="3017520"/>
            <a:ext cx="16642080" cy="1645920"/>
            <a:chOff x="0" y="0"/>
            <a:chExt cx="22189440" cy="21945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189439" cy="2194560"/>
            </a:xfrm>
            <a:custGeom>
              <a:avLst/>
              <a:gdLst/>
              <a:ahLst/>
              <a:cxnLst/>
              <a:rect l="l" t="t" r="r" b="b"/>
              <a:pathLst>
                <a:path w="22189439" h="2194560">
                  <a:moveTo>
                    <a:pt x="0" y="0"/>
                  </a:moveTo>
                  <a:lnTo>
                    <a:pt x="22189439" y="0"/>
                  </a:lnTo>
                  <a:lnTo>
                    <a:pt x="22189439" y="2194560"/>
                  </a:lnTo>
                  <a:lnTo>
                    <a:pt x="0" y="219456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47015" b="-147015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22189440" cy="221361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8640"/>
                </a:lnSpc>
              </a:pPr>
              <a:r>
                <a:rPr lang="en-US" sz="7200" b="1" spc="599">
                  <a:solidFill>
                    <a:srgbClr val="F5EDE0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TANIM &amp; TARIHÇE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22960" y="5212080"/>
            <a:ext cx="16642080" cy="1463040"/>
            <a:chOff x="0" y="0"/>
            <a:chExt cx="22189440" cy="195072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189439" cy="1950720"/>
            </a:xfrm>
            <a:custGeom>
              <a:avLst/>
              <a:gdLst/>
              <a:ahLst/>
              <a:cxnLst/>
              <a:rect l="l" t="t" r="r" b="b"/>
              <a:pathLst>
                <a:path w="22189439" h="1950720">
                  <a:moveTo>
                    <a:pt x="0" y="0"/>
                  </a:moveTo>
                  <a:lnTo>
                    <a:pt x="22189439" y="0"/>
                  </a:lnTo>
                  <a:lnTo>
                    <a:pt x="22189439" y="1950720"/>
                  </a:lnTo>
                  <a:lnTo>
                    <a:pt x="0" y="19507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71642" b="-171642"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22189440" cy="201739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079"/>
                </a:lnSpc>
              </a:pPr>
              <a:r>
                <a:rPr lang="en-US" sz="3400" i="1">
                  <a:solidFill>
                    <a:srgbClr val="E8B96A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Tüberkülozu tanımak — binlerce yıllık bir mücadelenin izleri</a:t>
              </a: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97" y="-12697"/>
            <a:ext cx="18313403" cy="1342139"/>
            <a:chOff x="0" y="0"/>
            <a:chExt cx="24417871" cy="1789519"/>
          </a:xfrm>
        </p:grpSpPr>
        <p:sp>
          <p:nvSpPr>
            <p:cNvPr id="3" name="Freeform 3"/>
            <p:cNvSpPr/>
            <p:nvPr/>
          </p:nvSpPr>
          <p:spPr>
            <a:xfrm>
              <a:off x="16891" y="16891"/>
              <a:ext cx="24383999" cy="1755648"/>
            </a:xfrm>
            <a:custGeom>
              <a:avLst/>
              <a:gdLst/>
              <a:ahLst/>
              <a:cxnLst/>
              <a:rect l="l" t="t" r="r" b="b"/>
              <a:pathLst>
                <a:path w="24383999" h="1755648">
                  <a:moveTo>
                    <a:pt x="0" y="0"/>
                  </a:moveTo>
                  <a:lnTo>
                    <a:pt x="24383999" y="0"/>
                  </a:lnTo>
                  <a:lnTo>
                    <a:pt x="24383999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417782" cy="1789430"/>
            </a:xfrm>
            <a:custGeom>
              <a:avLst/>
              <a:gdLst/>
              <a:ahLst/>
              <a:cxnLst/>
              <a:rect l="l" t="t" r="r" b="b"/>
              <a:pathLst>
                <a:path w="24417782" h="1789430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772539"/>
                  </a:lnTo>
                  <a:cubicBezTo>
                    <a:pt x="24417782" y="1781937"/>
                    <a:pt x="24410163" y="1789430"/>
                    <a:pt x="24400890" y="1789430"/>
                  </a:cubicBezTo>
                  <a:lnTo>
                    <a:pt x="16891" y="1789430"/>
                  </a:lnTo>
                  <a:cubicBezTo>
                    <a:pt x="7493" y="1789430"/>
                    <a:pt x="0" y="1781810"/>
                    <a:pt x="0" y="177253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772539"/>
                  </a:lnTo>
                  <a:lnTo>
                    <a:pt x="16891" y="1772539"/>
                  </a:lnTo>
                  <a:lnTo>
                    <a:pt x="16891" y="1755648"/>
                  </a:lnTo>
                  <a:lnTo>
                    <a:pt x="24400890" y="1755648"/>
                  </a:lnTo>
                  <a:lnTo>
                    <a:pt x="24400890" y="1772539"/>
                  </a:lnTo>
                  <a:lnTo>
                    <a:pt x="24384000" y="177253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12697" y="1304039"/>
            <a:ext cx="18313403" cy="153419"/>
            <a:chOff x="0" y="0"/>
            <a:chExt cx="24417871" cy="204559"/>
          </a:xfrm>
        </p:grpSpPr>
        <p:sp>
          <p:nvSpPr>
            <p:cNvPr id="6" name="Freeform 6"/>
            <p:cNvSpPr/>
            <p:nvPr/>
          </p:nvSpPr>
          <p:spPr>
            <a:xfrm>
              <a:off x="16891" y="16891"/>
              <a:ext cx="24383999" cy="170688"/>
            </a:xfrm>
            <a:custGeom>
              <a:avLst/>
              <a:gdLst/>
              <a:ahLst/>
              <a:cxnLst/>
              <a:rect l="l" t="t" r="r" b="b"/>
              <a:pathLst>
                <a:path w="24383999" h="170688">
                  <a:moveTo>
                    <a:pt x="0" y="0"/>
                  </a:moveTo>
                  <a:lnTo>
                    <a:pt x="24383999" y="0"/>
                  </a:lnTo>
                  <a:lnTo>
                    <a:pt x="24383999" y="170688"/>
                  </a:lnTo>
                  <a:lnTo>
                    <a:pt x="0" y="170688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4417782" cy="204472"/>
            </a:xfrm>
            <a:custGeom>
              <a:avLst/>
              <a:gdLst/>
              <a:ahLst/>
              <a:cxnLst/>
              <a:rect l="l" t="t" r="r" b="b"/>
              <a:pathLst>
                <a:path w="24417782" h="204472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87579"/>
                  </a:lnTo>
                  <a:cubicBezTo>
                    <a:pt x="24417782" y="196977"/>
                    <a:pt x="24410163" y="204470"/>
                    <a:pt x="24400890" y="204470"/>
                  </a:cubicBezTo>
                  <a:lnTo>
                    <a:pt x="16891" y="204470"/>
                  </a:lnTo>
                  <a:cubicBezTo>
                    <a:pt x="7620" y="204597"/>
                    <a:pt x="0" y="196977"/>
                    <a:pt x="0" y="18757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87579"/>
                  </a:lnTo>
                  <a:lnTo>
                    <a:pt x="16891" y="187579"/>
                  </a:lnTo>
                  <a:lnTo>
                    <a:pt x="16891" y="170688"/>
                  </a:lnTo>
                  <a:lnTo>
                    <a:pt x="24400890" y="170688"/>
                  </a:lnTo>
                  <a:lnTo>
                    <a:pt x="24400890" y="187579"/>
                  </a:lnTo>
                  <a:lnTo>
                    <a:pt x="24384000" y="18757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12697" y="-12697"/>
            <a:ext cx="153419" cy="10312403"/>
            <a:chOff x="0" y="0"/>
            <a:chExt cx="204559" cy="13749871"/>
          </a:xfrm>
        </p:grpSpPr>
        <p:sp>
          <p:nvSpPr>
            <p:cNvPr id="9" name="Freeform 9"/>
            <p:cNvSpPr/>
            <p:nvPr/>
          </p:nvSpPr>
          <p:spPr>
            <a:xfrm>
              <a:off x="16891" y="16891"/>
              <a:ext cx="170688" cy="13715999"/>
            </a:xfrm>
            <a:custGeom>
              <a:avLst/>
              <a:gdLst/>
              <a:ahLst/>
              <a:cxnLst/>
              <a:rect l="l" t="t" r="r" b="b"/>
              <a:pathLst>
                <a:path w="170688" h="13715999">
                  <a:moveTo>
                    <a:pt x="0" y="0"/>
                  </a:moveTo>
                  <a:lnTo>
                    <a:pt x="170688" y="0"/>
                  </a:lnTo>
                  <a:lnTo>
                    <a:pt x="170688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04470" cy="13749782"/>
            </a:xfrm>
            <a:custGeom>
              <a:avLst/>
              <a:gdLst/>
              <a:ahLst/>
              <a:cxnLst/>
              <a:rect l="l" t="t" r="r" b="b"/>
              <a:pathLst>
                <a:path w="204470" h="13749782">
                  <a:moveTo>
                    <a:pt x="16891" y="0"/>
                  </a:moveTo>
                  <a:lnTo>
                    <a:pt x="187579" y="0"/>
                  </a:lnTo>
                  <a:cubicBezTo>
                    <a:pt x="196977" y="0"/>
                    <a:pt x="204470" y="7620"/>
                    <a:pt x="204470" y="16891"/>
                  </a:cubicBezTo>
                  <a:lnTo>
                    <a:pt x="204470" y="13732890"/>
                  </a:lnTo>
                  <a:cubicBezTo>
                    <a:pt x="204470" y="13742290"/>
                    <a:pt x="196850" y="13749782"/>
                    <a:pt x="187579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187579" y="13716000"/>
                  </a:lnTo>
                  <a:lnTo>
                    <a:pt x="187579" y="13732890"/>
                  </a:lnTo>
                  <a:lnTo>
                    <a:pt x="170688" y="13732890"/>
                  </a:lnTo>
                  <a:lnTo>
                    <a:pt x="170688" y="16891"/>
                  </a:lnTo>
                  <a:lnTo>
                    <a:pt x="187579" y="16891"/>
                  </a:lnTo>
                  <a:lnTo>
                    <a:pt x="187579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457200" y="182880"/>
            <a:ext cx="17373600" cy="1005840"/>
            <a:chOff x="0" y="0"/>
            <a:chExt cx="23164800" cy="13411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164800" cy="1341120"/>
            </a:xfrm>
            <a:custGeom>
              <a:avLst/>
              <a:gdLst/>
              <a:ahLst/>
              <a:cxnLst/>
              <a:rect l="l" t="t" r="r" b="b"/>
              <a:pathLst>
                <a:path w="23164800" h="1341120">
                  <a:moveTo>
                    <a:pt x="0" y="0"/>
                  </a:moveTo>
                  <a:lnTo>
                    <a:pt x="23164800" y="0"/>
                  </a:lnTo>
                  <a:lnTo>
                    <a:pt x="2316480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86559" b="-286559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23164800" cy="13506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280"/>
                </a:lnSpc>
              </a:pPr>
              <a:r>
                <a:rPr lang="en-US" sz="4400" b="1">
                  <a:solidFill>
                    <a:srgbClr val="FFFFFF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Doğrudan Gözetimli Tedavi (DGT)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16487" y="1669799"/>
            <a:ext cx="10175243" cy="1305563"/>
            <a:chOff x="0" y="0"/>
            <a:chExt cx="13566991" cy="1740751"/>
          </a:xfrm>
        </p:grpSpPr>
        <p:sp>
          <p:nvSpPr>
            <p:cNvPr id="17" name="Freeform 17"/>
            <p:cNvSpPr/>
            <p:nvPr/>
          </p:nvSpPr>
          <p:spPr>
            <a:xfrm>
              <a:off x="16891" y="16891"/>
              <a:ext cx="13533119" cy="1706880"/>
            </a:xfrm>
            <a:custGeom>
              <a:avLst/>
              <a:gdLst/>
              <a:ahLst/>
              <a:cxnLst/>
              <a:rect l="l" t="t" r="r" b="b"/>
              <a:pathLst>
                <a:path w="13533119" h="1706880">
                  <a:moveTo>
                    <a:pt x="0" y="0"/>
                  </a:moveTo>
                  <a:lnTo>
                    <a:pt x="13533119" y="0"/>
                  </a:lnTo>
                  <a:lnTo>
                    <a:pt x="13533119" y="1706880"/>
                  </a:lnTo>
                  <a:lnTo>
                    <a:pt x="0" y="1706880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13566902" cy="1740662"/>
            </a:xfrm>
            <a:custGeom>
              <a:avLst/>
              <a:gdLst/>
              <a:ahLst/>
              <a:cxnLst/>
              <a:rect l="l" t="t" r="r" b="b"/>
              <a:pathLst>
                <a:path w="13566902" h="1740662">
                  <a:moveTo>
                    <a:pt x="16891" y="0"/>
                  </a:moveTo>
                  <a:lnTo>
                    <a:pt x="13550010" y="0"/>
                  </a:lnTo>
                  <a:cubicBezTo>
                    <a:pt x="13559408" y="0"/>
                    <a:pt x="13566902" y="7620"/>
                    <a:pt x="13566902" y="16891"/>
                  </a:cubicBezTo>
                  <a:lnTo>
                    <a:pt x="13566902" y="1723771"/>
                  </a:lnTo>
                  <a:cubicBezTo>
                    <a:pt x="13566902" y="1733169"/>
                    <a:pt x="13559282" y="1740662"/>
                    <a:pt x="13550010" y="1740662"/>
                  </a:cubicBezTo>
                  <a:lnTo>
                    <a:pt x="16891" y="1740662"/>
                  </a:lnTo>
                  <a:cubicBezTo>
                    <a:pt x="7493" y="1740662"/>
                    <a:pt x="0" y="1733042"/>
                    <a:pt x="0" y="1723771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723771"/>
                  </a:lnTo>
                  <a:lnTo>
                    <a:pt x="16891" y="1723771"/>
                  </a:lnTo>
                  <a:lnTo>
                    <a:pt x="16891" y="1706880"/>
                  </a:lnTo>
                  <a:lnTo>
                    <a:pt x="13550010" y="1706880"/>
                  </a:lnTo>
                  <a:lnTo>
                    <a:pt x="13550010" y="1723771"/>
                  </a:lnTo>
                  <a:lnTo>
                    <a:pt x="13533120" y="1723771"/>
                  </a:lnTo>
                  <a:lnTo>
                    <a:pt x="13533120" y="16891"/>
                  </a:lnTo>
                  <a:lnTo>
                    <a:pt x="13550010" y="16891"/>
                  </a:lnTo>
                  <a:lnTo>
                    <a:pt x="135500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512064" y="1755648"/>
            <a:ext cx="9784080" cy="1060704"/>
            <a:chOff x="0" y="0"/>
            <a:chExt cx="13045440" cy="141427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045439" cy="1414272"/>
            </a:xfrm>
            <a:custGeom>
              <a:avLst/>
              <a:gdLst/>
              <a:ahLst/>
              <a:cxnLst/>
              <a:rect l="l" t="t" r="r" b="b"/>
              <a:pathLst>
                <a:path w="13045439" h="1414272">
                  <a:moveTo>
                    <a:pt x="0" y="0"/>
                  </a:moveTo>
                  <a:lnTo>
                    <a:pt x="13045439" y="0"/>
                  </a:lnTo>
                  <a:lnTo>
                    <a:pt x="13045439" y="1414272"/>
                  </a:lnTo>
                  <a:lnTo>
                    <a:pt x="0" y="141427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29732" b="-129732"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0" y="0"/>
              <a:ext cx="13045440" cy="141427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479"/>
                </a:lnSpc>
              </a:pPr>
              <a:r>
                <a:rPr lang="en-US" sz="2900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Tüberküloz tedavisinde en kritik bileşen: uyum!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20624" y="3188970"/>
            <a:ext cx="9966960" cy="673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7380" lvl="1" indent="-313690" algn="l">
              <a:lnSpc>
                <a:spcPts val="3120"/>
              </a:lnSpc>
              <a:buFont typeface="Arial"/>
              <a:buChar char="•"/>
            </a:pPr>
            <a:r>
              <a:rPr lang="en-US" sz="26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DGT: Hastanın her ilacını bir sağlık çalışanının gözetiminde alması</a:t>
            </a:r>
          </a:p>
          <a:p>
            <a:pPr marL="627380" lvl="1" indent="-313690" algn="l">
              <a:lnSpc>
                <a:spcPts val="3120"/>
              </a:lnSpc>
              <a:buFont typeface="Arial"/>
              <a:buChar char="•"/>
            </a:pPr>
            <a:r>
              <a:rPr lang="en-US" sz="26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Tedaviye uyumsuzluk → ilaç direnci → tedavi başarısızlığı → toplumsal tehlike</a:t>
            </a:r>
          </a:p>
          <a:p>
            <a:pPr marL="627380" lvl="1" indent="-313690" algn="l">
              <a:lnSpc>
                <a:spcPts val="3120"/>
              </a:lnSpc>
              <a:buFont typeface="Arial"/>
              <a:buChar char="•"/>
            </a:pPr>
            <a:r>
              <a:rPr lang="en-US" sz="26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DSÖ tarafından tüm TB programlarının temel bileşeni olarak önerilen yöntemdir</a:t>
            </a:r>
          </a:p>
          <a:p>
            <a:pPr marL="627380" lvl="1" indent="-313690" algn="l">
              <a:lnSpc>
                <a:spcPts val="3120"/>
              </a:lnSpc>
              <a:buFont typeface="Arial"/>
              <a:buChar char="•"/>
            </a:pPr>
            <a:r>
              <a:rPr lang="en-US" sz="26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Hastalık hakkında iyi eğitim ve motivasyon şarttır</a:t>
            </a:r>
          </a:p>
          <a:p>
            <a:pPr marL="627380" lvl="1" indent="-313690" algn="l">
              <a:lnSpc>
                <a:spcPts val="3120"/>
              </a:lnSpc>
              <a:buFont typeface="Arial"/>
              <a:buChar char="•"/>
            </a:pPr>
            <a:r>
              <a:rPr lang="en-US" sz="26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Aile bireyi veya güvenilir kişi DGT'yi üstlenebilir</a:t>
            </a:r>
          </a:p>
          <a:p>
            <a:pPr marL="627380" lvl="1" indent="-313690" algn="l">
              <a:lnSpc>
                <a:spcPts val="3120"/>
              </a:lnSpc>
              <a:buFont typeface="Arial"/>
              <a:buChar char="•"/>
            </a:pPr>
            <a:r>
              <a:rPr lang="en-US" sz="26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Düzenli ev ziyareti, adres doğrulama ve sosyal destek sağlanmalıdır</a:t>
            </a:r>
          </a:p>
          <a:p>
            <a:pPr marL="627380" lvl="1" indent="-313690" algn="l">
              <a:lnSpc>
                <a:spcPts val="3120"/>
              </a:lnSpc>
              <a:buFont typeface="Arial"/>
              <a:buChar char="•"/>
            </a:pPr>
            <a:r>
              <a:rPr lang="en-US" sz="26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Ücretsiz ilaç temini tedavi uyumunu artırmaktadır</a:t>
            </a:r>
          </a:p>
        </p:txBody>
      </p:sp>
      <p:pic>
        <p:nvPicPr>
          <p:cNvPr id="24" name="Resim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1506623"/>
            <a:ext cx="6022235" cy="851367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97" y="-12697"/>
            <a:ext cx="18313403" cy="1342139"/>
            <a:chOff x="0" y="0"/>
            <a:chExt cx="24417871" cy="1789519"/>
          </a:xfrm>
        </p:grpSpPr>
        <p:sp>
          <p:nvSpPr>
            <p:cNvPr id="3" name="Freeform 3"/>
            <p:cNvSpPr/>
            <p:nvPr/>
          </p:nvSpPr>
          <p:spPr>
            <a:xfrm>
              <a:off x="16891" y="16891"/>
              <a:ext cx="24383999" cy="1755648"/>
            </a:xfrm>
            <a:custGeom>
              <a:avLst/>
              <a:gdLst/>
              <a:ahLst/>
              <a:cxnLst/>
              <a:rect l="l" t="t" r="r" b="b"/>
              <a:pathLst>
                <a:path w="24383999" h="1755648">
                  <a:moveTo>
                    <a:pt x="0" y="0"/>
                  </a:moveTo>
                  <a:lnTo>
                    <a:pt x="24383999" y="0"/>
                  </a:lnTo>
                  <a:lnTo>
                    <a:pt x="24383999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417782" cy="1789430"/>
            </a:xfrm>
            <a:custGeom>
              <a:avLst/>
              <a:gdLst/>
              <a:ahLst/>
              <a:cxnLst/>
              <a:rect l="l" t="t" r="r" b="b"/>
              <a:pathLst>
                <a:path w="24417782" h="1789430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772539"/>
                  </a:lnTo>
                  <a:cubicBezTo>
                    <a:pt x="24417782" y="1781937"/>
                    <a:pt x="24410163" y="1789430"/>
                    <a:pt x="24400890" y="1789430"/>
                  </a:cubicBezTo>
                  <a:lnTo>
                    <a:pt x="16891" y="1789430"/>
                  </a:lnTo>
                  <a:cubicBezTo>
                    <a:pt x="7493" y="1789430"/>
                    <a:pt x="0" y="1781810"/>
                    <a:pt x="0" y="177253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772539"/>
                  </a:lnTo>
                  <a:lnTo>
                    <a:pt x="16891" y="1772539"/>
                  </a:lnTo>
                  <a:lnTo>
                    <a:pt x="16891" y="1755648"/>
                  </a:lnTo>
                  <a:lnTo>
                    <a:pt x="24400890" y="1755648"/>
                  </a:lnTo>
                  <a:lnTo>
                    <a:pt x="24400890" y="1772539"/>
                  </a:lnTo>
                  <a:lnTo>
                    <a:pt x="24384000" y="177253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12697" y="1304039"/>
            <a:ext cx="18313403" cy="153419"/>
            <a:chOff x="0" y="0"/>
            <a:chExt cx="24417871" cy="204559"/>
          </a:xfrm>
        </p:grpSpPr>
        <p:sp>
          <p:nvSpPr>
            <p:cNvPr id="6" name="Freeform 6"/>
            <p:cNvSpPr/>
            <p:nvPr/>
          </p:nvSpPr>
          <p:spPr>
            <a:xfrm>
              <a:off x="16891" y="16891"/>
              <a:ext cx="24383999" cy="170688"/>
            </a:xfrm>
            <a:custGeom>
              <a:avLst/>
              <a:gdLst/>
              <a:ahLst/>
              <a:cxnLst/>
              <a:rect l="l" t="t" r="r" b="b"/>
              <a:pathLst>
                <a:path w="24383999" h="170688">
                  <a:moveTo>
                    <a:pt x="0" y="0"/>
                  </a:moveTo>
                  <a:lnTo>
                    <a:pt x="24383999" y="0"/>
                  </a:lnTo>
                  <a:lnTo>
                    <a:pt x="24383999" y="170688"/>
                  </a:lnTo>
                  <a:lnTo>
                    <a:pt x="0" y="170688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4417782" cy="204472"/>
            </a:xfrm>
            <a:custGeom>
              <a:avLst/>
              <a:gdLst/>
              <a:ahLst/>
              <a:cxnLst/>
              <a:rect l="l" t="t" r="r" b="b"/>
              <a:pathLst>
                <a:path w="24417782" h="204472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87579"/>
                  </a:lnTo>
                  <a:cubicBezTo>
                    <a:pt x="24417782" y="196977"/>
                    <a:pt x="24410163" y="204470"/>
                    <a:pt x="24400890" y="204470"/>
                  </a:cubicBezTo>
                  <a:lnTo>
                    <a:pt x="16891" y="204470"/>
                  </a:lnTo>
                  <a:cubicBezTo>
                    <a:pt x="7620" y="204597"/>
                    <a:pt x="0" y="196977"/>
                    <a:pt x="0" y="18757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87579"/>
                  </a:lnTo>
                  <a:lnTo>
                    <a:pt x="16891" y="187579"/>
                  </a:lnTo>
                  <a:lnTo>
                    <a:pt x="16891" y="170688"/>
                  </a:lnTo>
                  <a:lnTo>
                    <a:pt x="24400890" y="170688"/>
                  </a:lnTo>
                  <a:lnTo>
                    <a:pt x="24400890" y="187579"/>
                  </a:lnTo>
                  <a:lnTo>
                    <a:pt x="24384000" y="18757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12697" y="-12697"/>
            <a:ext cx="153419" cy="10312403"/>
            <a:chOff x="0" y="0"/>
            <a:chExt cx="204559" cy="13749871"/>
          </a:xfrm>
        </p:grpSpPr>
        <p:sp>
          <p:nvSpPr>
            <p:cNvPr id="9" name="Freeform 9"/>
            <p:cNvSpPr/>
            <p:nvPr/>
          </p:nvSpPr>
          <p:spPr>
            <a:xfrm>
              <a:off x="16891" y="16891"/>
              <a:ext cx="170688" cy="13715999"/>
            </a:xfrm>
            <a:custGeom>
              <a:avLst/>
              <a:gdLst/>
              <a:ahLst/>
              <a:cxnLst/>
              <a:rect l="l" t="t" r="r" b="b"/>
              <a:pathLst>
                <a:path w="170688" h="13715999">
                  <a:moveTo>
                    <a:pt x="0" y="0"/>
                  </a:moveTo>
                  <a:lnTo>
                    <a:pt x="170688" y="0"/>
                  </a:lnTo>
                  <a:lnTo>
                    <a:pt x="170688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04470" cy="13749782"/>
            </a:xfrm>
            <a:custGeom>
              <a:avLst/>
              <a:gdLst/>
              <a:ahLst/>
              <a:cxnLst/>
              <a:rect l="l" t="t" r="r" b="b"/>
              <a:pathLst>
                <a:path w="204470" h="13749782">
                  <a:moveTo>
                    <a:pt x="16891" y="0"/>
                  </a:moveTo>
                  <a:lnTo>
                    <a:pt x="187579" y="0"/>
                  </a:lnTo>
                  <a:cubicBezTo>
                    <a:pt x="196977" y="0"/>
                    <a:pt x="204470" y="7620"/>
                    <a:pt x="204470" y="16891"/>
                  </a:cubicBezTo>
                  <a:lnTo>
                    <a:pt x="204470" y="13732890"/>
                  </a:lnTo>
                  <a:cubicBezTo>
                    <a:pt x="204470" y="13742290"/>
                    <a:pt x="196850" y="13749782"/>
                    <a:pt x="187579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187579" y="13716000"/>
                  </a:lnTo>
                  <a:lnTo>
                    <a:pt x="187579" y="13732890"/>
                  </a:lnTo>
                  <a:lnTo>
                    <a:pt x="170688" y="13732890"/>
                  </a:lnTo>
                  <a:lnTo>
                    <a:pt x="170688" y="16891"/>
                  </a:lnTo>
                  <a:lnTo>
                    <a:pt x="187579" y="16891"/>
                  </a:lnTo>
                  <a:lnTo>
                    <a:pt x="187579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457200" y="182880"/>
            <a:ext cx="17373600" cy="1005840"/>
            <a:chOff x="0" y="0"/>
            <a:chExt cx="23164800" cy="13411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164800" cy="1341120"/>
            </a:xfrm>
            <a:custGeom>
              <a:avLst/>
              <a:gdLst/>
              <a:ahLst/>
              <a:cxnLst/>
              <a:rect l="l" t="t" r="r" b="b"/>
              <a:pathLst>
                <a:path w="23164800" h="1341120">
                  <a:moveTo>
                    <a:pt x="0" y="0"/>
                  </a:moveTo>
                  <a:lnTo>
                    <a:pt x="23164800" y="0"/>
                  </a:lnTo>
                  <a:lnTo>
                    <a:pt x="2316480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86559" b="-286559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23164800" cy="13506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280"/>
                </a:lnSpc>
              </a:pPr>
              <a:r>
                <a:rPr lang="en-US" sz="4400" b="1">
                  <a:solidFill>
                    <a:srgbClr val="FFFFFF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Özel Durumlarda Tedavi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20297" y="1673609"/>
            <a:ext cx="8521703" cy="2578103"/>
            <a:chOff x="0" y="0"/>
            <a:chExt cx="11362271" cy="3437471"/>
          </a:xfrm>
        </p:grpSpPr>
        <p:sp>
          <p:nvSpPr>
            <p:cNvPr id="15" name="Freeform 15"/>
            <p:cNvSpPr/>
            <p:nvPr/>
          </p:nvSpPr>
          <p:spPr>
            <a:xfrm>
              <a:off x="11811" y="11811"/>
              <a:ext cx="11338560" cy="3413760"/>
            </a:xfrm>
            <a:custGeom>
              <a:avLst/>
              <a:gdLst/>
              <a:ahLst/>
              <a:cxnLst/>
              <a:rect l="l" t="t" r="r" b="b"/>
              <a:pathLst>
                <a:path w="11338560" h="3413760">
                  <a:moveTo>
                    <a:pt x="0" y="0"/>
                  </a:moveTo>
                  <a:lnTo>
                    <a:pt x="11338560" y="0"/>
                  </a:lnTo>
                  <a:lnTo>
                    <a:pt x="11338560" y="3413760"/>
                  </a:lnTo>
                  <a:lnTo>
                    <a:pt x="0" y="3413760"/>
                  </a:lnTo>
                  <a:close/>
                </a:path>
              </a:pathLst>
            </a:custGeom>
            <a:solidFill>
              <a:srgbClr val="F5EAD8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11362182" cy="3437382"/>
            </a:xfrm>
            <a:custGeom>
              <a:avLst/>
              <a:gdLst/>
              <a:ahLst/>
              <a:cxnLst/>
              <a:rect l="l" t="t" r="r" b="b"/>
              <a:pathLst>
                <a:path w="11362182" h="3437382">
                  <a:moveTo>
                    <a:pt x="11811" y="0"/>
                  </a:moveTo>
                  <a:lnTo>
                    <a:pt x="11350371" y="0"/>
                  </a:lnTo>
                  <a:cubicBezTo>
                    <a:pt x="11356975" y="0"/>
                    <a:pt x="11362182" y="5334"/>
                    <a:pt x="11362182" y="11811"/>
                  </a:cubicBezTo>
                  <a:lnTo>
                    <a:pt x="11362182" y="3425571"/>
                  </a:lnTo>
                  <a:cubicBezTo>
                    <a:pt x="11362182" y="3432175"/>
                    <a:pt x="11356848" y="3437382"/>
                    <a:pt x="11350371" y="3437382"/>
                  </a:cubicBezTo>
                  <a:lnTo>
                    <a:pt x="11811" y="3437382"/>
                  </a:lnTo>
                  <a:cubicBezTo>
                    <a:pt x="5207" y="3437382"/>
                    <a:pt x="0" y="3432048"/>
                    <a:pt x="0" y="3425571"/>
                  </a:cubicBezTo>
                  <a:lnTo>
                    <a:pt x="0" y="11811"/>
                  </a:lnTo>
                  <a:cubicBezTo>
                    <a:pt x="0" y="5334"/>
                    <a:pt x="5334" y="0"/>
                    <a:pt x="11811" y="0"/>
                  </a:cubicBezTo>
                  <a:moveTo>
                    <a:pt x="11811" y="23749"/>
                  </a:moveTo>
                  <a:lnTo>
                    <a:pt x="11811" y="11811"/>
                  </a:lnTo>
                  <a:lnTo>
                    <a:pt x="23622" y="11811"/>
                  </a:lnTo>
                  <a:lnTo>
                    <a:pt x="23622" y="3425571"/>
                  </a:lnTo>
                  <a:lnTo>
                    <a:pt x="11811" y="3425571"/>
                  </a:lnTo>
                  <a:lnTo>
                    <a:pt x="11811" y="3413760"/>
                  </a:lnTo>
                  <a:lnTo>
                    <a:pt x="11350371" y="3413760"/>
                  </a:lnTo>
                  <a:lnTo>
                    <a:pt x="11350371" y="3425571"/>
                  </a:lnTo>
                  <a:lnTo>
                    <a:pt x="11338560" y="3425571"/>
                  </a:lnTo>
                  <a:lnTo>
                    <a:pt x="11338560" y="11811"/>
                  </a:lnTo>
                  <a:lnTo>
                    <a:pt x="11350371" y="11811"/>
                  </a:lnTo>
                  <a:lnTo>
                    <a:pt x="11350371" y="23622"/>
                  </a:lnTo>
                  <a:lnTo>
                    <a:pt x="11811" y="23622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316487" y="1669799"/>
            <a:ext cx="8529323" cy="793499"/>
            <a:chOff x="0" y="0"/>
            <a:chExt cx="11372431" cy="1057999"/>
          </a:xfrm>
        </p:grpSpPr>
        <p:sp>
          <p:nvSpPr>
            <p:cNvPr id="18" name="Freeform 18"/>
            <p:cNvSpPr/>
            <p:nvPr/>
          </p:nvSpPr>
          <p:spPr>
            <a:xfrm>
              <a:off x="16891" y="16891"/>
              <a:ext cx="11338560" cy="1024128"/>
            </a:xfrm>
            <a:custGeom>
              <a:avLst/>
              <a:gdLst/>
              <a:ahLst/>
              <a:cxnLst/>
              <a:rect l="l" t="t" r="r" b="b"/>
              <a:pathLst>
                <a:path w="11338560" h="1024128">
                  <a:moveTo>
                    <a:pt x="0" y="0"/>
                  </a:moveTo>
                  <a:lnTo>
                    <a:pt x="11338560" y="0"/>
                  </a:lnTo>
                  <a:lnTo>
                    <a:pt x="11338560" y="1024128"/>
                  </a:lnTo>
                  <a:lnTo>
                    <a:pt x="0" y="102412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11372342" cy="1057912"/>
            </a:xfrm>
            <a:custGeom>
              <a:avLst/>
              <a:gdLst/>
              <a:ahLst/>
              <a:cxnLst/>
              <a:rect l="l" t="t" r="r" b="b"/>
              <a:pathLst>
                <a:path w="11372342" h="1057912">
                  <a:moveTo>
                    <a:pt x="16891" y="0"/>
                  </a:moveTo>
                  <a:lnTo>
                    <a:pt x="11355451" y="0"/>
                  </a:lnTo>
                  <a:cubicBezTo>
                    <a:pt x="11364849" y="0"/>
                    <a:pt x="11372342" y="7620"/>
                    <a:pt x="11372342" y="16891"/>
                  </a:cubicBezTo>
                  <a:lnTo>
                    <a:pt x="11372342" y="1041019"/>
                  </a:lnTo>
                  <a:cubicBezTo>
                    <a:pt x="11372342" y="1050417"/>
                    <a:pt x="11364722" y="1057910"/>
                    <a:pt x="11355451" y="1057910"/>
                  </a:cubicBezTo>
                  <a:lnTo>
                    <a:pt x="16891" y="1057910"/>
                  </a:lnTo>
                  <a:cubicBezTo>
                    <a:pt x="7620" y="1058037"/>
                    <a:pt x="0" y="1050417"/>
                    <a:pt x="0" y="104101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041019"/>
                  </a:lnTo>
                  <a:lnTo>
                    <a:pt x="16891" y="1041019"/>
                  </a:lnTo>
                  <a:lnTo>
                    <a:pt x="16891" y="1024128"/>
                  </a:lnTo>
                  <a:lnTo>
                    <a:pt x="11355451" y="1024128"/>
                  </a:lnTo>
                  <a:lnTo>
                    <a:pt x="11355451" y="1041019"/>
                  </a:lnTo>
                  <a:lnTo>
                    <a:pt x="11338560" y="1041019"/>
                  </a:lnTo>
                  <a:lnTo>
                    <a:pt x="11338560" y="16891"/>
                  </a:lnTo>
                  <a:lnTo>
                    <a:pt x="11355451" y="16891"/>
                  </a:lnTo>
                  <a:lnTo>
                    <a:pt x="1135545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512064" y="1755648"/>
            <a:ext cx="8138160" cy="658368"/>
            <a:chOff x="0" y="0"/>
            <a:chExt cx="10850880" cy="87782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850880" cy="877824"/>
            </a:xfrm>
            <a:custGeom>
              <a:avLst/>
              <a:gdLst/>
              <a:ahLst/>
              <a:cxnLst/>
              <a:rect l="l" t="t" r="r" b="b"/>
              <a:pathLst>
                <a:path w="10850880" h="877824">
                  <a:moveTo>
                    <a:pt x="0" y="0"/>
                  </a:moveTo>
                  <a:lnTo>
                    <a:pt x="10850880" y="0"/>
                  </a:lnTo>
                  <a:lnTo>
                    <a:pt x="10850880" y="877824"/>
                  </a:lnTo>
                  <a:lnTo>
                    <a:pt x="0" y="877824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90856" b="-190856"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0" y="-9525"/>
              <a:ext cx="10850880" cy="88734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240"/>
                </a:lnSpc>
              </a:pPr>
              <a:r>
                <a:rPr lang="en-US" sz="2700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Gebe Hastalar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12064" y="2560320"/>
            <a:ext cx="8138160" cy="1609344"/>
            <a:chOff x="0" y="0"/>
            <a:chExt cx="10850880" cy="214579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850880" cy="2145792"/>
            </a:xfrm>
            <a:custGeom>
              <a:avLst/>
              <a:gdLst/>
              <a:ahLst/>
              <a:cxnLst/>
              <a:rect l="l" t="t" r="r" b="b"/>
              <a:pathLst>
                <a:path w="10850880" h="2145792">
                  <a:moveTo>
                    <a:pt x="0" y="0"/>
                  </a:moveTo>
                  <a:lnTo>
                    <a:pt x="10850880" y="0"/>
                  </a:lnTo>
                  <a:lnTo>
                    <a:pt x="10850880" y="2145792"/>
                  </a:lnTo>
                  <a:lnTo>
                    <a:pt x="0" y="21457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8532" b="-48532"/>
              </a:stretch>
            </a:blipFill>
          </p:spPr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10850880" cy="219341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999"/>
                </a:lnSpc>
              </a:pPr>
              <a:r>
                <a:rPr lang="en-US" sz="2499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H, R, E kullanılabilir. Pirazinamidin güvenliliği tartışmalı; streptomisin kontrendike.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281417" y="1673609"/>
            <a:ext cx="8521703" cy="2578103"/>
            <a:chOff x="0" y="0"/>
            <a:chExt cx="11362271" cy="3437471"/>
          </a:xfrm>
        </p:grpSpPr>
        <p:sp>
          <p:nvSpPr>
            <p:cNvPr id="27" name="Freeform 27"/>
            <p:cNvSpPr/>
            <p:nvPr/>
          </p:nvSpPr>
          <p:spPr>
            <a:xfrm>
              <a:off x="11811" y="11811"/>
              <a:ext cx="11338560" cy="3413760"/>
            </a:xfrm>
            <a:custGeom>
              <a:avLst/>
              <a:gdLst/>
              <a:ahLst/>
              <a:cxnLst/>
              <a:rect l="l" t="t" r="r" b="b"/>
              <a:pathLst>
                <a:path w="11338560" h="3413760">
                  <a:moveTo>
                    <a:pt x="0" y="0"/>
                  </a:moveTo>
                  <a:lnTo>
                    <a:pt x="11338560" y="0"/>
                  </a:lnTo>
                  <a:lnTo>
                    <a:pt x="11338560" y="3413760"/>
                  </a:lnTo>
                  <a:lnTo>
                    <a:pt x="0" y="3413760"/>
                  </a:lnTo>
                  <a:close/>
                </a:path>
              </a:pathLst>
            </a:custGeom>
            <a:solidFill>
              <a:srgbClr val="F5EAD8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0" y="0"/>
              <a:ext cx="11362182" cy="3437382"/>
            </a:xfrm>
            <a:custGeom>
              <a:avLst/>
              <a:gdLst/>
              <a:ahLst/>
              <a:cxnLst/>
              <a:rect l="l" t="t" r="r" b="b"/>
              <a:pathLst>
                <a:path w="11362182" h="3437382">
                  <a:moveTo>
                    <a:pt x="11811" y="0"/>
                  </a:moveTo>
                  <a:lnTo>
                    <a:pt x="11350371" y="0"/>
                  </a:lnTo>
                  <a:cubicBezTo>
                    <a:pt x="11356975" y="0"/>
                    <a:pt x="11362182" y="5334"/>
                    <a:pt x="11362182" y="11811"/>
                  </a:cubicBezTo>
                  <a:lnTo>
                    <a:pt x="11362182" y="3425571"/>
                  </a:lnTo>
                  <a:cubicBezTo>
                    <a:pt x="11362182" y="3432175"/>
                    <a:pt x="11356848" y="3437382"/>
                    <a:pt x="11350371" y="3437382"/>
                  </a:cubicBezTo>
                  <a:lnTo>
                    <a:pt x="11811" y="3437382"/>
                  </a:lnTo>
                  <a:cubicBezTo>
                    <a:pt x="5207" y="3437382"/>
                    <a:pt x="0" y="3432048"/>
                    <a:pt x="0" y="3425571"/>
                  </a:cubicBezTo>
                  <a:lnTo>
                    <a:pt x="0" y="11811"/>
                  </a:lnTo>
                  <a:cubicBezTo>
                    <a:pt x="0" y="5334"/>
                    <a:pt x="5334" y="0"/>
                    <a:pt x="11811" y="0"/>
                  </a:cubicBezTo>
                  <a:moveTo>
                    <a:pt x="11811" y="23749"/>
                  </a:moveTo>
                  <a:lnTo>
                    <a:pt x="11811" y="11811"/>
                  </a:lnTo>
                  <a:lnTo>
                    <a:pt x="23622" y="11811"/>
                  </a:lnTo>
                  <a:lnTo>
                    <a:pt x="23622" y="3425571"/>
                  </a:lnTo>
                  <a:lnTo>
                    <a:pt x="11811" y="3425571"/>
                  </a:lnTo>
                  <a:lnTo>
                    <a:pt x="11811" y="3413760"/>
                  </a:lnTo>
                  <a:lnTo>
                    <a:pt x="11350371" y="3413760"/>
                  </a:lnTo>
                  <a:lnTo>
                    <a:pt x="11350371" y="3425571"/>
                  </a:lnTo>
                  <a:lnTo>
                    <a:pt x="11338560" y="3425571"/>
                  </a:lnTo>
                  <a:lnTo>
                    <a:pt x="11338560" y="11811"/>
                  </a:lnTo>
                  <a:lnTo>
                    <a:pt x="11350371" y="11811"/>
                  </a:lnTo>
                  <a:lnTo>
                    <a:pt x="11350371" y="23622"/>
                  </a:lnTo>
                  <a:lnTo>
                    <a:pt x="11811" y="23622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9277607" y="1669799"/>
            <a:ext cx="8529323" cy="793499"/>
            <a:chOff x="0" y="0"/>
            <a:chExt cx="11372431" cy="1057999"/>
          </a:xfrm>
        </p:grpSpPr>
        <p:sp>
          <p:nvSpPr>
            <p:cNvPr id="30" name="Freeform 30"/>
            <p:cNvSpPr/>
            <p:nvPr/>
          </p:nvSpPr>
          <p:spPr>
            <a:xfrm>
              <a:off x="16891" y="16891"/>
              <a:ext cx="11338560" cy="1024128"/>
            </a:xfrm>
            <a:custGeom>
              <a:avLst/>
              <a:gdLst/>
              <a:ahLst/>
              <a:cxnLst/>
              <a:rect l="l" t="t" r="r" b="b"/>
              <a:pathLst>
                <a:path w="11338560" h="1024128">
                  <a:moveTo>
                    <a:pt x="0" y="0"/>
                  </a:moveTo>
                  <a:lnTo>
                    <a:pt x="11338560" y="0"/>
                  </a:lnTo>
                  <a:lnTo>
                    <a:pt x="11338560" y="1024128"/>
                  </a:lnTo>
                  <a:lnTo>
                    <a:pt x="0" y="102412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31" name="Freeform 31"/>
            <p:cNvSpPr/>
            <p:nvPr/>
          </p:nvSpPr>
          <p:spPr>
            <a:xfrm>
              <a:off x="0" y="0"/>
              <a:ext cx="11372342" cy="1057912"/>
            </a:xfrm>
            <a:custGeom>
              <a:avLst/>
              <a:gdLst/>
              <a:ahLst/>
              <a:cxnLst/>
              <a:rect l="l" t="t" r="r" b="b"/>
              <a:pathLst>
                <a:path w="11372342" h="1057912">
                  <a:moveTo>
                    <a:pt x="16891" y="0"/>
                  </a:moveTo>
                  <a:lnTo>
                    <a:pt x="11355451" y="0"/>
                  </a:lnTo>
                  <a:cubicBezTo>
                    <a:pt x="11364849" y="0"/>
                    <a:pt x="11372342" y="7620"/>
                    <a:pt x="11372342" y="16891"/>
                  </a:cubicBezTo>
                  <a:lnTo>
                    <a:pt x="11372342" y="1041019"/>
                  </a:lnTo>
                  <a:cubicBezTo>
                    <a:pt x="11372342" y="1050417"/>
                    <a:pt x="11364722" y="1057910"/>
                    <a:pt x="11355451" y="1057910"/>
                  </a:cubicBezTo>
                  <a:lnTo>
                    <a:pt x="16891" y="1057910"/>
                  </a:lnTo>
                  <a:cubicBezTo>
                    <a:pt x="7620" y="1058037"/>
                    <a:pt x="0" y="1050417"/>
                    <a:pt x="0" y="104101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041019"/>
                  </a:lnTo>
                  <a:lnTo>
                    <a:pt x="16891" y="1041019"/>
                  </a:lnTo>
                  <a:lnTo>
                    <a:pt x="16891" y="1024128"/>
                  </a:lnTo>
                  <a:lnTo>
                    <a:pt x="11355451" y="1024128"/>
                  </a:lnTo>
                  <a:lnTo>
                    <a:pt x="11355451" y="1041019"/>
                  </a:lnTo>
                  <a:lnTo>
                    <a:pt x="11338560" y="1041019"/>
                  </a:lnTo>
                  <a:lnTo>
                    <a:pt x="11338560" y="16891"/>
                  </a:lnTo>
                  <a:lnTo>
                    <a:pt x="11355451" y="16891"/>
                  </a:lnTo>
                  <a:lnTo>
                    <a:pt x="1135545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9473184" y="1755648"/>
            <a:ext cx="8138160" cy="658368"/>
            <a:chOff x="0" y="0"/>
            <a:chExt cx="10850880" cy="877824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0850880" cy="877824"/>
            </a:xfrm>
            <a:custGeom>
              <a:avLst/>
              <a:gdLst/>
              <a:ahLst/>
              <a:cxnLst/>
              <a:rect l="l" t="t" r="r" b="b"/>
              <a:pathLst>
                <a:path w="10850880" h="877824">
                  <a:moveTo>
                    <a:pt x="0" y="0"/>
                  </a:moveTo>
                  <a:lnTo>
                    <a:pt x="10850880" y="0"/>
                  </a:lnTo>
                  <a:lnTo>
                    <a:pt x="10850880" y="877824"/>
                  </a:lnTo>
                  <a:lnTo>
                    <a:pt x="0" y="877824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90856" b="-190856"/>
              </a:stretch>
            </a:blipFill>
          </p:spPr>
        </p:sp>
        <p:sp>
          <p:nvSpPr>
            <p:cNvPr id="34" name="TextBox 34"/>
            <p:cNvSpPr txBox="1"/>
            <p:nvPr/>
          </p:nvSpPr>
          <p:spPr>
            <a:xfrm>
              <a:off x="0" y="-9525"/>
              <a:ext cx="10850880" cy="88734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240"/>
                </a:lnSpc>
              </a:pPr>
              <a:r>
                <a:rPr lang="en-US" sz="2700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Emziren Anneler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9473184" y="2560320"/>
            <a:ext cx="8138160" cy="1609344"/>
            <a:chOff x="0" y="0"/>
            <a:chExt cx="10850880" cy="2145792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0850880" cy="2145792"/>
            </a:xfrm>
            <a:custGeom>
              <a:avLst/>
              <a:gdLst/>
              <a:ahLst/>
              <a:cxnLst/>
              <a:rect l="l" t="t" r="r" b="b"/>
              <a:pathLst>
                <a:path w="10850880" h="2145792">
                  <a:moveTo>
                    <a:pt x="0" y="0"/>
                  </a:moveTo>
                  <a:lnTo>
                    <a:pt x="10850880" y="0"/>
                  </a:lnTo>
                  <a:lnTo>
                    <a:pt x="10850880" y="2145792"/>
                  </a:lnTo>
                  <a:lnTo>
                    <a:pt x="0" y="21457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8532" b="-48532"/>
              </a:stretch>
            </a:blipFill>
          </p:spPr>
        </p:sp>
        <p:sp>
          <p:nvSpPr>
            <p:cNvPr id="37" name="TextBox 37"/>
            <p:cNvSpPr txBox="1"/>
            <p:nvPr/>
          </p:nvSpPr>
          <p:spPr>
            <a:xfrm>
              <a:off x="0" y="-47625"/>
              <a:ext cx="10850880" cy="219341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999"/>
                </a:lnSpc>
              </a:pPr>
              <a:r>
                <a:rPr lang="en-US" sz="2499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Standart tedavi uygulanabilir; anne sütündeki ilaç konsantrasyonu düşüktür.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320297" y="4508249"/>
            <a:ext cx="8521703" cy="2578103"/>
            <a:chOff x="0" y="0"/>
            <a:chExt cx="11362271" cy="3437471"/>
          </a:xfrm>
        </p:grpSpPr>
        <p:sp>
          <p:nvSpPr>
            <p:cNvPr id="39" name="Freeform 39"/>
            <p:cNvSpPr/>
            <p:nvPr/>
          </p:nvSpPr>
          <p:spPr>
            <a:xfrm>
              <a:off x="11811" y="11811"/>
              <a:ext cx="11338560" cy="3413760"/>
            </a:xfrm>
            <a:custGeom>
              <a:avLst/>
              <a:gdLst/>
              <a:ahLst/>
              <a:cxnLst/>
              <a:rect l="l" t="t" r="r" b="b"/>
              <a:pathLst>
                <a:path w="11338560" h="3413760">
                  <a:moveTo>
                    <a:pt x="0" y="0"/>
                  </a:moveTo>
                  <a:lnTo>
                    <a:pt x="11338560" y="0"/>
                  </a:lnTo>
                  <a:lnTo>
                    <a:pt x="11338560" y="3413760"/>
                  </a:lnTo>
                  <a:lnTo>
                    <a:pt x="0" y="3413760"/>
                  </a:lnTo>
                  <a:close/>
                </a:path>
              </a:pathLst>
            </a:custGeom>
            <a:solidFill>
              <a:srgbClr val="F0E0D0"/>
            </a:solidFill>
          </p:spPr>
        </p:sp>
        <p:sp>
          <p:nvSpPr>
            <p:cNvPr id="40" name="Freeform 40"/>
            <p:cNvSpPr/>
            <p:nvPr/>
          </p:nvSpPr>
          <p:spPr>
            <a:xfrm>
              <a:off x="0" y="0"/>
              <a:ext cx="11362182" cy="3437382"/>
            </a:xfrm>
            <a:custGeom>
              <a:avLst/>
              <a:gdLst/>
              <a:ahLst/>
              <a:cxnLst/>
              <a:rect l="l" t="t" r="r" b="b"/>
              <a:pathLst>
                <a:path w="11362182" h="3437382">
                  <a:moveTo>
                    <a:pt x="11811" y="0"/>
                  </a:moveTo>
                  <a:lnTo>
                    <a:pt x="11350371" y="0"/>
                  </a:lnTo>
                  <a:cubicBezTo>
                    <a:pt x="11356975" y="0"/>
                    <a:pt x="11362182" y="5334"/>
                    <a:pt x="11362182" y="11811"/>
                  </a:cubicBezTo>
                  <a:lnTo>
                    <a:pt x="11362182" y="3425571"/>
                  </a:lnTo>
                  <a:cubicBezTo>
                    <a:pt x="11362182" y="3432175"/>
                    <a:pt x="11356848" y="3437382"/>
                    <a:pt x="11350371" y="3437382"/>
                  </a:cubicBezTo>
                  <a:lnTo>
                    <a:pt x="11811" y="3437382"/>
                  </a:lnTo>
                  <a:cubicBezTo>
                    <a:pt x="5207" y="3437382"/>
                    <a:pt x="0" y="3432048"/>
                    <a:pt x="0" y="3425571"/>
                  </a:cubicBezTo>
                  <a:lnTo>
                    <a:pt x="0" y="11811"/>
                  </a:lnTo>
                  <a:cubicBezTo>
                    <a:pt x="0" y="5334"/>
                    <a:pt x="5334" y="0"/>
                    <a:pt x="11811" y="0"/>
                  </a:cubicBezTo>
                  <a:moveTo>
                    <a:pt x="11811" y="23749"/>
                  </a:moveTo>
                  <a:lnTo>
                    <a:pt x="11811" y="11811"/>
                  </a:lnTo>
                  <a:lnTo>
                    <a:pt x="23622" y="11811"/>
                  </a:lnTo>
                  <a:lnTo>
                    <a:pt x="23622" y="3425571"/>
                  </a:lnTo>
                  <a:lnTo>
                    <a:pt x="11811" y="3425571"/>
                  </a:lnTo>
                  <a:lnTo>
                    <a:pt x="11811" y="3413760"/>
                  </a:lnTo>
                  <a:lnTo>
                    <a:pt x="11350371" y="3413760"/>
                  </a:lnTo>
                  <a:lnTo>
                    <a:pt x="11350371" y="3425571"/>
                  </a:lnTo>
                  <a:lnTo>
                    <a:pt x="11338560" y="3425571"/>
                  </a:lnTo>
                  <a:lnTo>
                    <a:pt x="11338560" y="11811"/>
                  </a:lnTo>
                  <a:lnTo>
                    <a:pt x="11350371" y="11811"/>
                  </a:lnTo>
                  <a:lnTo>
                    <a:pt x="11350371" y="23622"/>
                  </a:lnTo>
                  <a:lnTo>
                    <a:pt x="11811" y="23622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316487" y="4504439"/>
            <a:ext cx="8529323" cy="793499"/>
            <a:chOff x="0" y="0"/>
            <a:chExt cx="11372431" cy="1057999"/>
          </a:xfrm>
        </p:grpSpPr>
        <p:sp>
          <p:nvSpPr>
            <p:cNvPr id="42" name="Freeform 42"/>
            <p:cNvSpPr/>
            <p:nvPr/>
          </p:nvSpPr>
          <p:spPr>
            <a:xfrm>
              <a:off x="16891" y="16891"/>
              <a:ext cx="11338560" cy="1024128"/>
            </a:xfrm>
            <a:custGeom>
              <a:avLst/>
              <a:gdLst/>
              <a:ahLst/>
              <a:cxnLst/>
              <a:rect l="l" t="t" r="r" b="b"/>
              <a:pathLst>
                <a:path w="11338560" h="1024128">
                  <a:moveTo>
                    <a:pt x="0" y="0"/>
                  </a:moveTo>
                  <a:lnTo>
                    <a:pt x="11338560" y="0"/>
                  </a:lnTo>
                  <a:lnTo>
                    <a:pt x="11338560" y="1024128"/>
                  </a:lnTo>
                  <a:lnTo>
                    <a:pt x="0" y="102412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43" name="Freeform 43"/>
            <p:cNvSpPr/>
            <p:nvPr/>
          </p:nvSpPr>
          <p:spPr>
            <a:xfrm>
              <a:off x="0" y="0"/>
              <a:ext cx="11372342" cy="1057912"/>
            </a:xfrm>
            <a:custGeom>
              <a:avLst/>
              <a:gdLst/>
              <a:ahLst/>
              <a:cxnLst/>
              <a:rect l="l" t="t" r="r" b="b"/>
              <a:pathLst>
                <a:path w="11372342" h="1057912">
                  <a:moveTo>
                    <a:pt x="16891" y="0"/>
                  </a:moveTo>
                  <a:lnTo>
                    <a:pt x="11355451" y="0"/>
                  </a:lnTo>
                  <a:cubicBezTo>
                    <a:pt x="11364849" y="0"/>
                    <a:pt x="11372342" y="7620"/>
                    <a:pt x="11372342" y="16891"/>
                  </a:cubicBezTo>
                  <a:lnTo>
                    <a:pt x="11372342" y="1041019"/>
                  </a:lnTo>
                  <a:cubicBezTo>
                    <a:pt x="11372342" y="1050417"/>
                    <a:pt x="11364722" y="1057910"/>
                    <a:pt x="11355451" y="1057910"/>
                  </a:cubicBezTo>
                  <a:lnTo>
                    <a:pt x="16891" y="1057910"/>
                  </a:lnTo>
                  <a:cubicBezTo>
                    <a:pt x="7620" y="1058037"/>
                    <a:pt x="0" y="1050417"/>
                    <a:pt x="0" y="104101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041019"/>
                  </a:lnTo>
                  <a:lnTo>
                    <a:pt x="16891" y="1041019"/>
                  </a:lnTo>
                  <a:lnTo>
                    <a:pt x="16891" y="1024128"/>
                  </a:lnTo>
                  <a:lnTo>
                    <a:pt x="11355451" y="1024128"/>
                  </a:lnTo>
                  <a:lnTo>
                    <a:pt x="11355451" y="1041019"/>
                  </a:lnTo>
                  <a:lnTo>
                    <a:pt x="11338560" y="1041019"/>
                  </a:lnTo>
                  <a:lnTo>
                    <a:pt x="11338560" y="16891"/>
                  </a:lnTo>
                  <a:lnTo>
                    <a:pt x="11355451" y="16891"/>
                  </a:lnTo>
                  <a:lnTo>
                    <a:pt x="1135545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44" name="Group 44"/>
          <p:cNvGrpSpPr/>
          <p:nvPr/>
        </p:nvGrpSpPr>
        <p:grpSpPr>
          <a:xfrm>
            <a:off x="512064" y="4590288"/>
            <a:ext cx="8138160" cy="658368"/>
            <a:chOff x="0" y="0"/>
            <a:chExt cx="10850880" cy="877824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0850880" cy="877824"/>
            </a:xfrm>
            <a:custGeom>
              <a:avLst/>
              <a:gdLst/>
              <a:ahLst/>
              <a:cxnLst/>
              <a:rect l="l" t="t" r="r" b="b"/>
              <a:pathLst>
                <a:path w="10850880" h="877824">
                  <a:moveTo>
                    <a:pt x="0" y="0"/>
                  </a:moveTo>
                  <a:lnTo>
                    <a:pt x="10850880" y="0"/>
                  </a:lnTo>
                  <a:lnTo>
                    <a:pt x="10850880" y="877824"/>
                  </a:lnTo>
                  <a:lnTo>
                    <a:pt x="0" y="877824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90856" b="-190856"/>
              </a:stretch>
            </a:blipFill>
          </p:spPr>
        </p:sp>
        <p:sp>
          <p:nvSpPr>
            <p:cNvPr id="46" name="TextBox 46"/>
            <p:cNvSpPr txBox="1"/>
            <p:nvPr/>
          </p:nvSpPr>
          <p:spPr>
            <a:xfrm>
              <a:off x="0" y="-9525"/>
              <a:ext cx="10850880" cy="88734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240"/>
                </a:lnSpc>
              </a:pPr>
              <a:r>
                <a:rPr lang="en-US" sz="2700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Karaciğer Hastalığı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512064" y="5394960"/>
            <a:ext cx="8138160" cy="1609344"/>
            <a:chOff x="0" y="0"/>
            <a:chExt cx="10850880" cy="2145792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10850880" cy="2145792"/>
            </a:xfrm>
            <a:custGeom>
              <a:avLst/>
              <a:gdLst/>
              <a:ahLst/>
              <a:cxnLst/>
              <a:rect l="l" t="t" r="r" b="b"/>
              <a:pathLst>
                <a:path w="10850880" h="2145792">
                  <a:moveTo>
                    <a:pt x="0" y="0"/>
                  </a:moveTo>
                  <a:lnTo>
                    <a:pt x="10850880" y="0"/>
                  </a:lnTo>
                  <a:lnTo>
                    <a:pt x="10850880" y="2145792"/>
                  </a:lnTo>
                  <a:lnTo>
                    <a:pt x="0" y="21457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8532" b="-48532"/>
              </a:stretch>
            </a:blipFill>
          </p:spPr>
        </p:sp>
        <p:sp>
          <p:nvSpPr>
            <p:cNvPr id="49" name="TextBox 49"/>
            <p:cNvSpPr txBox="1"/>
            <p:nvPr/>
          </p:nvSpPr>
          <p:spPr>
            <a:xfrm>
              <a:off x="0" y="-47625"/>
              <a:ext cx="10850880" cy="219341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999"/>
                </a:lnSpc>
              </a:pPr>
              <a:r>
                <a:rPr lang="en-US" sz="2499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Hepatotoksik ilaç sayısı azaltılır; yakın karaciğer enzim takibi zorunludur.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9281417" y="4508249"/>
            <a:ext cx="8521703" cy="2578103"/>
            <a:chOff x="0" y="0"/>
            <a:chExt cx="11362271" cy="3437471"/>
          </a:xfrm>
        </p:grpSpPr>
        <p:sp>
          <p:nvSpPr>
            <p:cNvPr id="51" name="Freeform 51"/>
            <p:cNvSpPr/>
            <p:nvPr/>
          </p:nvSpPr>
          <p:spPr>
            <a:xfrm>
              <a:off x="11811" y="11811"/>
              <a:ext cx="11338560" cy="3413760"/>
            </a:xfrm>
            <a:custGeom>
              <a:avLst/>
              <a:gdLst/>
              <a:ahLst/>
              <a:cxnLst/>
              <a:rect l="l" t="t" r="r" b="b"/>
              <a:pathLst>
                <a:path w="11338560" h="3413760">
                  <a:moveTo>
                    <a:pt x="0" y="0"/>
                  </a:moveTo>
                  <a:lnTo>
                    <a:pt x="11338560" y="0"/>
                  </a:lnTo>
                  <a:lnTo>
                    <a:pt x="11338560" y="3413760"/>
                  </a:lnTo>
                  <a:lnTo>
                    <a:pt x="0" y="3413760"/>
                  </a:lnTo>
                  <a:close/>
                </a:path>
              </a:pathLst>
            </a:custGeom>
            <a:solidFill>
              <a:srgbClr val="F0E0D0"/>
            </a:solidFill>
          </p:spPr>
        </p:sp>
        <p:sp>
          <p:nvSpPr>
            <p:cNvPr id="52" name="Freeform 52"/>
            <p:cNvSpPr/>
            <p:nvPr/>
          </p:nvSpPr>
          <p:spPr>
            <a:xfrm>
              <a:off x="0" y="0"/>
              <a:ext cx="11362182" cy="3437382"/>
            </a:xfrm>
            <a:custGeom>
              <a:avLst/>
              <a:gdLst/>
              <a:ahLst/>
              <a:cxnLst/>
              <a:rect l="l" t="t" r="r" b="b"/>
              <a:pathLst>
                <a:path w="11362182" h="3437382">
                  <a:moveTo>
                    <a:pt x="11811" y="0"/>
                  </a:moveTo>
                  <a:lnTo>
                    <a:pt x="11350371" y="0"/>
                  </a:lnTo>
                  <a:cubicBezTo>
                    <a:pt x="11356975" y="0"/>
                    <a:pt x="11362182" y="5334"/>
                    <a:pt x="11362182" y="11811"/>
                  </a:cubicBezTo>
                  <a:lnTo>
                    <a:pt x="11362182" y="3425571"/>
                  </a:lnTo>
                  <a:cubicBezTo>
                    <a:pt x="11362182" y="3432175"/>
                    <a:pt x="11356848" y="3437382"/>
                    <a:pt x="11350371" y="3437382"/>
                  </a:cubicBezTo>
                  <a:lnTo>
                    <a:pt x="11811" y="3437382"/>
                  </a:lnTo>
                  <a:cubicBezTo>
                    <a:pt x="5207" y="3437382"/>
                    <a:pt x="0" y="3432048"/>
                    <a:pt x="0" y="3425571"/>
                  </a:cubicBezTo>
                  <a:lnTo>
                    <a:pt x="0" y="11811"/>
                  </a:lnTo>
                  <a:cubicBezTo>
                    <a:pt x="0" y="5334"/>
                    <a:pt x="5334" y="0"/>
                    <a:pt x="11811" y="0"/>
                  </a:cubicBezTo>
                  <a:moveTo>
                    <a:pt x="11811" y="23749"/>
                  </a:moveTo>
                  <a:lnTo>
                    <a:pt x="11811" y="11811"/>
                  </a:lnTo>
                  <a:lnTo>
                    <a:pt x="23622" y="11811"/>
                  </a:lnTo>
                  <a:lnTo>
                    <a:pt x="23622" y="3425571"/>
                  </a:lnTo>
                  <a:lnTo>
                    <a:pt x="11811" y="3425571"/>
                  </a:lnTo>
                  <a:lnTo>
                    <a:pt x="11811" y="3413760"/>
                  </a:lnTo>
                  <a:lnTo>
                    <a:pt x="11350371" y="3413760"/>
                  </a:lnTo>
                  <a:lnTo>
                    <a:pt x="11350371" y="3425571"/>
                  </a:lnTo>
                  <a:lnTo>
                    <a:pt x="11338560" y="3425571"/>
                  </a:lnTo>
                  <a:lnTo>
                    <a:pt x="11338560" y="11811"/>
                  </a:lnTo>
                  <a:lnTo>
                    <a:pt x="11350371" y="11811"/>
                  </a:lnTo>
                  <a:lnTo>
                    <a:pt x="11350371" y="23622"/>
                  </a:lnTo>
                  <a:lnTo>
                    <a:pt x="11811" y="23622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53" name="Group 53"/>
          <p:cNvGrpSpPr/>
          <p:nvPr/>
        </p:nvGrpSpPr>
        <p:grpSpPr>
          <a:xfrm>
            <a:off x="9277607" y="4504439"/>
            <a:ext cx="8529323" cy="793499"/>
            <a:chOff x="0" y="0"/>
            <a:chExt cx="11372431" cy="1057999"/>
          </a:xfrm>
        </p:grpSpPr>
        <p:sp>
          <p:nvSpPr>
            <p:cNvPr id="54" name="Freeform 54"/>
            <p:cNvSpPr/>
            <p:nvPr/>
          </p:nvSpPr>
          <p:spPr>
            <a:xfrm>
              <a:off x="16891" y="16891"/>
              <a:ext cx="11338560" cy="1024128"/>
            </a:xfrm>
            <a:custGeom>
              <a:avLst/>
              <a:gdLst/>
              <a:ahLst/>
              <a:cxnLst/>
              <a:rect l="l" t="t" r="r" b="b"/>
              <a:pathLst>
                <a:path w="11338560" h="1024128">
                  <a:moveTo>
                    <a:pt x="0" y="0"/>
                  </a:moveTo>
                  <a:lnTo>
                    <a:pt x="11338560" y="0"/>
                  </a:lnTo>
                  <a:lnTo>
                    <a:pt x="11338560" y="1024128"/>
                  </a:lnTo>
                  <a:lnTo>
                    <a:pt x="0" y="102412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55" name="Freeform 55"/>
            <p:cNvSpPr/>
            <p:nvPr/>
          </p:nvSpPr>
          <p:spPr>
            <a:xfrm>
              <a:off x="0" y="0"/>
              <a:ext cx="11372342" cy="1057912"/>
            </a:xfrm>
            <a:custGeom>
              <a:avLst/>
              <a:gdLst/>
              <a:ahLst/>
              <a:cxnLst/>
              <a:rect l="l" t="t" r="r" b="b"/>
              <a:pathLst>
                <a:path w="11372342" h="1057912">
                  <a:moveTo>
                    <a:pt x="16891" y="0"/>
                  </a:moveTo>
                  <a:lnTo>
                    <a:pt x="11355451" y="0"/>
                  </a:lnTo>
                  <a:cubicBezTo>
                    <a:pt x="11364849" y="0"/>
                    <a:pt x="11372342" y="7620"/>
                    <a:pt x="11372342" y="16891"/>
                  </a:cubicBezTo>
                  <a:lnTo>
                    <a:pt x="11372342" y="1041019"/>
                  </a:lnTo>
                  <a:cubicBezTo>
                    <a:pt x="11372342" y="1050417"/>
                    <a:pt x="11364722" y="1057910"/>
                    <a:pt x="11355451" y="1057910"/>
                  </a:cubicBezTo>
                  <a:lnTo>
                    <a:pt x="16891" y="1057910"/>
                  </a:lnTo>
                  <a:cubicBezTo>
                    <a:pt x="7620" y="1058037"/>
                    <a:pt x="0" y="1050417"/>
                    <a:pt x="0" y="104101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041019"/>
                  </a:lnTo>
                  <a:lnTo>
                    <a:pt x="16891" y="1041019"/>
                  </a:lnTo>
                  <a:lnTo>
                    <a:pt x="16891" y="1024128"/>
                  </a:lnTo>
                  <a:lnTo>
                    <a:pt x="11355451" y="1024128"/>
                  </a:lnTo>
                  <a:lnTo>
                    <a:pt x="11355451" y="1041019"/>
                  </a:lnTo>
                  <a:lnTo>
                    <a:pt x="11338560" y="1041019"/>
                  </a:lnTo>
                  <a:lnTo>
                    <a:pt x="11338560" y="16891"/>
                  </a:lnTo>
                  <a:lnTo>
                    <a:pt x="11355451" y="16891"/>
                  </a:lnTo>
                  <a:lnTo>
                    <a:pt x="1135545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56" name="Group 56"/>
          <p:cNvGrpSpPr/>
          <p:nvPr/>
        </p:nvGrpSpPr>
        <p:grpSpPr>
          <a:xfrm>
            <a:off x="9473184" y="4590288"/>
            <a:ext cx="8138160" cy="658368"/>
            <a:chOff x="0" y="0"/>
            <a:chExt cx="10850880" cy="877824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10850880" cy="877824"/>
            </a:xfrm>
            <a:custGeom>
              <a:avLst/>
              <a:gdLst/>
              <a:ahLst/>
              <a:cxnLst/>
              <a:rect l="l" t="t" r="r" b="b"/>
              <a:pathLst>
                <a:path w="10850880" h="877824">
                  <a:moveTo>
                    <a:pt x="0" y="0"/>
                  </a:moveTo>
                  <a:lnTo>
                    <a:pt x="10850880" y="0"/>
                  </a:lnTo>
                  <a:lnTo>
                    <a:pt x="10850880" y="877824"/>
                  </a:lnTo>
                  <a:lnTo>
                    <a:pt x="0" y="877824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90856" b="-190856"/>
              </a:stretch>
            </a:blipFill>
          </p:spPr>
        </p:sp>
        <p:sp>
          <p:nvSpPr>
            <p:cNvPr id="58" name="TextBox 58"/>
            <p:cNvSpPr txBox="1"/>
            <p:nvPr/>
          </p:nvSpPr>
          <p:spPr>
            <a:xfrm>
              <a:off x="0" y="-9525"/>
              <a:ext cx="10850880" cy="88734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240"/>
                </a:lnSpc>
              </a:pPr>
              <a:r>
                <a:rPr lang="en-US" sz="2700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Böbrek Yetmezliği</a:t>
              </a: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9473184" y="5394960"/>
            <a:ext cx="8138160" cy="1609344"/>
            <a:chOff x="0" y="0"/>
            <a:chExt cx="10850880" cy="2145792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10850880" cy="2145792"/>
            </a:xfrm>
            <a:custGeom>
              <a:avLst/>
              <a:gdLst/>
              <a:ahLst/>
              <a:cxnLst/>
              <a:rect l="l" t="t" r="r" b="b"/>
              <a:pathLst>
                <a:path w="10850880" h="2145792">
                  <a:moveTo>
                    <a:pt x="0" y="0"/>
                  </a:moveTo>
                  <a:lnTo>
                    <a:pt x="10850880" y="0"/>
                  </a:lnTo>
                  <a:lnTo>
                    <a:pt x="10850880" y="2145792"/>
                  </a:lnTo>
                  <a:lnTo>
                    <a:pt x="0" y="21457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8532" b="-48532"/>
              </a:stretch>
            </a:blipFill>
          </p:spPr>
        </p:sp>
        <p:sp>
          <p:nvSpPr>
            <p:cNvPr id="61" name="TextBox 61"/>
            <p:cNvSpPr txBox="1"/>
            <p:nvPr/>
          </p:nvSpPr>
          <p:spPr>
            <a:xfrm>
              <a:off x="0" y="-47625"/>
              <a:ext cx="10850880" cy="219341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999"/>
                </a:lnSpc>
              </a:pPr>
              <a:r>
                <a:rPr lang="en-US" sz="2499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Streptomisin ve etambutol birikebilir; doz ayarı ve yakın izlem gerekir.</a:t>
              </a: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320297" y="7342889"/>
            <a:ext cx="8521703" cy="2578103"/>
            <a:chOff x="0" y="0"/>
            <a:chExt cx="11362271" cy="3437471"/>
          </a:xfrm>
        </p:grpSpPr>
        <p:sp>
          <p:nvSpPr>
            <p:cNvPr id="63" name="Freeform 63"/>
            <p:cNvSpPr/>
            <p:nvPr/>
          </p:nvSpPr>
          <p:spPr>
            <a:xfrm>
              <a:off x="11811" y="11811"/>
              <a:ext cx="11338560" cy="3413760"/>
            </a:xfrm>
            <a:custGeom>
              <a:avLst/>
              <a:gdLst/>
              <a:ahLst/>
              <a:cxnLst/>
              <a:rect l="l" t="t" r="r" b="b"/>
              <a:pathLst>
                <a:path w="11338560" h="3413760">
                  <a:moveTo>
                    <a:pt x="0" y="0"/>
                  </a:moveTo>
                  <a:lnTo>
                    <a:pt x="11338560" y="0"/>
                  </a:lnTo>
                  <a:lnTo>
                    <a:pt x="11338560" y="3413760"/>
                  </a:lnTo>
                  <a:lnTo>
                    <a:pt x="0" y="3413760"/>
                  </a:lnTo>
                  <a:close/>
                </a:path>
              </a:pathLst>
            </a:custGeom>
            <a:solidFill>
              <a:srgbClr val="F5EAD8"/>
            </a:solidFill>
          </p:spPr>
        </p:sp>
        <p:sp>
          <p:nvSpPr>
            <p:cNvPr id="64" name="Freeform 64"/>
            <p:cNvSpPr/>
            <p:nvPr/>
          </p:nvSpPr>
          <p:spPr>
            <a:xfrm>
              <a:off x="0" y="0"/>
              <a:ext cx="11362182" cy="3437382"/>
            </a:xfrm>
            <a:custGeom>
              <a:avLst/>
              <a:gdLst/>
              <a:ahLst/>
              <a:cxnLst/>
              <a:rect l="l" t="t" r="r" b="b"/>
              <a:pathLst>
                <a:path w="11362182" h="3437382">
                  <a:moveTo>
                    <a:pt x="11811" y="0"/>
                  </a:moveTo>
                  <a:lnTo>
                    <a:pt x="11350371" y="0"/>
                  </a:lnTo>
                  <a:cubicBezTo>
                    <a:pt x="11356975" y="0"/>
                    <a:pt x="11362182" y="5334"/>
                    <a:pt x="11362182" y="11811"/>
                  </a:cubicBezTo>
                  <a:lnTo>
                    <a:pt x="11362182" y="3425571"/>
                  </a:lnTo>
                  <a:cubicBezTo>
                    <a:pt x="11362182" y="3432175"/>
                    <a:pt x="11356848" y="3437382"/>
                    <a:pt x="11350371" y="3437382"/>
                  </a:cubicBezTo>
                  <a:lnTo>
                    <a:pt x="11811" y="3437382"/>
                  </a:lnTo>
                  <a:cubicBezTo>
                    <a:pt x="5207" y="3437382"/>
                    <a:pt x="0" y="3432048"/>
                    <a:pt x="0" y="3425571"/>
                  </a:cubicBezTo>
                  <a:lnTo>
                    <a:pt x="0" y="11811"/>
                  </a:lnTo>
                  <a:cubicBezTo>
                    <a:pt x="0" y="5334"/>
                    <a:pt x="5334" y="0"/>
                    <a:pt x="11811" y="0"/>
                  </a:cubicBezTo>
                  <a:moveTo>
                    <a:pt x="11811" y="23749"/>
                  </a:moveTo>
                  <a:lnTo>
                    <a:pt x="11811" y="11811"/>
                  </a:lnTo>
                  <a:lnTo>
                    <a:pt x="23622" y="11811"/>
                  </a:lnTo>
                  <a:lnTo>
                    <a:pt x="23622" y="3425571"/>
                  </a:lnTo>
                  <a:lnTo>
                    <a:pt x="11811" y="3425571"/>
                  </a:lnTo>
                  <a:lnTo>
                    <a:pt x="11811" y="3413760"/>
                  </a:lnTo>
                  <a:lnTo>
                    <a:pt x="11350371" y="3413760"/>
                  </a:lnTo>
                  <a:lnTo>
                    <a:pt x="11350371" y="3425571"/>
                  </a:lnTo>
                  <a:lnTo>
                    <a:pt x="11338560" y="3425571"/>
                  </a:lnTo>
                  <a:lnTo>
                    <a:pt x="11338560" y="11811"/>
                  </a:lnTo>
                  <a:lnTo>
                    <a:pt x="11350371" y="11811"/>
                  </a:lnTo>
                  <a:lnTo>
                    <a:pt x="11350371" y="23622"/>
                  </a:lnTo>
                  <a:lnTo>
                    <a:pt x="11811" y="23622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65" name="Group 65"/>
          <p:cNvGrpSpPr/>
          <p:nvPr/>
        </p:nvGrpSpPr>
        <p:grpSpPr>
          <a:xfrm>
            <a:off x="316487" y="7339079"/>
            <a:ext cx="8529323" cy="793499"/>
            <a:chOff x="0" y="0"/>
            <a:chExt cx="11372431" cy="1057999"/>
          </a:xfrm>
        </p:grpSpPr>
        <p:sp>
          <p:nvSpPr>
            <p:cNvPr id="66" name="Freeform 66"/>
            <p:cNvSpPr/>
            <p:nvPr/>
          </p:nvSpPr>
          <p:spPr>
            <a:xfrm>
              <a:off x="16891" y="16891"/>
              <a:ext cx="11338560" cy="1024128"/>
            </a:xfrm>
            <a:custGeom>
              <a:avLst/>
              <a:gdLst/>
              <a:ahLst/>
              <a:cxnLst/>
              <a:rect l="l" t="t" r="r" b="b"/>
              <a:pathLst>
                <a:path w="11338560" h="1024128">
                  <a:moveTo>
                    <a:pt x="0" y="0"/>
                  </a:moveTo>
                  <a:lnTo>
                    <a:pt x="11338560" y="0"/>
                  </a:lnTo>
                  <a:lnTo>
                    <a:pt x="11338560" y="1024128"/>
                  </a:lnTo>
                  <a:lnTo>
                    <a:pt x="0" y="102412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67" name="Freeform 67"/>
            <p:cNvSpPr/>
            <p:nvPr/>
          </p:nvSpPr>
          <p:spPr>
            <a:xfrm>
              <a:off x="0" y="0"/>
              <a:ext cx="11372342" cy="1057912"/>
            </a:xfrm>
            <a:custGeom>
              <a:avLst/>
              <a:gdLst/>
              <a:ahLst/>
              <a:cxnLst/>
              <a:rect l="l" t="t" r="r" b="b"/>
              <a:pathLst>
                <a:path w="11372342" h="1057912">
                  <a:moveTo>
                    <a:pt x="16891" y="0"/>
                  </a:moveTo>
                  <a:lnTo>
                    <a:pt x="11355451" y="0"/>
                  </a:lnTo>
                  <a:cubicBezTo>
                    <a:pt x="11364849" y="0"/>
                    <a:pt x="11372342" y="7620"/>
                    <a:pt x="11372342" y="16891"/>
                  </a:cubicBezTo>
                  <a:lnTo>
                    <a:pt x="11372342" y="1041019"/>
                  </a:lnTo>
                  <a:cubicBezTo>
                    <a:pt x="11372342" y="1050417"/>
                    <a:pt x="11364722" y="1057910"/>
                    <a:pt x="11355451" y="1057910"/>
                  </a:cubicBezTo>
                  <a:lnTo>
                    <a:pt x="16891" y="1057910"/>
                  </a:lnTo>
                  <a:cubicBezTo>
                    <a:pt x="7620" y="1058037"/>
                    <a:pt x="0" y="1050417"/>
                    <a:pt x="0" y="104101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041019"/>
                  </a:lnTo>
                  <a:lnTo>
                    <a:pt x="16891" y="1041019"/>
                  </a:lnTo>
                  <a:lnTo>
                    <a:pt x="16891" y="1024128"/>
                  </a:lnTo>
                  <a:lnTo>
                    <a:pt x="11355451" y="1024128"/>
                  </a:lnTo>
                  <a:lnTo>
                    <a:pt x="11355451" y="1041019"/>
                  </a:lnTo>
                  <a:lnTo>
                    <a:pt x="11338560" y="1041019"/>
                  </a:lnTo>
                  <a:lnTo>
                    <a:pt x="11338560" y="16891"/>
                  </a:lnTo>
                  <a:lnTo>
                    <a:pt x="11355451" y="16891"/>
                  </a:lnTo>
                  <a:lnTo>
                    <a:pt x="1135545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68" name="Group 68"/>
          <p:cNvGrpSpPr/>
          <p:nvPr/>
        </p:nvGrpSpPr>
        <p:grpSpPr>
          <a:xfrm>
            <a:off x="512064" y="7424928"/>
            <a:ext cx="8138160" cy="658368"/>
            <a:chOff x="0" y="0"/>
            <a:chExt cx="10850880" cy="877824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10850880" cy="877824"/>
            </a:xfrm>
            <a:custGeom>
              <a:avLst/>
              <a:gdLst/>
              <a:ahLst/>
              <a:cxnLst/>
              <a:rect l="l" t="t" r="r" b="b"/>
              <a:pathLst>
                <a:path w="10850880" h="877824">
                  <a:moveTo>
                    <a:pt x="0" y="0"/>
                  </a:moveTo>
                  <a:lnTo>
                    <a:pt x="10850880" y="0"/>
                  </a:lnTo>
                  <a:lnTo>
                    <a:pt x="10850880" y="877824"/>
                  </a:lnTo>
                  <a:lnTo>
                    <a:pt x="0" y="877824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90856" b="-190856"/>
              </a:stretch>
            </a:blipFill>
          </p:spPr>
        </p:sp>
        <p:sp>
          <p:nvSpPr>
            <p:cNvPr id="70" name="TextBox 70"/>
            <p:cNvSpPr txBox="1"/>
            <p:nvPr/>
          </p:nvSpPr>
          <p:spPr>
            <a:xfrm>
              <a:off x="0" y="-9525"/>
              <a:ext cx="10850880" cy="88734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240"/>
                </a:lnSpc>
              </a:pPr>
              <a:r>
                <a:rPr lang="en-US" sz="2700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HIV Pozitif</a:t>
              </a:r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512064" y="8229600"/>
            <a:ext cx="8138160" cy="1609344"/>
            <a:chOff x="0" y="0"/>
            <a:chExt cx="10850880" cy="2145792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10850880" cy="2145792"/>
            </a:xfrm>
            <a:custGeom>
              <a:avLst/>
              <a:gdLst/>
              <a:ahLst/>
              <a:cxnLst/>
              <a:rect l="l" t="t" r="r" b="b"/>
              <a:pathLst>
                <a:path w="10850880" h="2145792">
                  <a:moveTo>
                    <a:pt x="0" y="0"/>
                  </a:moveTo>
                  <a:lnTo>
                    <a:pt x="10850880" y="0"/>
                  </a:lnTo>
                  <a:lnTo>
                    <a:pt x="10850880" y="2145792"/>
                  </a:lnTo>
                  <a:lnTo>
                    <a:pt x="0" y="21457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8532" b="-48532"/>
              </a:stretch>
            </a:blipFill>
          </p:spPr>
        </p:sp>
        <p:sp>
          <p:nvSpPr>
            <p:cNvPr id="73" name="TextBox 73"/>
            <p:cNvSpPr txBox="1"/>
            <p:nvPr/>
          </p:nvSpPr>
          <p:spPr>
            <a:xfrm>
              <a:off x="0" y="-47625"/>
              <a:ext cx="10850880" cy="219341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999"/>
                </a:lnSpc>
              </a:pPr>
              <a:r>
                <a:rPr lang="en-US" sz="2499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ART ve anti-TB tedavisi birlikte uygulanır; ilaç etkileşimleri göz önünde tutulur.</a:t>
              </a:r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9281417" y="7342889"/>
            <a:ext cx="8521703" cy="2578103"/>
            <a:chOff x="0" y="0"/>
            <a:chExt cx="11362271" cy="3437471"/>
          </a:xfrm>
        </p:grpSpPr>
        <p:sp>
          <p:nvSpPr>
            <p:cNvPr id="75" name="Freeform 75"/>
            <p:cNvSpPr/>
            <p:nvPr/>
          </p:nvSpPr>
          <p:spPr>
            <a:xfrm>
              <a:off x="11811" y="11811"/>
              <a:ext cx="11338560" cy="3413760"/>
            </a:xfrm>
            <a:custGeom>
              <a:avLst/>
              <a:gdLst/>
              <a:ahLst/>
              <a:cxnLst/>
              <a:rect l="l" t="t" r="r" b="b"/>
              <a:pathLst>
                <a:path w="11338560" h="3413760">
                  <a:moveTo>
                    <a:pt x="0" y="0"/>
                  </a:moveTo>
                  <a:lnTo>
                    <a:pt x="11338560" y="0"/>
                  </a:lnTo>
                  <a:lnTo>
                    <a:pt x="11338560" y="3413760"/>
                  </a:lnTo>
                  <a:lnTo>
                    <a:pt x="0" y="3413760"/>
                  </a:lnTo>
                  <a:close/>
                </a:path>
              </a:pathLst>
            </a:custGeom>
            <a:solidFill>
              <a:srgbClr val="F5EAD8"/>
            </a:solidFill>
          </p:spPr>
        </p:sp>
        <p:sp>
          <p:nvSpPr>
            <p:cNvPr id="76" name="Freeform 76"/>
            <p:cNvSpPr/>
            <p:nvPr/>
          </p:nvSpPr>
          <p:spPr>
            <a:xfrm>
              <a:off x="0" y="0"/>
              <a:ext cx="11362182" cy="3437382"/>
            </a:xfrm>
            <a:custGeom>
              <a:avLst/>
              <a:gdLst/>
              <a:ahLst/>
              <a:cxnLst/>
              <a:rect l="l" t="t" r="r" b="b"/>
              <a:pathLst>
                <a:path w="11362182" h="3437382">
                  <a:moveTo>
                    <a:pt x="11811" y="0"/>
                  </a:moveTo>
                  <a:lnTo>
                    <a:pt x="11350371" y="0"/>
                  </a:lnTo>
                  <a:cubicBezTo>
                    <a:pt x="11356975" y="0"/>
                    <a:pt x="11362182" y="5334"/>
                    <a:pt x="11362182" y="11811"/>
                  </a:cubicBezTo>
                  <a:lnTo>
                    <a:pt x="11362182" y="3425571"/>
                  </a:lnTo>
                  <a:cubicBezTo>
                    <a:pt x="11362182" y="3432175"/>
                    <a:pt x="11356848" y="3437382"/>
                    <a:pt x="11350371" y="3437382"/>
                  </a:cubicBezTo>
                  <a:lnTo>
                    <a:pt x="11811" y="3437382"/>
                  </a:lnTo>
                  <a:cubicBezTo>
                    <a:pt x="5207" y="3437382"/>
                    <a:pt x="0" y="3432048"/>
                    <a:pt x="0" y="3425571"/>
                  </a:cubicBezTo>
                  <a:lnTo>
                    <a:pt x="0" y="11811"/>
                  </a:lnTo>
                  <a:cubicBezTo>
                    <a:pt x="0" y="5334"/>
                    <a:pt x="5334" y="0"/>
                    <a:pt x="11811" y="0"/>
                  </a:cubicBezTo>
                  <a:moveTo>
                    <a:pt x="11811" y="23749"/>
                  </a:moveTo>
                  <a:lnTo>
                    <a:pt x="11811" y="11811"/>
                  </a:lnTo>
                  <a:lnTo>
                    <a:pt x="23622" y="11811"/>
                  </a:lnTo>
                  <a:lnTo>
                    <a:pt x="23622" y="3425571"/>
                  </a:lnTo>
                  <a:lnTo>
                    <a:pt x="11811" y="3425571"/>
                  </a:lnTo>
                  <a:lnTo>
                    <a:pt x="11811" y="3413760"/>
                  </a:lnTo>
                  <a:lnTo>
                    <a:pt x="11350371" y="3413760"/>
                  </a:lnTo>
                  <a:lnTo>
                    <a:pt x="11350371" y="3425571"/>
                  </a:lnTo>
                  <a:lnTo>
                    <a:pt x="11338560" y="3425571"/>
                  </a:lnTo>
                  <a:lnTo>
                    <a:pt x="11338560" y="11811"/>
                  </a:lnTo>
                  <a:lnTo>
                    <a:pt x="11350371" y="11811"/>
                  </a:lnTo>
                  <a:lnTo>
                    <a:pt x="11350371" y="23622"/>
                  </a:lnTo>
                  <a:lnTo>
                    <a:pt x="11811" y="23622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77" name="Group 77"/>
          <p:cNvGrpSpPr/>
          <p:nvPr/>
        </p:nvGrpSpPr>
        <p:grpSpPr>
          <a:xfrm>
            <a:off x="9277607" y="7339079"/>
            <a:ext cx="8529323" cy="793499"/>
            <a:chOff x="0" y="0"/>
            <a:chExt cx="11372431" cy="1057999"/>
          </a:xfrm>
        </p:grpSpPr>
        <p:sp>
          <p:nvSpPr>
            <p:cNvPr id="78" name="Freeform 78"/>
            <p:cNvSpPr/>
            <p:nvPr/>
          </p:nvSpPr>
          <p:spPr>
            <a:xfrm>
              <a:off x="16891" y="16891"/>
              <a:ext cx="11338560" cy="1024128"/>
            </a:xfrm>
            <a:custGeom>
              <a:avLst/>
              <a:gdLst/>
              <a:ahLst/>
              <a:cxnLst/>
              <a:rect l="l" t="t" r="r" b="b"/>
              <a:pathLst>
                <a:path w="11338560" h="1024128">
                  <a:moveTo>
                    <a:pt x="0" y="0"/>
                  </a:moveTo>
                  <a:lnTo>
                    <a:pt x="11338560" y="0"/>
                  </a:lnTo>
                  <a:lnTo>
                    <a:pt x="11338560" y="1024128"/>
                  </a:lnTo>
                  <a:lnTo>
                    <a:pt x="0" y="102412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79" name="Freeform 79"/>
            <p:cNvSpPr/>
            <p:nvPr/>
          </p:nvSpPr>
          <p:spPr>
            <a:xfrm>
              <a:off x="0" y="0"/>
              <a:ext cx="11372342" cy="1057912"/>
            </a:xfrm>
            <a:custGeom>
              <a:avLst/>
              <a:gdLst/>
              <a:ahLst/>
              <a:cxnLst/>
              <a:rect l="l" t="t" r="r" b="b"/>
              <a:pathLst>
                <a:path w="11372342" h="1057912">
                  <a:moveTo>
                    <a:pt x="16891" y="0"/>
                  </a:moveTo>
                  <a:lnTo>
                    <a:pt x="11355451" y="0"/>
                  </a:lnTo>
                  <a:cubicBezTo>
                    <a:pt x="11364849" y="0"/>
                    <a:pt x="11372342" y="7620"/>
                    <a:pt x="11372342" y="16891"/>
                  </a:cubicBezTo>
                  <a:lnTo>
                    <a:pt x="11372342" y="1041019"/>
                  </a:lnTo>
                  <a:cubicBezTo>
                    <a:pt x="11372342" y="1050417"/>
                    <a:pt x="11364722" y="1057910"/>
                    <a:pt x="11355451" y="1057910"/>
                  </a:cubicBezTo>
                  <a:lnTo>
                    <a:pt x="16891" y="1057910"/>
                  </a:lnTo>
                  <a:cubicBezTo>
                    <a:pt x="7620" y="1058037"/>
                    <a:pt x="0" y="1050417"/>
                    <a:pt x="0" y="104101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041019"/>
                  </a:lnTo>
                  <a:lnTo>
                    <a:pt x="16891" y="1041019"/>
                  </a:lnTo>
                  <a:lnTo>
                    <a:pt x="16891" y="1024128"/>
                  </a:lnTo>
                  <a:lnTo>
                    <a:pt x="11355451" y="1024128"/>
                  </a:lnTo>
                  <a:lnTo>
                    <a:pt x="11355451" y="1041019"/>
                  </a:lnTo>
                  <a:lnTo>
                    <a:pt x="11338560" y="1041019"/>
                  </a:lnTo>
                  <a:lnTo>
                    <a:pt x="11338560" y="16891"/>
                  </a:lnTo>
                  <a:lnTo>
                    <a:pt x="11355451" y="16891"/>
                  </a:lnTo>
                  <a:lnTo>
                    <a:pt x="1135545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80" name="Group 80"/>
          <p:cNvGrpSpPr/>
          <p:nvPr/>
        </p:nvGrpSpPr>
        <p:grpSpPr>
          <a:xfrm>
            <a:off x="9473184" y="7424928"/>
            <a:ext cx="8138160" cy="658368"/>
            <a:chOff x="0" y="0"/>
            <a:chExt cx="10850880" cy="877824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10850880" cy="877824"/>
            </a:xfrm>
            <a:custGeom>
              <a:avLst/>
              <a:gdLst/>
              <a:ahLst/>
              <a:cxnLst/>
              <a:rect l="l" t="t" r="r" b="b"/>
              <a:pathLst>
                <a:path w="10850880" h="877824">
                  <a:moveTo>
                    <a:pt x="0" y="0"/>
                  </a:moveTo>
                  <a:lnTo>
                    <a:pt x="10850880" y="0"/>
                  </a:lnTo>
                  <a:lnTo>
                    <a:pt x="10850880" y="877824"/>
                  </a:lnTo>
                  <a:lnTo>
                    <a:pt x="0" y="877824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90856" b="-190856"/>
              </a:stretch>
            </a:blipFill>
          </p:spPr>
        </p:sp>
        <p:sp>
          <p:nvSpPr>
            <p:cNvPr id="82" name="TextBox 82"/>
            <p:cNvSpPr txBox="1"/>
            <p:nvPr/>
          </p:nvSpPr>
          <p:spPr>
            <a:xfrm>
              <a:off x="0" y="-9525"/>
              <a:ext cx="10850880" cy="88734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240"/>
                </a:lnSpc>
              </a:pPr>
              <a:r>
                <a:rPr lang="en-US" sz="2700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Tedaviyi Aksatan Hasta</a:t>
              </a:r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9473184" y="8229600"/>
            <a:ext cx="8138160" cy="1609344"/>
            <a:chOff x="0" y="0"/>
            <a:chExt cx="10850880" cy="2145792"/>
          </a:xfrm>
        </p:grpSpPr>
        <p:sp>
          <p:nvSpPr>
            <p:cNvPr id="84" name="Freeform 84"/>
            <p:cNvSpPr/>
            <p:nvPr/>
          </p:nvSpPr>
          <p:spPr>
            <a:xfrm>
              <a:off x="0" y="0"/>
              <a:ext cx="10850880" cy="2145792"/>
            </a:xfrm>
            <a:custGeom>
              <a:avLst/>
              <a:gdLst/>
              <a:ahLst/>
              <a:cxnLst/>
              <a:rect l="l" t="t" r="r" b="b"/>
              <a:pathLst>
                <a:path w="10850880" h="2145792">
                  <a:moveTo>
                    <a:pt x="0" y="0"/>
                  </a:moveTo>
                  <a:lnTo>
                    <a:pt x="10850880" y="0"/>
                  </a:lnTo>
                  <a:lnTo>
                    <a:pt x="10850880" y="2145792"/>
                  </a:lnTo>
                  <a:lnTo>
                    <a:pt x="0" y="21457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8532" b="-48532"/>
              </a:stretch>
            </a:blipFill>
          </p:spPr>
        </p:sp>
        <p:sp>
          <p:nvSpPr>
            <p:cNvPr id="85" name="TextBox 85"/>
            <p:cNvSpPr txBox="1"/>
            <p:nvPr/>
          </p:nvSpPr>
          <p:spPr>
            <a:xfrm>
              <a:off x="0" y="-47625"/>
              <a:ext cx="10850880" cy="219341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999"/>
                </a:lnSpc>
              </a:pPr>
              <a:r>
                <a:rPr lang="en-US" sz="2499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2 aydan kısa ara: tedaviye devam. 2 ay ve üzeri: tedavi yeniden düzenlenir.</a:t>
              </a: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0A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97" y="-12697"/>
            <a:ext cx="354587" cy="10312403"/>
            <a:chOff x="0" y="0"/>
            <a:chExt cx="472783" cy="13749871"/>
          </a:xfrm>
        </p:grpSpPr>
        <p:sp>
          <p:nvSpPr>
            <p:cNvPr id="3" name="Freeform 3"/>
            <p:cNvSpPr/>
            <p:nvPr/>
          </p:nvSpPr>
          <p:spPr>
            <a:xfrm>
              <a:off x="16891" y="16891"/>
              <a:ext cx="438912" cy="13715999"/>
            </a:xfrm>
            <a:custGeom>
              <a:avLst/>
              <a:gdLst/>
              <a:ahLst/>
              <a:cxnLst/>
              <a:rect l="l" t="t" r="r" b="b"/>
              <a:pathLst>
                <a:path w="438912" h="13715999">
                  <a:moveTo>
                    <a:pt x="0" y="0"/>
                  </a:moveTo>
                  <a:lnTo>
                    <a:pt x="438912" y="0"/>
                  </a:lnTo>
                  <a:lnTo>
                    <a:pt x="438912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472694" cy="13749782"/>
            </a:xfrm>
            <a:custGeom>
              <a:avLst/>
              <a:gdLst/>
              <a:ahLst/>
              <a:cxnLst/>
              <a:rect l="l" t="t" r="r" b="b"/>
              <a:pathLst>
                <a:path w="472694" h="13749782">
                  <a:moveTo>
                    <a:pt x="16891" y="0"/>
                  </a:moveTo>
                  <a:lnTo>
                    <a:pt x="455803" y="0"/>
                  </a:lnTo>
                  <a:cubicBezTo>
                    <a:pt x="465201" y="0"/>
                    <a:pt x="472694" y="7620"/>
                    <a:pt x="472694" y="16891"/>
                  </a:cubicBezTo>
                  <a:lnTo>
                    <a:pt x="472694" y="13732890"/>
                  </a:lnTo>
                  <a:cubicBezTo>
                    <a:pt x="472694" y="13742290"/>
                    <a:pt x="465074" y="13749782"/>
                    <a:pt x="455803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455803" y="13716000"/>
                  </a:lnTo>
                  <a:lnTo>
                    <a:pt x="455803" y="13732890"/>
                  </a:lnTo>
                  <a:lnTo>
                    <a:pt x="438912" y="13732890"/>
                  </a:lnTo>
                  <a:lnTo>
                    <a:pt x="438912" y="16891"/>
                  </a:lnTo>
                  <a:lnTo>
                    <a:pt x="455803" y="16891"/>
                  </a:lnTo>
                  <a:lnTo>
                    <a:pt x="455803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7946119" y="-12697"/>
            <a:ext cx="354587" cy="10312403"/>
            <a:chOff x="0" y="0"/>
            <a:chExt cx="472783" cy="13749871"/>
          </a:xfrm>
        </p:grpSpPr>
        <p:sp>
          <p:nvSpPr>
            <p:cNvPr id="6" name="Freeform 6"/>
            <p:cNvSpPr/>
            <p:nvPr/>
          </p:nvSpPr>
          <p:spPr>
            <a:xfrm>
              <a:off x="16891" y="16891"/>
              <a:ext cx="438912" cy="13715999"/>
            </a:xfrm>
            <a:custGeom>
              <a:avLst/>
              <a:gdLst/>
              <a:ahLst/>
              <a:cxnLst/>
              <a:rect l="l" t="t" r="r" b="b"/>
              <a:pathLst>
                <a:path w="438912" h="13715999">
                  <a:moveTo>
                    <a:pt x="0" y="0"/>
                  </a:moveTo>
                  <a:lnTo>
                    <a:pt x="438912" y="0"/>
                  </a:lnTo>
                  <a:lnTo>
                    <a:pt x="438912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472694" cy="13749782"/>
            </a:xfrm>
            <a:custGeom>
              <a:avLst/>
              <a:gdLst/>
              <a:ahLst/>
              <a:cxnLst/>
              <a:rect l="l" t="t" r="r" b="b"/>
              <a:pathLst>
                <a:path w="472694" h="13749782">
                  <a:moveTo>
                    <a:pt x="16891" y="0"/>
                  </a:moveTo>
                  <a:lnTo>
                    <a:pt x="455803" y="0"/>
                  </a:lnTo>
                  <a:cubicBezTo>
                    <a:pt x="465201" y="0"/>
                    <a:pt x="472694" y="7620"/>
                    <a:pt x="472694" y="16891"/>
                  </a:cubicBezTo>
                  <a:lnTo>
                    <a:pt x="472694" y="13732890"/>
                  </a:lnTo>
                  <a:cubicBezTo>
                    <a:pt x="472694" y="13742290"/>
                    <a:pt x="465074" y="13749782"/>
                    <a:pt x="455803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455803" y="13716000"/>
                  </a:lnTo>
                  <a:lnTo>
                    <a:pt x="455803" y="13732890"/>
                  </a:lnTo>
                  <a:lnTo>
                    <a:pt x="438912" y="13732890"/>
                  </a:lnTo>
                  <a:lnTo>
                    <a:pt x="438912" y="16891"/>
                  </a:lnTo>
                  <a:lnTo>
                    <a:pt x="455803" y="16891"/>
                  </a:lnTo>
                  <a:lnTo>
                    <a:pt x="455803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810263" y="4778759"/>
            <a:ext cx="16667483" cy="98555"/>
            <a:chOff x="0" y="0"/>
            <a:chExt cx="22223311" cy="131407"/>
          </a:xfrm>
        </p:grpSpPr>
        <p:sp>
          <p:nvSpPr>
            <p:cNvPr id="9" name="Freeform 9"/>
            <p:cNvSpPr/>
            <p:nvPr/>
          </p:nvSpPr>
          <p:spPr>
            <a:xfrm>
              <a:off x="16891" y="16891"/>
              <a:ext cx="22189439" cy="97536"/>
            </a:xfrm>
            <a:custGeom>
              <a:avLst/>
              <a:gdLst/>
              <a:ahLst/>
              <a:cxnLst/>
              <a:rect l="l" t="t" r="r" b="b"/>
              <a:pathLst>
                <a:path w="22189439" h="97536">
                  <a:moveTo>
                    <a:pt x="0" y="0"/>
                  </a:moveTo>
                  <a:lnTo>
                    <a:pt x="22189439" y="0"/>
                  </a:lnTo>
                  <a:lnTo>
                    <a:pt x="22189439" y="97536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2223222" cy="131320"/>
            </a:xfrm>
            <a:custGeom>
              <a:avLst/>
              <a:gdLst/>
              <a:ahLst/>
              <a:cxnLst/>
              <a:rect l="l" t="t" r="r" b="b"/>
              <a:pathLst>
                <a:path w="22223222" h="131320">
                  <a:moveTo>
                    <a:pt x="16891" y="0"/>
                  </a:moveTo>
                  <a:lnTo>
                    <a:pt x="22206330" y="0"/>
                  </a:lnTo>
                  <a:cubicBezTo>
                    <a:pt x="22215729" y="0"/>
                    <a:pt x="22223222" y="7620"/>
                    <a:pt x="22223222" y="16891"/>
                  </a:cubicBezTo>
                  <a:lnTo>
                    <a:pt x="22223222" y="114427"/>
                  </a:lnTo>
                  <a:cubicBezTo>
                    <a:pt x="22223222" y="123825"/>
                    <a:pt x="22215602" y="131318"/>
                    <a:pt x="22206330" y="131318"/>
                  </a:cubicBezTo>
                  <a:lnTo>
                    <a:pt x="16891" y="131318"/>
                  </a:lnTo>
                  <a:cubicBezTo>
                    <a:pt x="7620" y="131445"/>
                    <a:pt x="0" y="123825"/>
                    <a:pt x="0" y="114427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14427"/>
                  </a:lnTo>
                  <a:lnTo>
                    <a:pt x="16891" y="114427"/>
                  </a:lnTo>
                  <a:lnTo>
                    <a:pt x="16891" y="97536"/>
                  </a:lnTo>
                  <a:lnTo>
                    <a:pt x="22206330" y="97536"/>
                  </a:lnTo>
                  <a:lnTo>
                    <a:pt x="22206330" y="114427"/>
                  </a:lnTo>
                  <a:lnTo>
                    <a:pt x="22189439" y="114427"/>
                  </a:lnTo>
                  <a:lnTo>
                    <a:pt x="22189439" y="16891"/>
                  </a:lnTo>
                  <a:lnTo>
                    <a:pt x="22206330" y="16891"/>
                  </a:lnTo>
                  <a:lnTo>
                    <a:pt x="2220633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822960" y="3017520"/>
            <a:ext cx="16642080" cy="1645920"/>
            <a:chOff x="0" y="0"/>
            <a:chExt cx="22189440" cy="21945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189439" cy="2194560"/>
            </a:xfrm>
            <a:custGeom>
              <a:avLst/>
              <a:gdLst/>
              <a:ahLst/>
              <a:cxnLst/>
              <a:rect l="l" t="t" r="r" b="b"/>
              <a:pathLst>
                <a:path w="22189439" h="2194560">
                  <a:moveTo>
                    <a:pt x="0" y="0"/>
                  </a:moveTo>
                  <a:lnTo>
                    <a:pt x="22189439" y="0"/>
                  </a:lnTo>
                  <a:lnTo>
                    <a:pt x="22189439" y="2194560"/>
                  </a:lnTo>
                  <a:lnTo>
                    <a:pt x="0" y="219456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47015" b="-147015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22189440" cy="221361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8640"/>
                </a:lnSpc>
              </a:pPr>
              <a:r>
                <a:rPr lang="en-US" sz="7200" b="1" spc="599">
                  <a:solidFill>
                    <a:srgbClr val="F5EDE0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YAN ETKİLER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22960" y="5212080"/>
            <a:ext cx="16642080" cy="1463040"/>
            <a:chOff x="0" y="0"/>
            <a:chExt cx="22189440" cy="195072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189439" cy="1950720"/>
            </a:xfrm>
            <a:custGeom>
              <a:avLst/>
              <a:gdLst/>
              <a:ahLst/>
              <a:cxnLst/>
              <a:rect l="l" t="t" r="r" b="b"/>
              <a:pathLst>
                <a:path w="22189439" h="1950720">
                  <a:moveTo>
                    <a:pt x="0" y="0"/>
                  </a:moveTo>
                  <a:lnTo>
                    <a:pt x="22189439" y="0"/>
                  </a:lnTo>
                  <a:lnTo>
                    <a:pt x="22189439" y="1950720"/>
                  </a:lnTo>
                  <a:lnTo>
                    <a:pt x="0" y="19507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71642" b="-171642"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22189440" cy="201739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079"/>
                </a:lnSpc>
              </a:pPr>
              <a:r>
                <a:rPr lang="en-US" sz="3400" i="1">
                  <a:solidFill>
                    <a:srgbClr val="E8B96A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Anti-tüberküloz ilaçlara bağlı yan etkiler ve yönetimi</a:t>
              </a: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97" y="-12697"/>
            <a:ext cx="18313403" cy="1342139"/>
            <a:chOff x="0" y="0"/>
            <a:chExt cx="24417871" cy="1789519"/>
          </a:xfrm>
        </p:grpSpPr>
        <p:sp>
          <p:nvSpPr>
            <p:cNvPr id="3" name="Freeform 3"/>
            <p:cNvSpPr/>
            <p:nvPr/>
          </p:nvSpPr>
          <p:spPr>
            <a:xfrm>
              <a:off x="16891" y="16891"/>
              <a:ext cx="24383999" cy="1755648"/>
            </a:xfrm>
            <a:custGeom>
              <a:avLst/>
              <a:gdLst/>
              <a:ahLst/>
              <a:cxnLst/>
              <a:rect l="l" t="t" r="r" b="b"/>
              <a:pathLst>
                <a:path w="24383999" h="1755648">
                  <a:moveTo>
                    <a:pt x="0" y="0"/>
                  </a:moveTo>
                  <a:lnTo>
                    <a:pt x="24383999" y="0"/>
                  </a:lnTo>
                  <a:lnTo>
                    <a:pt x="24383999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417782" cy="1789430"/>
            </a:xfrm>
            <a:custGeom>
              <a:avLst/>
              <a:gdLst/>
              <a:ahLst/>
              <a:cxnLst/>
              <a:rect l="l" t="t" r="r" b="b"/>
              <a:pathLst>
                <a:path w="24417782" h="1789430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772539"/>
                  </a:lnTo>
                  <a:cubicBezTo>
                    <a:pt x="24417782" y="1781937"/>
                    <a:pt x="24410163" y="1789430"/>
                    <a:pt x="24400890" y="1789430"/>
                  </a:cubicBezTo>
                  <a:lnTo>
                    <a:pt x="16891" y="1789430"/>
                  </a:lnTo>
                  <a:cubicBezTo>
                    <a:pt x="7493" y="1789430"/>
                    <a:pt x="0" y="1781810"/>
                    <a:pt x="0" y="177253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772539"/>
                  </a:lnTo>
                  <a:lnTo>
                    <a:pt x="16891" y="1772539"/>
                  </a:lnTo>
                  <a:lnTo>
                    <a:pt x="16891" y="1755648"/>
                  </a:lnTo>
                  <a:lnTo>
                    <a:pt x="24400890" y="1755648"/>
                  </a:lnTo>
                  <a:lnTo>
                    <a:pt x="24400890" y="1772539"/>
                  </a:lnTo>
                  <a:lnTo>
                    <a:pt x="24384000" y="177253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12697" y="1304039"/>
            <a:ext cx="18313403" cy="153419"/>
            <a:chOff x="0" y="0"/>
            <a:chExt cx="24417871" cy="204559"/>
          </a:xfrm>
        </p:grpSpPr>
        <p:sp>
          <p:nvSpPr>
            <p:cNvPr id="6" name="Freeform 6"/>
            <p:cNvSpPr/>
            <p:nvPr/>
          </p:nvSpPr>
          <p:spPr>
            <a:xfrm>
              <a:off x="16891" y="16891"/>
              <a:ext cx="24383999" cy="170688"/>
            </a:xfrm>
            <a:custGeom>
              <a:avLst/>
              <a:gdLst/>
              <a:ahLst/>
              <a:cxnLst/>
              <a:rect l="l" t="t" r="r" b="b"/>
              <a:pathLst>
                <a:path w="24383999" h="170688">
                  <a:moveTo>
                    <a:pt x="0" y="0"/>
                  </a:moveTo>
                  <a:lnTo>
                    <a:pt x="24383999" y="0"/>
                  </a:lnTo>
                  <a:lnTo>
                    <a:pt x="24383999" y="170688"/>
                  </a:lnTo>
                  <a:lnTo>
                    <a:pt x="0" y="170688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4417782" cy="204472"/>
            </a:xfrm>
            <a:custGeom>
              <a:avLst/>
              <a:gdLst/>
              <a:ahLst/>
              <a:cxnLst/>
              <a:rect l="l" t="t" r="r" b="b"/>
              <a:pathLst>
                <a:path w="24417782" h="204472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87579"/>
                  </a:lnTo>
                  <a:cubicBezTo>
                    <a:pt x="24417782" y="196977"/>
                    <a:pt x="24410163" y="204470"/>
                    <a:pt x="24400890" y="204470"/>
                  </a:cubicBezTo>
                  <a:lnTo>
                    <a:pt x="16891" y="204470"/>
                  </a:lnTo>
                  <a:cubicBezTo>
                    <a:pt x="7620" y="204597"/>
                    <a:pt x="0" y="196977"/>
                    <a:pt x="0" y="18757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87579"/>
                  </a:lnTo>
                  <a:lnTo>
                    <a:pt x="16891" y="187579"/>
                  </a:lnTo>
                  <a:lnTo>
                    <a:pt x="16891" y="170688"/>
                  </a:lnTo>
                  <a:lnTo>
                    <a:pt x="24400890" y="170688"/>
                  </a:lnTo>
                  <a:lnTo>
                    <a:pt x="24400890" y="187579"/>
                  </a:lnTo>
                  <a:lnTo>
                    <a:pt x="24384000" y="18757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12697" y="-12697"/>
            <a:ext cx="153419" cy="10312403"/>
            <a:chOff x="0" y="0"/>
            <a:chExt cx="204559" cy="13749871"/>
          </a:xfrm>
        </p:grpSpPr>
        <p:sp>
          <p:nvSpPr>
            <p:cNvPr id="9" name="Freeform 9"/>
            <p:cNvSpPr/>
            <p:nvPr/>
          </p:nvSpPr>
          <p:spPr>
            <a:xfrm>
              <a:off x="16891" y="16891"/>
              <a:ext cx="170688" cy="13715999"/>
            </a:xfrm>
            <a:custGeom>
              <a:avLst/>
              <a:gdLst/>
              <a:ahLst/>
              <a:cxnLst/>
              <a:rect l="l" t="t" r="r" b="b"/>
              <a:pathLst>
                <a:path w="170688" h="13715999">
                  <a:moveTo>
                    <a:pt x="0" y="0"/>
                  </a:moveTo>
                  <a:lnTo>
                    <a:pt x="170688" y="0"/>
                  </a:lnTo>
                  <a:lnTo>
                    <a:pt x="170688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04470" cy="13749782"/>
            </a:xfrm>
            <a:custGeom>
              <a:avLst/>
              <a:gdLst/>
              <a:ahLst/>
              <a:cxnLst/>
              <a:rect l="l" t="t" r="r" b="b"/>
              <a:pathLst>
                <a:path w="204470" h="13749782">
                  <a:moveTo>
                    <a:pt x="16891" y="0"/>
                  </a:moveTo>
                  <a:lnTo>
                    <a:pt x="187579" y="0"/>
                  </a:lnTo>
                  <a:cubicBezTo>
                    <a:pt x="196977" y="0"/>
                    <a:pt x="204470" y="7620"/>
                    <a:pt x="204470" y="16891"/>
                  </a:cubicBezTo>
                  <a:lnTo>
                    <a:pt x="204470" y="13732890"/>
                  </a:lnTo>
                  <a:cubicBezTo>
                    <a:pt x="204470" y="13742290"/>
                    <a:pt x="196850" y="13749782"/>
                    <a:pt x="187579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187579" y="13716000"/>
                  </a:lnTo>
                  <a:lnTo>
                    <a:pt x="187579" y="13732890"/>
                  </a:lnTo>
                  <a:lnTo>
                    <a:pt x="170688" y="13732890"/>
                  </a:lnTo>
                  <a:lnTo>
                    <a:pt x="170688" y="16891"/>
                  </a:lnTo>
                  <a:lnTo>
                    <a:pt x="187579" y="16891"/>
                  </a:lnTo>
                  <a:lnTo>
                    <a:pt x="187579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457200" y="182880"/>
            <a:ext cx="17373600" cy="1005840"/>
            <a:chOff x="0" y="0"/>
            <a:chExt cx="23164800" cy="13411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164800" cy="1341120"/>
            </a:xfrm>
            <a:custGeom>
              <a:avLst/>
              <a:gdLst/>
              <a:ahLst/>
              <a:cxnLst/>
              <a:rect l="l" t="t" r="r" b="b"/>
              <a:pathLst>
                <a:path w="23164800" h="1341120">
                  <a:moveTo>
                    <a:pt x="0" y="0"/>
                  </a:moveTo>
                  <a:lnTo>
                    <a:pt x="23164800" y="0"/>
                  </a:lnTo>
                  <a:lnTo>
                    <a:pt x="2316480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86559" b="-286559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23164800" cy="13506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280"/>
                </a:lnSpc>
              </a:pPr>
              <a:r>
                <a:rPr lang="en-US" sz="4400" b="1">
                  <a:solidFill>
                    <a:srgbClr val="FFFFFF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Minör Yan Etkiler — Tedavi Kesilmeden Yönetilebilir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22831" y="1731007"/>
            <a:ext cx="17642329" cy="1256281"/>
            <a:chOff x="0" y="0"/>
            <a:chExt cx="23523105" cy="1675041"/>
          </a:xfrm>
        </p:grpSpPr>
        <p:sp>
          <p:nvSpPr>
            <p:cNvPr id="15" name="Freeform 15"/>
            <p:cNvSpPr/>
            <p:nvPr/>
          </p:nvSpPr>
          <p:spPr>
            <a:xfrm>
              <a:off x="8509" y="8509"/>
              <a:ext cx="23506177" cy="1658112"/>
            </a:xfrm>
            <a:custGeom>
              <a:avLst/>
              <a:gdLst/>
              <a:ahLst/>
              <a:cxnLst/>
              <a:rect l="l" t="t" r="r" b="b"/>
              <a:pathLst>
                <a:path w="23506177" h="1658112">
                  <a:moveTo>
                    <a:pt x="0" y="0"/>
                  </a:moveTo>
                  <a:lnTo>
                    <a:pt x="23506177" y="0"/>
                  </a:lnTo>
                  <a:lnTo>
                    <a:pt x="23506177" y="1658112"/>
                  </a:lnTo>
                  <a:lnTo>
                    <a:pt x="0" y="1658112"/>
                  </a:lnTo>
                  <a:close/>
                </a:path>
              </a:pathLst>
            </a:custGeom>
            <a:solidFill>
              <a:srgbClr val="F5EAD8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23523195" cy="1675130"/>
            </a:xfrm>
            <a:custGeom>
              <a:avLst/>
              <a:gdLst/>
              <a:ahLst/>
              <a:cxnLst/>
              <a:rect l="l" t="t" r="r" b="b"/>
              <a:pathLst>
                <a:path w="23523195" h="1675130">
                  <a:moveTo>
                    <a:pt x="8509" y="0"/>
                  </a:moveTo>
                  <a:lnTo>
                    <a:pt x="23514686" y="0"/>
                  </a:lnTo>
                  <a:cubicBezTo>
                    <a:pt x="23519385" y="0"/>
                    <a:pt x="23523195" y="3810"/>
                    <a:pt x="23523195" y="8509"/>
                  </a:cubicBezTo>
                  <a:lnTo>
                    <a:pt x="23523195" y="1666621"/>
                  </a:lnTo>
                  <a:cubicBezTo>
                    <a:pt x="23523195" y="1671320"/>
                    <a:pt x="23519385" y="1675130"/>
                    <a:pt x="23514686" y="1675130"/>
                  </a:cubicBezTo>
                  <a:lnTo>
                    <a:pt x="8509" y="1675130"/>
                  </a:lnTo>
                  <a:cubicBezTo>
                    <a:pt x="3810" y="1675130"/>
                    <a:pt x="0" y="1671320"/>
                    <a:pt x="0" y="1666621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666621"/>
                  </a:lnTo>
                  <a:lnTo>
                    <a:pt x="8509" y="1666621"/>
                  </a:lnTo>
                  <a:lnTo>
                    <a:pt x="8509" y="1658112"/>
                  </a:lnTo>
                  <a:lnTo>
                    <a:pt x="23514686" y="1658112"/>
                  </a:lnTo>
                  <a:lnTo>
                    <a:pt x="23514686" y="1666621"/>
                  </a:lnTo>
                  <a:lnTo>
                    <a:pt x="23506176" y="1666621"/>
                  </a:lnTo>
                  <a:lnTo>
                    <a:pt x="23506176" y="8509"/>
                  </a:lnTo>
                  <a:lnTo>
                    <a:pt x="23514686" y="8509"/>
                  </a:lnTo>
                  <a:lnTo>
                    <a:pt x="23514686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316487" y="1724663"/>
            <a:ext cx="7066283" cy="1268987"/>
            <a:chOff x="0" y="0"/>
            <a:chExt cx="9421711" cy="1691983"/>
          </a:xfrm>
        </p:grpSpPr>
        <p:sp>
          <p:nvSpPr>
            <p:cNvPr id="18" name="Freeform 18"/>
            <p:cNvSpPr/>
            <p:nvPr/>
          </p:nvSpPr>
          <p:spPr>
            <a:xfrm>
              <a:off x="16891" y="16891"/>
              <a:ext cx="9387840" cy="1658112"/>
            </a:xfrm>
            <a:custGeom>
              <a:avLst/>
              <a:gdLst/>
              <a:ahLst/>
              <a:cxnLst/>
              <a:rect l="l" t="t" r="r" b="b"/>
              <a:pathLst>
                <a:path w="9387840" h="1658112">
                  <a:moveTo>
                    <a:pt x="0" y="0"/>
                  </a:moveTo>
                  <a:lnTo>
                    <a:pt x="9387840" y="0"/>
                  </a:lnTo>
                  <a:lnTo>
                    <a:pt x="9387840" y="1658112"/>
                  </a:lnTo>
                  <a:lnTo>
                    <a:pt x="0" y="1658112"/>
                  </a:lnTo>
                  <a:close/>
                </a:path>
              </a:pathLst>
            </a:custGeom>
            <a:solidFill>
              <a:srgbClr val="E8D0C0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9421622" cy="1691894"/>
            </a:xfrm>
            <a:custGeom>
              <a:avLst/>
              <a:gdLst/>
              <a:ahLst/>
              <a:cxnLst/>
              <a:rect l="l" t="t" r="r" b="b"/>
              <a:pathLst>
                <a:path w="9421622" h="1691894">
                  <a:moveTo>
                    <a:pt x="16891" y="0"/>
                  </a:moveTo>
                  <a:lnTo>
                    <a:pt x="9404731" y="0"/>
                  </a:lnTo>
                  <a:cubicBezTo>
                    <a:pt x="9414129" y="0"/>
                    <a:pt x="9421622" y="7620"/>
                    <a:pt x="9421622" y="16891"/>
                  </a:cubicBezTo>
                  <a:lnTo>
                    <a:pt x="9421622" y="1675003"/>
                  </a:lnTo>
                  <a:cubicBezTo>
                    <a:pt x="9421622" y="1684401"/>
                    <a:pt x="9414002" y="1691894"/>
                    <a:pt x="9404731" y="1691894"/>
                  </a:cubicBezTo>
                  <a:lnTo>
                    <a:pt x="16891" y="1691894"/>
                  </a:lnTo>
                  <a:cubicBezTo>
                    <a:pt x="7493" y="1691894"/>
                    <a:pt x="0" y="1684274"/>
                    <a:pt x="0" y="1675003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675003"/>
                  </a:lnTo>
                  <a:lnTo>
                    <a:pt x="16891" y="1675003"/>
                  </a:lnTo>
                  <a:lnTo>
                    <a:pt x="16891" y="1658112"/>
                  </a:lnTo>
                  <a:lnTo>
                    <a:pt x="9404731" y="1658112"/>
                  </a:lnTo>
                  <a:lnTo>
                    <a:pt x="9404731" y="1675003"/>
                  </a:lnTo>
                  <a:lnTo>
                    <a:pt x="9387840" y="1675003"/>
                  </a:lnTo>
                  <a:lnTo>
                    <a:pt x="9387840" y="16891"/>
                  </a:lnTo>
                  <a:lnTo>
                    <a:pt x="9404731" y="16891"/>
                  </a:lnTo>
                  <a:lnTo>
                    <a:pt x="940473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512064" y="1920240"/>
            <a:ext cx="6675120" cy="877824"/>
            <a:chOff x="0" y="0"/>
            <a:chExt cx="8900160" cy="117043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900160" cy="1170432"/>
            </a:xfrm>
            <a:custGeom>
              <a:avLst/>
              <a:gdLst/>
              <a:ahLst/>
              <a:cxnLst/>
              <a:rect l="l" t="t" r="r" b="b"/>
              <a:pathLst>
                <a:path w="8900160" h="1170432">
                  <a:moveTo>
                    <a:pt x="0" y="0"/>
                  </a:moveTo>
                  <a:lnTo>
                    <a:pt x="8900160" y="0"/>
                  </a:lnTo>
                  <a:lnTo>
                    <a:pt x="8900160" y="1170432"/>
                  </a:lnTo>
                  <a:lnTo>
                    <a:pt x="0" y="117043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98167" b="-98167"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8900160" cy="122758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120"/>
                </a:lnSpc>
              </a:pPr>
              <a:r>
                <a:rPr lang="en-US" sz="2600" b="1">
                  <a:solidFill>
                    <a:srgbClr val="4A203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Vücut sıvılarının turuncu/kırmızı renk alması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589520" y="1920240"/>
            <a:ext cx="10149840" cy="877824"/>
            <a:chOff x="0" y="0"/>
            <a:chExt cx="13533120" cy="117043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3533120" cy="1170432"/>
            </a:xfrm>
            <a:custGeom>
              <a:avLst/>
              <a:gdLst/>
              <a:ahLst/>
              <a:cxnLst/>
              <a:rect l="l" t="t" r="r" b="b"/>
              <a:pathLst>
                <a:path w="13533120" h="1170432">
                  <a:moveTo>
                    <a:pt x="0" y="0"/>
                  </a:moveTo>
                  <a:lnTo>
                    <a:pt x="13533120" y="0"/>
                  </a:lnTo>
                  <a:lnTo>
                    <a:pt x="13533120" y="1170432"/>
                  </a:lnTo>
                  <a:lnTo>
                    <a:pt x="0" y="117043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75295" b="-175295"/>
              </a:stretch>
            </a:blipFill>
          </p:spPr>
        </p:sp>
        <p:sp>
          <p:nvSpPr>
            <p:cNvPr id="25" name="TextBox 25"/>
            <p:cNvSpPr txBox="1"/>
            <p:nvPr/>
          </p:nvSpPr>
          <p:spPr>
            <a:xfrm>
              <a:off x="0" y="-57150"/>
              <a:ext cx="13533120" cy="122758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120"/>
                </a:lnSpc>
              </a:pPr>
              <a:r>
                <a:rPr lang="en-US" sz="2600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Rifampisine bağlı, zararsız — hasta önceden bilgilendirilmeli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322831" y="3139183"/>
            <a:ext cx="17642329" cy="1256281"/>
            <a:chOff x="0" y="0"/>
            <a:chExt cx="23523105" cy="1675041"/>
          </a:xfrm>
        </p:grpSpPr>
        <p:sp>
          <p:nvSpPr>
            <p:cNvPr id="27" name="Freeform 27"/>
            <p:cNvSpPr/>
            <p:nvPr/>
          </p:nvSpPr>
          <p:spPr>
            <a:xfrm>
              <a:off x="8509" y="8509"/>
              <a:ext cx="23506177" cy="1658112"/>
            </a:xfrm>
            <a:custGeom>
              <a:avLst/>
              <a:gdLst/>
              <a:ahLst/>
              <a:cxnLst/>
              <a:rect l="l" t="t" r="r" b="b"/>
              <a:pathLst>
                <a:path w="23506177" h="1658112">
                  <a:moveTo>
                    <a:pt x="0" y="0"/>
                  </a:moveTo>
                  <a:lnTo>
                    <a:pt x="23506177" y="0"/>
                  </a:lnTo>
                  <a:lnTo>
                    <a:pt x="23506177" y="1658112"/>
                  </a:lnTo>
                  <a:lnTo>
                    <a:pt x="0" y="1658112"/>
                  </a:lnTo>
                  <a:close/>
                </a:path>
              </a:pathLst>
            </a:custGeom>
            <a:solidFill>
              <a:srgbClr val="F0E0D0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0" y="0"/>
              <a:ext cx="23523195" cy="1675130"/>
            </a:xfrm>
            <a:custGeom>
              <a:avLst/>
              <a:gdLst/>
              <a:ahLst/>
              <a:cxnLst/>
              <a:rect l="l" t="t" r="r" b="b"/>
              <a:pathLst>
                <a:path w="23523195" h="1675130">
                  <a:moveTo>
                    <a:pt x="8509" y="0"/>
                  </a:moveTo>
                  <a:lnTo>
                    <a:pt x="23514686" y="0"/>
                  </a:lnTo>
                  <a:cubicBezTo>
                    <a:pt x="23519385" y="0"/>
                    <a:pt x="23523195" y="3810"/>
                    <a:pt x="23523195" y="8509"/>
                  </a:cubicBezTo>
                  <a:lnTo>
                    <a:pt x="23523195" y="1666621"/>
                  </a:lnTo>
                  <a:cubicBezTo>
                    <a:pt x="23523195" y="1671320"/>
                    <a:pt x="23519385" y="1675130"/>
                    <a:pt x="23514686" y="1675130"/>
                  </a:cubicBezTo>
                  <a:lnTo>
                    <a:pt x="8509" y="1675130"/>
                  </a:lnTo>
                  <a:cubicBezTo>
                    <a:pt x="3810" y="1675130"/>
                    <a:pt x="0" y="1671320"/>
                    <a:pt x="0" y="1666621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666621"/>
                  </a:lnTo>
                  <a:lnTo>
                    <a:pt x="8509" y="1666621"/>
                  </a:lnTo>
                  <a:lnTo>
                    <a:pt x="8509" y="1658112"/>
                  </a:lnTo>
                  <a:lnTo>
                    <a:pt x="23514686" y="1658112"/>
                  </a:lnTo>
                  <a:lnTo>
                    <a:pt x="23514686" y="1666621"/>
                  </a:lnTo>
                  <a:lnTo>
                    <a:pt x="23506176" y="1666621"/>
                  </a:lnTo>
                  <a:lnTo>
                    <a:pt x="23506176" y="8509"/>
                  </a:lnTo>
                  <a:lnTo>
                    <a:pt x="23514686" y="8509"/>
                  </a:lnTo>
                  <a:lnTo>
                    <a:pt x="23514686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316487" y="3132839"/>
            <a:ext cx="7066283" cy="1268987"/>
            <a:chOff x="0" y="0"/>
            <a:chExt cx="9421711" cy="1691983"/>
          </a:xfrm>
        </p:grpSpPr>
        <p:sp>
          <p:nvSpPr>
            <p:cNvPr id="30" name="Freeform 30"/>
            <p:cNvSpPr/>
            <p:nvPr/>
          </p:nvSpPr>
          <p:spPr>
            <a:xfrm>
              <a:off x="16891" y="16891"/>
              <a:ext cx="9387840" cy="1658112"/>
            </a:xfrm>
            <a:custGeom>
              <a:avLst/>
              <a:gdLst/>
              <a:ahLst/>
              <a:cxnLst/>
              <a:rect l="l" t="t" r="r" b="b"/>
              <a:pathLst>
                <a:path w="9387840" h="1658112">
                  <a:moveTo>
                    <a:pt x="0" y="0"/>
                  </a:moveTo>
                  <a:lnTo>
                    <a:pt x="9387840" y="0"/>
                  </a:lnTo>
                  <a:lnTo>
                    <a:pt x="9387840" y="1658112"/>
                  </a:lnTo>
                  <a:lnTo>
                    <a:pt x="0" y="1658112"/>
                  </a:lnTo>
                  <a:close/>
                </a:path>
              </a:pathLst>
            </a:custGeom>
            <a:solidFill>
              <a:srgbClr val="DEC5B0"/>
            </a:solidFill>
          </p:spPr>
        </p:sp>
        <p:sp>
          <p:nvSpPr>
            <p:cNvPr id="31" name="Freeform 31"/>
            <p:cNvSpPr/>
            <p:nvPr/>
          </p:nvSpPr>
          <p:spPr>
            <a:xfrm>
              <a:off x="0" y="0"/>
              <a:ext cx="9421622" cy="1691894"/>
            </a:xfrm>
            <a:custGeom>
              <a:avLst/>
              <a:gdLst/>
              <a:ahLst/>
              <a:cxnLst/>
              <a:rect l="l" t="t" r="r" b="b"/>
              <a:pathLst>
                <a:path w="9421622" h="1691894">
                  <a:moveTo>
                    <a:pt x="16891" y="0"/>
                  </a:moveTo>
                  <a:lnTo>
                    <a:pt x="9404731" y="0"/>
                  </a:lnTo>
                  <a:cubicBezTo>
                    <a:pt x="9414129" y="0"/>
                    <a:pt x="9421622" y="7620"/>
                    <a:pt x="9421622" y="16891"/>
                  </a:cubicBezTo>
                  <a:lnTo>
                    <a:pt x="9421622" y="1675003"/>
                  </a:lnTo>
                  <a:cubicBezTo>
                    <a:pt x="9421622" y="1684401"/>
                    <a:pt x="9414002" y="1691894"/>
                    <a:pt x="9404731" y="1691894"/>
                  </a:cubicBezTo>
                  <a:lnTo>
                    <a:pt x="16891" y="1691894"/>
                  </a:lnTo>
                  <a:cubicBezTo>
                    <a:pt x="7493" y="1691894"/>
                    <a:pt x="0" y="1684274"/>
                    <a:pt x="0" y="1675003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675003"/>
                  </a:lnTo>
                  <a:lnTo>
                    <a:pt x="16891" y="1675003"/>
                  </a:lnTo>
                  <a:lnTo>
                    <a:pt x="16891" y="1658112"/>
                  </a:lnTo>
                  <a:lnTo>
                    <a:pt x="9404731" y="1658112"/>
                  </a:lnTo>
                  <a:lnTo>
                    <a:pt x="9404731" y="1675003"/>
                  </a:lnTo>
                  <a:lnTo>
                    <a:pt x="9387840" y="1675003"/>
                  </a:lnTo>
                  <a:lnTo>
                    <a:pt x="9387840" y="16891"/>
                  </a:lnTo>
                  <a:lnTo>
                    <a:pt x="9404731" y="16891"/>
                  </a:lnTo>
                  <a:lnTo>
                    <a:pt x="940473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512064" y="3328416"/>
            <a:ext cx="6675120" cy="877824"/>
            <a:chOff x="0" y="0"/>
            <a:chExt cx="8900160" cy="1170432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900160" cy="1170432"/>
            </a:xfrm>
            <a:custGeom>
              <a:avLst/>
              <a:gdLst/>
              <a:ahLst/>
              <a:cxnLst/>
              <a:rect l="l" t="t" r="r" b="b"/>
              <a:pathLst>
                <a:path w="8900160" h="1170432">
                  <a:moveTo>
                    <a:pt x="0" y="0"/>
                  </a:moveTo>
                  <a:lnTo>
                    <a:pt x="8900160" y="0"/>
                  </a:lnTo>
                  <a:lnTo>
                    <a:pt x="8900160" y="1170432"/>
                  </a:lnTo>
                  <a:lnTo>
                    <a:pt x="0" y="117043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98167" b="-98167"/>
              </a:stretch>
            </a:blipFill>
          </p:spPr>
        </p:sp>
        <p:sp>
          <p:nvSpPr>
            <p:cNvPr id="34" name="TextBox 34"/>
            <p:cNvSpPr txBox="1"/>
            <p:nvPr/>
          </p:nvSpPr>
          <p:spPr>
            <a:xfrm>
              <a:off x="0" y="-57150"/>
              <a:ext cx="8900160" cy="122758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120"/>
                </a:lnSpc>
              </a:pPr>
              <a:r>
                <a:rPr lang="en-US" sz="2600" b="1">
                  <a:solidFill>
                    <a:srgbClr val="4A203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Periferik Nöropati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7589520" y="3328416"/>
            <a:ext cx="10149840" cy="877824"/>
            <a:chOff x="0" y="0"/>
            <a:chExt cx="13533120" cy="1170432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3533120" cy="1170432"/>
            </a:xfrm>
            <a:custGeom>
              <a:avLst/>
              <a:gdLst/>
              <a:ahLst/>
              <a:cxnLst/>
              <a:rect l="l" t="t" r="r" b="b"/>
              <a:pathLst>
                <a:path w="13533120" h="1170432">
                  <a:moveTo>
                    <a:pt x="0" y="0"/>
                  </a:moveTo>
                  <a:lnTo>
                    <a:pt x="13533120" y="0"/>
                  </a:lnTo>
                  <a:lnTo>
                    <a:pt x="13533120" y="1170432"/>
                  </a:lnTo>
                  <a:lnTo>
                    <a:pt x="0" y="117043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75295" b="-175295"/>
              </a:stretch>
            </a:blipFill>
          </p:spPr>
        </p:sp>
        <p:sp>
          <p:nvSpPr>
            <p:cNvPr id="37" name="TextBox 37"/>
            <p:cNvSpPr txBox="1"/>
            <p:nvPr/>
          </p:nvSpPr>
          <p:spPr>
            <a:xfrm>
              <a:off x="0" y="-57150"/>
              <a:ext cx="13533120" cy="122758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120"/>
                </a:lnSpc>
              </a:pPr>
              <a:r>
                <a:rPr lang="en-US" sz="2600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İzoniyazide bağlı; el-ayakta yanma, uyuşma → B6 vitamini (piridoksin) ile önlenir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322831" y="4547359"/>
            <a:ext cx="17642329" cy="1256281"/>
            <a:chOff x="0" y="0"/>
            <a:chExt cx="23523105" cy="1675041"/>
          </a:xfrm>
        </p:grpSpPr>
        <p:sp>
          <p:nvSpPr>
            <p:cNvPr id="39" name="Freeform 39"/>
            <p:cNvSpPr/>
            <p:nvPr/>
          </p:nvSpPr>
          <p:spPr>
            <a:xfrm>
              <a:off x="8509" y="8509"/>
              <a:ext cx="23506177" cy="1658112"/>
            </a:xfrm>
            <a:custGeom>
              <a:avLst/>
              <a:gdLst/>
              <a:ahLst/>
              <a:cxnLst/>
              <a:rect l="l" t="t" r="r" b="b"/>
              <a:pathLst>
                <a:path w="23506177" h="1658112">
                  <a:moveTo>
                    <a:pt x="0" y="0"/>
                  </a:moveTo>
                  <a:lnTo>
                    <a:pt x="23506177" y="0"/>
                  </a:lnTo>
                  <a:lnTo>
                    <a:pt x="23506177" y="1658112"/>
                  </a:lnTo>
                  <a:lnTo>
                    <a:pt x="0" y="1658112"/>
                  </a:lnTo>
                  <a:close/>
                </a:path>
              </a:pathLst>
            </a:custGeom>
            <a:solidFill>
              <a:srgbClr val="F5EAD8"/>
            </a:solidFill>
          </p:spPr>
        </p:sp>
        <p:sp>
          <p:nvSpPr>
            <p:cNvPr id="40" name="Freeform 40"/>
            <p:cNvSpPr/>
            <p:nvPr/>
          </p:nvSpPr>
          <p:spPr>
            <a:xfrm>
              <a:off x="0" y="0"/>
              <a:ext cx="23523195" cy="1675130"/>
            </a:xfrm>
            <a:custGeom>
              <a:avLst/>
              <a:gdLst/>
              <a:ahLst/>
              <a:cxnLst/>
              <a:rect l="l" t="t" r="r" b="b"/>
              <a:pathLst>
                <a:path w="23523195" h="1675130">
                  <a:moveTo>
                    <a:pt x="8509" y="0"/>
                  </a:moveTo>
                  <a:lnTo>
                    <a:pt x="23514686" y="0"/>
                  </a:lnTo>
                  <a:cubicBezTo>
                    <a:pt x="23519385" y="0"/>
                    <a:pt x="23523195" y="3810"/>
                    <a:pt x="23523195" y="8509"/>
                  </a:cubicBezTo>
                  <a:lnTo>
                    <a:pt x="23523195" y="1666621"/>
                  </a:lnTo>
                  <a:cubicBezTo>
                    <a:pt x="23523195" y="1671320"/>
                    <a:pt x="23519385" y="1675130"/>
                    <a:pt x="23514686" y="1675130"/>
                  </a:cubicBezTo>
                  <a:lnTo>
                    <a:pt x="8509" y="1675130"/>
                  </a:lnTo>
                  <a:cubicBezTo>
                    <a:pt x="3810" y="1675130"/>
                    <a:pt x="0" y="1671320"/>
                    <a:pt x="0" y="1666621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666621"/>
                  </a:lnTo>
                  <a:lnTo>
                    <a:pt x="8509" y="1666621"/>
                  </a:lnTo>
                  <a:lnTo>
                    <a:pt x="8509" y="1658112"/>
                  </a:lnTo>
                  <a:lnTo>
                    <a:pt x="23514686" y="1658112"/>
                  </a:lnTo>
                  <a:lnTo>
                    <a:pt x="23514686" y="1666621"/>
                  </a:lnTo>
                  <a:lnTo>
                    <a:pt x="23506176" y="1666621"/>
                  </a:lnTo>
                  <a:lnTo>
                    <a:pt x="23506176" y="8509"/>
                  </a:lnTo>
                  <a:lnTo>
                    <a:pt x="23514686" y="8509"/>
                  </a:lnTo>
                  <a:lnTo>
                    <a:pt x="23514686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316487" y="4541015"/>
            <a:ext cx="7066283" cy="1268987"/>
            <a:chOff x="0" y="0"/>
            <a:chExt cx="9421711" cy="1691983"/>
          </a:xfrm>
        </p:grpSpPr>
        <p:sp>
          <p:nvSpPr>
            <p:cNvPr id="42" name="Freeform 42"/>
            <p:cNvSpPr/>
            <p:nvPr/>
          </p:nvSpPr>
          <p:spPr>
            <a:xfrm>
              <a:off x="16891" y="16891"/>
              <a:ext cx="9387840" cy="1658112"/>
            </a:xfrm>
            <a:custGeom>
              <a:avLst/>
              <a:gdLst/>
              <a:ahLst/>
              <a:cxnLst/>
              <a:rect l="l" t="t" r="r" b="b"/>
              <a:pathLst>
                <a:path w="9387840" h="1658112">
                  <a:moveTo>
                    <a:pt x="0" y="0"/>
                  </a:moveTo>
                  <a:lnTo>
                    <a:pt x="9387840" y="0"/>
                  </a:lnTo>
                  <a:lnTo>
                    <a:pt x="9387840" y="1658112"/>
                  </a:lnTo>
                  <a:lnTo>
                    <a:pt x="0" y="1658112"/>
                  </a:lnTo>
                  <a:close/>
                </a:path>
              </a:pathLst>
            </a:custGeom>
            <a:solidFill>
              <a:srgbClr val="E8D0C0"/>
            </a:solidFill>
          </p:spPr>
        </p:sp>
        <p:sp>
          <p:nvSpPr>
            <p:cNvPr id="43" name="Freeform 43"/>
            <p:cNvSpPr/>
            <p:nvPr/>
          </p:nvSpPr>
          <p:spPr>
            <a:xfrm>
              <a:off x="0" y="0"/>
              <a:ext cx="9421622" cy="1691894"/>
            </a:xfrm>
            <a:custGeom>
              <a:avLst/>
              <a:gdLst/>
              <a:ahLst/>
              <a:cxnLst/>
              <a:rect l="l" t="t" r="r" b="b"/>
              <a:pathLst>
                <a:path w="9421622" h="1691894">
                  <a:moveTo>
                    <a:pt x="16891" y="0"/>
                  </a:moveTo>
                  <a:lnTo>
                    <a:pt x="9404731" y="0"/>
                  </a:lnTo>
                  <a:cubicBezTo>
                    <a:pt x="9414129" y="0"/>
                    <a:pt x="9421622" y="7620"/>
                    <a:pt x="9421622" y="16891"/>
                  </a:cubicBezTo>
                  <a:lnTo>
                    <a:pt x="9421622" y="1675003"/>
                  </a:lnTo>
                  <a:cubicBezTo>
                    <a:pt x="9421622" y="1684401"/>
                    <a:pt x="9414002" y="1691894"/>
                    <a:pt x="9404731" y="1691894"/>
                  </a:cubicBezTo>
                  <a:lnTo>
                    <a:pt x="16891" y="1691894"/>
                  </a:lnTo>
                  <a:cubicBezTo>
                    <a:pt x="7493" y="1691894"/>
                    <a:pt x="0" y="1684274"/>
                    <a:pt x="0" y="1675003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675003"/>
                  </a:lnTo>
                  <a:lnTo>
                    <a:pt x="16891" y="1675003"/>
                  </a:lnTo>
                  <a:lnTo>
                    <a:pt x="16891" y="1658112"/>
                  </a:lnTo>
                  <a:lnTo>
                    <a:pt x="9404731" y="1658112"/>
                  </a:lnTo>
                  <a:lnTo>
                    <a:pt x="9404731" y="1675003"/>
                  </a:lnTo>
                  <a:lnTo>
                    <a:pt x="9387840" y="1675003"/>
                  </a:lnTo>
                  <a:lnTo>
                    <a:pt x="9387840" y="16891"/>
                  </a:lnTo>
                  <a:lnTo>
                    <a:pt x="9404731" y="16891"/>
                  </a:lnTo>
                  <a:lnTo>
                    <a:pt x="940473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44" name="Group 44"/>
          <p:cNvGrpSpPr/>
          <p:nvPr/>
        </p:nvGrpSpPr>
        <p:grpSpPr>
          <a:xfrm>
            <a:off x="512064" y="4736592"/>
            <a:ext cx="6675120" cy="877824"/>
            <a:chOff x="0" y="0"/>
            <a:chExt cx="8900160" cy="1170432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900160" cy="1170432"/>
            </a:xfrm>
            <a:custGeom>
              <a:avLst/>
              <a:gdLst/>
              <a:ahLst/>
              <a:cxnLst/>
              <a:rect l="l" t="t" r="r" b="b"/>
              <a:pathLst>
                <a:path w="8900160" h="1170432">
                  <a:moveTo>
                    <a:pt x="0" y="0"/>
                  </a:moveTo>
                  <a:lnTo>
                    <a:pt x="8900160" y="0"/>
                  </a:lnTo>
                  <a:lnTo>
                    <a:pt x="8900160" y="1170432"/>
                  </a:lnTo>
                  <a:lnTo>
                    <a:pt x="0" y="117043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98167" b="-98167"/>
              </a:stretch>
            </a:blipFill>
          </p:spPr>
        </p:sp>
        <p:sp>
          <p:nvSpPr>
            <p:cNvPr id="46" name="TextBox 46"/>
            <p:cNvSpPr txBox="1"/>
            <p:nvPr/>
          </p:nvSpPr>
          <p:spPr>
            <a:xfrm>
              <a:off x="0" y="-57150"/>
              <a:ext cx="8900160" cy="122758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120"/>
                </a:lnSpc>
              </a:pPr>
              <a:r>
                <a:rPr lang="en-US" sz="2600" b="1">
                  <a:solidFill>
                    <a:srgbClr val="4A203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Artralji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7589520" y="4736592"/>
            <a:ext cx="10149840" cy="877824"/>
            <a:chOff x="0" y="0"/>
            <a:chExt cx="13533120" cy="1170432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13533120" cy="1170432"/>
            </a:xfrm>
            <a:custGeom>
              <a:avLst/>
              <a:gdLst/>
              <a:ahLst/>
              <a:cxnLst/>
              <a:rect l="l" t="t" r="r" b="b"/>
              <a:pathLst>
                <a:path w="13533120" h="1170432">
                  <a:moveTo>
                    <a:pt x="0" y="0"/>
                  </a:moveTo>
                  <a:lnTo>
                    <a:pt x="13533120" y="0"/>
                  </a:lnTo>
                  <a:lnTo>
                    <a:pt x="13533120" y="1170432"/>
                  </a:lnTo>
                  <a:lnTo>
                    <a:pt x="0" y="117043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75295" b="-175295"/>
              </a:stretch>
            </a:blipFill>
          </p:spPr>
        </p:sp>
        <p:sp>
          <p:nvSpPr>
            <p:cNvPr id="49" name="TextBox 49"/>
            <p:cNvSpPr txBox="1"/>
            <p:nvPr/>
          </p:nvSpPr>
          <p:spPr>
            <a:xfrm>
              <a:off x="0" y="-57150"/>
              <a:ext cx="13533120" cy="122758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120"/>
                </a:lnSpc>
              </a:pPr>
              <a:r>
                <a:rPr lang="en-US" sz="2600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Pirazinamide bağlı, genellikle kendiliğinden düzelir; antiinflamatuar verilebilir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322831" y="5955535"/>
            <a:ext cx="17642329" cy="1256281"/>
            <a:chOff x="0" y="0"/>
            <a:chExt cx="23523105" cy="1675041"/>
          </a:xfrm>
        </p:grpSpPr>
        <p:sp>
          <p:nvSpPr>
            <p:cNvPr id="51" name="Freeform 51"/>
            <p:cNvSpPr/>
            <p:nvPr/>
          </p:nvSpPr>
          <p:spPr>
            <a:xfrm>
              <a:off x="8509" y="8509"/>
              <a:ext cx="23506177" cy="1658112"/>
            </a:xfrm>
            <a:custGeom>
              <a:avLst/>
              <a:gdLst/>
              <a:ahLst/>
              <a:cxnLst/>
              <a:rect l="l" t="t" r="r" b="b"/>
              <a:pathLst>
                <a:path w="23506177" h="1658112">
                  <a:moveTo>
                    <a:pt x="0" y="0"/>
                  </a:moveTo>
                  <a:lnTo>
                    <a:pt x="23506177" y="0"/>
                  </a:lnTo>
                  <a:lnTo>
                    <a:pt x="23506177" y="1658112"/>
                  </a:lnTo>
                  <a:lnTo>
                    <a:pt x="0" y="1658112"/>
                  </a:lnTo>
                  <a:close/>
                </a:path>
              </a:pathLst>
            </a:custGeom>
            <a:solidFill>
              <a:srgbClr val="F0E0D0"/>
            </a:solidFill>
          </p:spPr>
        </p:sp>
        <p:sp>
          <p:nvSpPr>
            <p:cNvPr id="52" name="Freeform 52"/>
            <p:cNvSpPr/>
            <p:nvPr/>
          </p:nvSpPr>
          <p:spPr>
            <a:xfrm>
              <a:off x="0" y="0"/>
              <a:ext cx="23523195" cy="1675130"/>
            </a:xfrm>
            <a:custGeom>
              <a:avLst/>
              <a:gdLst/>
              <a:ahLst/>
              <a:cxnLst/>
              <a:rect l="l" t="t" r="r" b="b"/>
              <a:pathLst>
                <a:path w="23523195" h="1675130">
                  <a:moveTo>
                    <a:pt x="8509" y="0"/>
                  </a:moveTo>
                  <a:lnTo>
                    <a:pt x="23514686" y="0"/>
                  </a:lnTo>
                  <a:cubicBezTo>
                    <a:pt x="23519385" y="0"/>
                    <a:pt x="23523195" y="3810"/>
                    <a:pt x="23523195" y="8509"/>
                  </a:cubicBezTo>
                  <a:lnTo>
                    <a:pt x="23523195" y="1666621"/>
                  </a:lnTo>
                  <a:cubicBezTo>
                    <a:pt x="23523195" y="1671320"/>
                    <a:pt x="23519385" y="1675130"/>
                    <a:pt x="23514686" y="1675130"/>
                  </a:cubicBezTo>
                  <a:lnTo>
                    <a:pt x="8509" y="1675130"/>
                  </a:lnTo>
                  <a:cubicBezTo>
                    <a:pt x="3810" y="1675130"/>
                    <a:pt x="0" y="1671320"/>
                    <a:pt x="0" y="1666621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666621"/>
                  </a:lnTo>
                  <a:lnTo>
                    <a:pt x="8509" y="1666621"/>
                  </a:lnTo>
                  <a:lnTo>
                    <a:pt x="8509" y="1658112"/>
                  </a:lnTo>
                  <a:lnTo>
                    <a:pt x="23514686" y="1658112"/>
                  </a:lnTo>
                  <a:lnTo>
                    <a:pt x="23514686" y="1666621"/>
                  </a:lnTo>
                  <a:lnTo>
                    <a:pt x="23506176" y="1666621"/>
                  </a:lnTo>
                  <a:lnTo>
                    <a:pt x="23506176" y="8509"/>
                  </a:lnTo>
                  <a:lnTo>
                    <a:pt x="23514686" y="8509"/>
                  </a:lnTo>
                  <a:lnTo>
                    <a:pt x="23514686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53" name="Group 53"/>
          <p:cNvGrpSpPr/>
          <p:nvPr/>
        </p:nvGrpSpPr>
        <p:grpSpPr>
          <a:xfrm>
            <a:off x="316487" y="5949191"/>
            <a:ext cx="7066283" cy="1268987"/>
            <a:chOff x="0" y="0"/>
            <a:chExt cx="9421711" cy="1691983"/>
          </a:xfrm>
        </p:grpSpPr>
        <p:sp>
          <p:nvSpPr>
            <p:cNvPr id="54" name="Freeform 54"/>
            <p:cNvSpPr/>
            <p:nvPr/>
          </p:nvSpPr>
          <p:spPr>
            <a:xfrm>
              <a:off x="16891" y="16891"/>
              <a:ext cx="9387840" cy="1658112"/>
            </a:xfrm>
            <a:custGeom>
              <a:avLst/>
              <a:gdLst/>
              <a:ahLst/>
              <a:cxnLst/>
              <a:rect l="l" t="t" r="r" b="b"/>
              <a:pathLst>
                <a:path w="9387840" h="1658112">
                  <a:moveTo>
                    <a:pt x="0" y="0"/>
                  </a:moveTo>
                  <a:lnTo>
                    <a:pt x="9387840" y="0"/>
                  </a:lnTo>
                  <a:lnTo>
                    <a:pt x="9387840" y="1658112"/>
                  </a:lnTo>
                  <a:lnTo>
                    <a:pt x="0" y="1658112"/>
                  </a:lnTo>
                  <a:close/>
                </a:path>
              </a:pathLst>
            </a:custGeom>
            <a:solidFill>
              <a:srgbClr val="DEC5B0"/>
            </a:solidFill>
          </p:spPr>
        </p:sp>
        <p:sp>
          <p:nvSpPr>
            <p:cNvPr id="55" name="Freeform 55"/>
            <p:cNvSpPr/>
            <p:nvPr/>
          </p:nvSpPr>
          <p:spPr>
            <a:xfrm>
              <a:off x="0" y="0"/>
              <a:ext cx="9421622" cy="1691894"/>
            </a:xfrm>
            <a:custGeom>
              <a:avLst/>
              <a:gdLst/>
              <a:ahLst/>
              <a:cxnLst/>
              <a:rect l="l" t="t" r="r" b="b"/>
              <a:pathLst>
                <a:path w="9421622" h="1691894">
                  <a:moveTo>
                    <a:pt x="16891" y="0"/>
                  </a:moveTo>
                  <a:lnTo>
                    <a:pt x="9404731" y="0"/>
                  </a:lnTo>
                  <a:cubicBezTo>
                    <a:pt x="9414129" y="0"/>
                    <a:pt x="9421622" y="7620"/>
                    <a:pt x="9421622" y="16891"/>
                  </a:cubicBezTo>
                  <a:lnTo>
                    <a:pt x="9421622" y="1675003"/>
                  </a:lnTo>
                  <a:cubicBezTo>
                    <a:pt x="9421622" y="1684401"/>
                    <a:pt x="9414002" y="1691894"/>
                    <a:pt x="9404731" y="1691894"/>
                  </a:cubicBezTo>
                  <a:lnTo>
                    <a:pt x="16891" y="1691894"/>
                  </a:lnTo>
                  <a:cubicBezTo>
                    <a:pt x="7493" y="1691894"/>
                    <a:pt x="0" y="1684274"/>
                    <a:pt x="0" y="1675003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675003"/>
                  </a:lnTo>
                  <a:lnTo>
                    <a:pt x="16891" y="1675003"/>
                  </a:lnTo>
                  <a:lnTo>
                    <a:pt x="16891" y="1658112"/>
                  </a:lnTo>
                  <a:lnTo>
                    <a:pt x="9404731" y="1658112"/>
                  </a:lnTo>
                  <a:lnTo>
                    <a:pt x="9404731" y="1675003"/>
                  </a:lnTo>
                  <a:lnTo>
                    <a:pt x="9387840" y="1675003"/>
                  </a:lnTo>
                  <a:lnTo>
                    <a:pt x="9387840" y="16891"/>
                  </a:lnTo>
                  <a:lnTo>
                    <a:pt x="9404731" y="16891"/>
                  </a:lnTo>
                  <a:lnTo>
                    <a:pt x="940473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56" name="Group 56"/>
          <p:cNvGrpSpPr/>
          <p:nvPr/>
        </p:nvGrpSpPr>
        <p:grpSpPr>
          <a:xfrm>
            <a:off x="512064" y="6144768"/>
            <a:ext cx="6675120" cy="877824"/>
            <a:chOff x="0" y="0"/>
            <a:chExt cx="8900160" cy="1170432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900160" cy="1170432"/>
            </a:xfrm>
            <a:custGeom>
              <a:avLst/>
              <a:gdLst/>
              <a:ahLst/>
              <a:cxnLst/>
              <a:rect l="l" t="t" r="r" b="b"/>
              <a:pathLst>
                <a:path w="8900160" h="1170432">
                  <a:moveTo>
                    <a:pt x="0" y="0"/>
                  </a:moveTo>
                  <a:lnTo>
                    <a:pt x="8900160" y="0"/>
                  </a:lnTo>
                  <a:lnTo>
                    <a:pt x="8900160" y="1170432"/>
                  </a:lnTo>
                  <a:lnTo>
                    <a:pt x="0" y="117043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98167" b="-98167"/>
              </a:stretch>
            </a:blipFill>
          </p:spPr>
        </p:sp>
        <p:sp>
          <p:nvSpPr>
            <p:cNvPr id="58" name="TextBox 58"/>
            <p:cNvSpPr txBox="1"/>
            <p:nvPr/>
          </p:nvSpPr>
          <p:spPr>
            <a:xfrm>
              <a:off x="0" y="-57150"/>
              <a:ext cx="8900160" cy="122758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120"/>
                </a:lnSpc>
              </a:pPr>
              <a:r>
                <a:rPr lang="en-US" sz="2600" b="1">
                  <a:solidFill>
                    <a:srgbClr val="4A203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Kanda ürik asit yüksekliği</a:t>
              </a: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7589520" y="6144768"/>
            <a:ext cx="10149840" cy="877824"/>
            <a:chOff x="0" y="0"/>
            <a:chExt cx="13533120" cy="1170432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13533120" cy="1170432"/>
            </a:xfrm>
            <a:custGeom>
              <a:avLst/>
              <a:gdLst/>
              <a:ahLst/>
              <a:cxnLst/>
              <a:rect l="l" t="t" r="r" b="b"/>
              <a:pathLst>
                <a:path w="13533120" h="1170432">
                  <a:moveTo>
                    <a:pt x="0" y="0"/>
                  </a:moveTo>
                  <a:lnTo>
                    <a:pt x="13533120" y="0"/>
                  </a:lnTo>
                  <a:lnTo>
                    <a:pt x="13533120" y="1170432"/>
                  </a:lnTo>
                  <a:lnTo>
                    <a:pt x="0" y="117043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75295" b="-175295"/>
              </a:stretch>
            </a:blipFill>
          </p:spPr>
        </p:sp>
        <p:sp>
          <p:nvSpPr>
            <p:cNvPr id="61" name="TextBox 61"/>
            <p:cNvSpPr txBox="1"/>
            <p:nvPr/>
          </p:nvSpPr>
          <p:spPr>
            <a:xfrm>
              <a:off x="0" y="-57150"/>
              <a:ext cx="13533120" cy="122758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120"/>
                </a:lnSpc>
              </a:pPr>
              <a:r>
                <a:rPr lang="en-US" sz="2600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Pirazinamide bağlı; semptomatik ise antiinflamatuar. Üst sınır 6,2 mg/dL</a:t>
              </a: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322831" y="7363711"/>
            <a:ext cx="17642329" cy="1256281"/>
            <a:chOff x="0" y="0"/>
            <a:chExt cx="23523105" cy="1675041"/>
          </a:xfrm>
        </p:grpSpPr>
        <p:sp>
          <p:nvSpPr>
            <p:cNvPr id="63" name="Freeform 63"/>
            <p:cNvSpPr/>
            <p:nvPr/>
          </p:nvSpPr>
          <p:spPr>
            <a:xfrm>
              <a:off x="8509" y="8509"/>
              <a:ext cx="23506177" cy="1658112"/>
            </a:xfrm>
            <a:custGeom>
              <a:avLst/>
              <a:gdLst/>
              <a:ahLst/>
              <a:cxnLst/>
              <a:rect l="l" t="t" r="r" b="b"/>
              <a:pathLst>
                <a:path w="23506177" h="1658112">
                  <a:moveTo>
                    <a:pt x="0" y="0"/>
                  </a:moveTo>
                  <a:lnTo>
                    <a:pt x="23506177" y="0"/>
                  </a:lnTo>
                  <a:lnTo>
                    <a:pt x="23506177" y="1658112"/>
                  </a:lnTo>
                  <a:lnTo>
                    <a:pt x="0" y="1658112"/>
                  </a:lnTo>
                  <a:close/>
                </a:path>
              </a:pathLst>
            </a:custGeom>
            <a:solidFill>
              <a:srgbClr val="F5EAD8"/>
            </a:solidFill>
          </p:spPr>
        </p:sp>
        <p:sp>
          <p:nvSpPr>
            <p:cNvPr id="64" name="Freeform 64"/>
            <p:cNvSpPr/>
            <p:nvPr/>
          </p:nvSpPr>
          <p:spPr>
            <a:xfrm>
              <a:off x="0" y="0"/>
              <a:ext cx="23523195" cy="1675130"/>
            </a:xfrm>
            <a:custGeom>
              <a:avLst/>
              <a:gdLst/>
              <a:ahLst/>
              <a:cxnLst/>
              <a:rect l="l" t="t" r="r" b="b"/>
              <a:pathLst>
                <a:path w="23523195" h="1675130">
                  <a:moveTo>
                    <a:pt x="8509" y="0"/>
                  </a:moveTo>
                  <a:lnTo>
                    <a:pt x="23514686" y="0"/>
                  </a:lnTo>
                  <a:cubicBezTo>
                    <a:pt x="23519385" y="0"/>
                    <a:pt x="23523195" y="3810"/>
                    <a:pt x="23523195" y="8509"/>
                  </a:cubicBezTo>
                  <a:lnTo>
                    <a:pt x="23523195" y="1666621"/>
                  </a:lnTo>
                  <a:cubicBezTo>
                    <a:pt x="23523195" y="1671320"/>
                    <a:pt x="23519385" y="1675130"/>
                    <a:pt x="23514686" y="1675130"/>
                  </a:cubicBezTo>
                  <a:lnTo>
                    <a:pt x="8509" y="1675130"/>
                  </a:lnTo>
                  <a:cubicBezTo>
                    <a:pt x="3810" y="1675130"/>
                    <a:pt x="0" y="1671320"/>
                    <a:pt x="0" y="1666621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666621"/>
                  </a:lnTo>
                  <a:lnTo>
                    <a:pt x="8509" y="1666621"/>
                  </a:lnTo>
                  <a:lnTo>
                    <a:pt x="8509" y="1658112"/>
                  </a:lnTo>
                  <a:lnTo>
                    <a:pt x="23514686" y="1658112"/>
                  </a:lnTo>
                  <a:lnTo>
                    <a:pt x="23514686" y="1666621"/>
                  </a:lnTo>
                  <a:lnTo>
                    <a:pt x="23506176" y="1666621"/>
                  </a:lnTo>
                  <a:lnTo>
                    <a:pt x="23506176" y="8509"/>
                  </a:lnTo>
                  <a:lnTo>
                    <a:pt x="23514686" y="8509"/>
                  </a:lnTo>
                  <a:lnTo>
                    <a:pt x="23514686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65" name="Group 65"/>
          <p:cNvGrpSpPr/>
          <p:nvPr/>
        </p:nvGrpSpPr>
        <p:grpSpPr>
          <a:xfrm>
            <a:off x="316487" y="7357367"/>
            <a:ext cx="7066283" cy="1268987"/>
            <a:chOff x="0" y="0"/>
            <a:chExt cx="9421711" cy="1691983"/>
          </a:xfrm>
        </p:grpSpPr>
        <p:sp>
          <p:nvSpPr>
            <p:cNvPr id="66" name="Freeform 66"/>
            <p:cNvSpPr/>
            <p:nvPr/>
          </p:nvSpPr>
          <p:spPr>
            <a:xfrm>
              <a:off x="16891" y="16891"/>
              <a:ext cx="9387840" cy="1658112"/>
            </a:xfrm>
            <a:custGeom>
              <a:avLst/>
              <a:gdLst/>
              <a:ahLst/>
              <a:cxnLst/>
              <a:rect l="l" t="t" r="r" b="b"/>
              <a:pathLst>
                <a:path w="9387840" h="1658112">
                  <a:moveTo>
                    <a:pt x="0" y="0"/>
                  </a:moveTo>
                  <a:lnTo>
                    <a:pt x="9387840" y="0"/>
                  </a:lnTo>
                  <a:lnTo>
                    <a:pt x="9387840" y="1658112"/>
                  </a:lnTo>
                  <a:lnTo>
                    <a:pt x="0" y="1658112"/>
                  </a:lnTo>
                  <a:close/>
                </a:path>
              </a:pathLst>
            </a:custGeom>
            <a:solidFill>
              <a:srgbClr val="E8D0C0"/>
            </a:solidFill>
          </p:spPr>
        </p:sp>
        <p:sp>
          <p:nvSpPr>
            <p:cNvPr id="67" name="Freeform 67"/>
            <p:cNvSpPr/>
            <p:nvPr/>
          </p:nvSpPr>
          <p:spPr>
            <a:xfrm>
              <a:off x="0" y="0"/>
              <a:ext cx="9421622" cy="1691894"/>
            </a:xfrm>
            <a:custGeom>
              <a:avLst/>
              <a:gdLst/>
              <a:ahLst/>
              <a:cxnLst/>
              <a:rect l="l" t="t" r="r" b="b"/>
              <a:pathLst>
                <a:path w="9421622" h="1691894">
                  <a:moveTo>
                    <a:pt x="16891" y="0"/>
                  </a:moveTo>
                  <a:lnTo>
                    <a:pt x="9404731" y="0"/>
                  </a:lnTo>
                  <a:cubicBezTo>
                    <a:pt x="9414129" y="0"/>
                    <a:pt x="9421622" y="7620"/>
                    <a:pt x="9421622" y="16891"/>
                  </a:cubicBezTo>
                  <a:lnTo>
                    <a:pt x="9421622" y="1675003"/>
                  </a:lnTo>
                  <a:cubicBezTo>
                    <a:pt x="9421622" y="1684401"/>
                    <a:pt x="9414002" y="1691894"/>
                    <a:pt x="9404731" y="1691894"/>
                  </a:cubicBezTo>
                  <a:lnTo>
                    <a:pt x="16891" y="1691894"/>
                  </a:lnTo>
                  <a:cubicBezTo>
                    <a:pt x="7493" y="1691894"/>
                    <a:pt x="0" y="1684274"/>
                    <a:pt x="0" y="1675003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675003"/>
                  </a:lnTo>
                  <a:lnTo>
                    <a:pt x="16891" y="1675003"/>
                  </a:lnTo>
                  <a:lnTo>
                    <a:pt x="16891" y="1658112"/>
                  </a:lnTo>
                  <a:lnTo>
                    <a:pt x="9404731" y="1658112"/>
                  </a:lnTo>
                  <a:lnTo>
                    <a:pt x="9404731" y="1675003"/>
                  </a:lnTo>
                  <a:lnTo>
                    <a:pt x="9387840" y="1675003"/>
                  </a:lnTo>
                  <a:lnTo>
                    <a:pt x="9387840" y="16891"/>
                  </a:lnTo>
                  <a:lnTo>
                    <a:pt x="9404731" y="16891"/>
                  </a:lnTo>
                  <a:lnTo>
                    <a:pt x="940473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68" name="Group 68"/>
          <p:cNvGrpSpPr/>
          <p:nvPr/>
        </p:nvGrpSpPr>
        <p:grpSpPr>
          <a:xfrm>
            <a:off x="512064" y="7552944"/>
            <a:ext cx="6675120" cy="877824"/>
            <a:chOff x="0" y="0"/>
            <a:chExt cx="8900160" cy="1170432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8900160" cy="1170432"/>
            </a:xfrm>
            <a:custGeom>
              <a:avLst/>
              <a:gdLst/>
              <a:ahLst/>
              <a:cxnLst/>
              <a:rect l="l" t="t" r="r" b="b"/>
              <a:pathLst>
                <a:path w="8900160" h="1170432">
                  <a:moveTo>
                    <a:pt x="0" y="0"/>
                  </a:moveTo>
                  <a:lnTo>
                    <a:pt x="8900160" y="0"/>
                  </a:lnTo>
                  <a:lnTo>
                    <a:pt x="8900160" y="1170432"/>
                  </a:lnTo>
                  <a:lnTo>
                    <a:pt x="0" y="117043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98167" b="-98167"/>
              </a:stretch>
            </a:blipFill>
          </p:spPr>
        </p:sp>
        <p:sp>
          <p:nvSpPr>
            <p:cNvPr id="70" name="TextBox 70"/>
            <p:cNvSpPr txBox="1"/>
            <p:nvPr/>
          </p:nvSpPr>
          <p:spPr>
            <a:xfrm>
              <a:off x="0" y="-57150"/>
              <a:ext cx="8900160" cy="122758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120"/>
                </a:lnSpc>
              </a:pPr>
              <a:r>
                <a:rPr lang="en-US" sz="2600" b="1">
                  <a:solidFill>
                    <a:srgbClr val="4A203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Deri reaksiyonları</a:t>
              </a:r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7589520" y="7552944"/>
            <a:ext cx="10149840" cy="877824"/>
            <a:chOff x="0" y="0"/>
            <a:chExt cx="13533120" cy="1170432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13533120" cy="1170432"/>
            </a:xfrm>
            <a:custGeom>
              <a:avLst/>
              <a:gdLst/>
              <a:ahLst/>
              <a:cxnLst/>
              <a:rect l="l" t="t" r="r" b="b"/>
              <a:pathLst>
                <a:path w="13533120" h="1170432">
                  <a:moveTo>
                    <a:pt x="0" y="0"/>
                  </a:moveTo>
                  <a:lnTo>
                    <a:pt x="13533120" y="0"/>
                  </a:lnTo>
                  <a:lnTo>
                    <a:pt x="13533120" y="1170432"/>
                  </a:lnTo>
                  <a:lnTo>
                    <a:pt x="0" y="117043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75295" b="-175295"/>
              </a:stretch>
            </a:blipFill>
          </p:spPr>
        </p:sp>
        <p:sp>
          <p:nvSpPr>
            <p:cNvPr id="73" name="TextBox 73"/>
            <p:cNvSpPr txBox="1"/>
            <p:nvPr/>
          </p:nvSpPr>
          <p:spPr>
            <a:xfrm>
              <a:off x="0" y="-57150"/>
              <a:ext cx="13533120" cy="122758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120"/>
                </a:lnSpc>
              </a:pPr>
              <a:r>
                <a:rPr lang="en-US" sz="2600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Tüm TB ilaçları ile görülebilir; hafif döküntüde antihistaminik yeterli</a:t>
              </a:r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322831" y="8771887"/>
            <a:ext cx="17642329" cy="1256281"/>
            <a:chOff x="0" y="0"/>
            <a:chExt cx="23523105" cy="1675041"/>
          </a:xfrm>
        </p:grpSpPr>
        <p:sp>
          <p:nvSpPr>
            <p:cNvPr id="75" name="Freeform 75"/>
            <p:cNvSpPr/>
            <p:nvPr/>
          </p:nvSpPr>
          <p:spPr>
            <a:xfrm>
              <a:off x="8509" y="8509"/>
              <a:ext cx="23506177" cy="1658112"/>
            </a:xfrm>
            <a:custGeom>
              <a:avLst/>
              <a:gdLst/>
              <a:ahLst/>
              <a:cxnLst/>
              <a:rect l="l" t="t" r="r" b="b"/>
              <a:pathLst>
                <a:path w="23506177" h="1658112">
                  <a:moveTo>
                    <a:pt x="0" y="0"/>
                  </a:moveTo>
                  <a:lnTo>
                    <a:pt x="23506177" y="0"/>
                  </a:lnTo>
                  <a:lnTo>
                    <a:pt x="23506177" y="1658112"/>
                  </a:lnTo>
                  <a:lnTo>
                    <a:pt x="0" y="1658112"/>
                  </a:lnTo>
                  <a:close/>
                </a:path>
              </a:pathLst>
            </a:custGeom>
            <a:solidFill>
              <a:srgbClr val="F0E0D0"/>
            </a:solidFill>
          </p:spPr>
        </p:sp>
        <p:sp>
          <p:nvSpPr>
            <p:cNvPr id="76" name="Freeform 76"/>
            <p:cNvSpPr/>
            <p:nvPr/>
          </p:nvSpPr>
          <p:spPr>
            <a:xfrm>
              <a:off x="0" y="0"/>
              <a:ext cx="23523195" cy="1675130"/>
            </a:xfrm>
            <a:custGeom>
              <a:avLst/>
              <a:gdLst/>
              <a:ahLst/>
              <a:cxnLst/>
              <a:rect l="l" t="t" r="r" b="b"/>
              <a:pathLst>
                <a:path w="23523195" h="1675130">
                  <a:moveTo>
                    <a:pt x="8509" y="0"/>
                  </a:moveTo>
                  <a:lnTo>
                    <a:pt x="23514686" y="0"/>
                  </a:lnTo>
                  <a:cubicBezTo>
                    <a:pt x="23519385" y="0"/>
                    <a:pt x="23523195" y="3810"/>
                    <a:pt x="23523195" y="8509"/>
                  </a:cubicBezTo>
                  <a:lnTo>
                    <a:pt x="23523195" y="1666621"/>
                  </a:lnTo>
                  <a:cubicBezTo>
                    <a:pt x="23523195" y="1671320"/>
                    <a:pt x="23519385" y="1675130"/>
                    <a:pt x="23514686" y="1675130"/>
                  </a:cubicBezTo>
                  <a:lnTo>
                    <a:pt x="8509" y="1675130"/>
                  </a:lnTo>
                  <a:cubicBezTo>
                    <a:pt x="3810" y="1675130"/>
                    <a:pt x="0" y="1671320"/>
                    <a:pt x="0" y="1666621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666621"/>
                  </a:lnTo>
                  <a:lnTo>
                    <a:pt x="8509" y="1666621"/>
                  </a:lnTo>
                  <a:lnTo>
                    <a:pt x="8509" y="1658112"/>
                  </a:lnTo>
                  <a:lnTo>
                    <a:pt x="23514686" y="1658112"/>
                  </a:lnTo>
                  <a:lnTo>
                    <a:pt x="23514686" y="1666621"/>
                  </a:lnTo>
                  <a:lnTo>
                    <a:pt x="23506176" y="1666621"/>
                  </a:lnTo>
                  <a:lnTo>
                    <a:pt x="23506176" y="8509"/>
                  </a:lnTo>
                  <a:lnTo>
                    <a:pt x="23514686" y="8509"/>
                  </a:lnTo>
                  <a:lnTo>
                    <a:pt x="23514686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77" name="Group 77"/>
          <p:cNvGrpSpPr/>
          <p:nvPr/>
        </p:nvGrpSpPr>
        <p:grpSpPr>
          <a:xfrm>
            <a:off x="316487" y="8765543"/>
            <a:ext cx="7066283" cy="1268987"/>
            <a:chOff x="0" y="0"/>
            <a:chExt cx="9421711" cy="1691983"/>
          </a:xfrm>
        </p:grpSpPr>
        <p:sp>
          <p:nvSpPr>
            <p:cNvPr id="78" name="Freeform 78"/>
            <p:cNvSpPr/>
            <p:nvPr/>
          </p:nvSpPr>
          <p:spPr>
            <a:xfrm>
              <a:off x="16891" y="16891"/>
              <a:ext cx="9387840" cy="1658112"/>
            </a:xfrm>
            <a:custGeom>
              <a:avLst/>
              <a:gdLst/>
              <a:ahLst/>
              <a:cxnLst/>
              <a:rect l="l" t="t" r="r" b="b"/>
              <a:pathLst>
                <a:path w="9387840" h="1658112">
                  <a:moveTo>
                    <a:pt x="0" y="0"/>
                  </a:moveTo>
                  <a:lnTo>
                    <a:pt x="9387840" y="0"/>
                  </a:lnTo>
                  <a:lnTo>
                    <a:pt x="9387840" y="1658112"/>
                  </a:lnTo>
                  <a:lnTo>
                    <a:pt x="0" y="1658112"/>
                  </a:lnTo>
                  <a:close/>
                </a:path>
              </a:pathLst>
            </a:custGeom>
            <a:solidFill>
              <a:srgbClr val="DEC5B0"/>
            </a:solidFill>
          </p:spPr>
        </p:sp>
        <p:sp>
          <p:nvSpPr>
            <p:cNvPr id="79" name="Freeform 79"/>
            <p:cNvSpPr/>
            <p:nvPr/>
          </p:nvSpPr>
          <p:spPr>
            <a:xfrm>
              <a:off x="0" y="0"/>
              <a:ext cx="9421622" cy="1691894"/>
            </a:xfrm>
            <a:custGeom>
              <a:avLst/>
              <a:gdLst/>
              <a:ahLst/>
              <a:cxnLst/>
              <a:rect l="l" t="t" r="r" b="b"/>
              <a:pathLst>
                <a:path w="9421622" h="1691894">
                  <a:moveTo>
                    <a:pt x="16891" y="0"/>
                  </a:moveTo>
                  <a:lnTo>
                    <a:pt x="9404731" y="0"/>
                  </a:lnTo>
                  <a:cubicBezTo>
                    <a:pt x="9414129" y="0"/>
                    <a:pt x="9421622" y="7620"/>
                    <a:pt x="9421622" y="16891"/>
                  </a:cubicBezTo>
                  <a:lnTo>
                    <a:pt x="9421622" y="1675003"/>
                  </a:lnTo>
                  <a:cubicBezTo>
                    <a:pt x="9421622" y="1684401"/>
                    <a:pt x="9414002" y="1691894"/>
                    <a:pt x="9404731" y="1691894"/>
                  </a:cubicBezTo>
                  <a:lnTo>
                    <a:pt x="16891" y="1691894"/>
                  </a:lnTo>
                  <a:cubicBezTo>
                    <a:pt x="7493" y="1691894"/>
                    <a:pt x="0" y="1684274"/>
                    <a:pt x="0" y="1675003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675003"/>
                  </a:lnTo>
                  <a:lnTo>
                    <a:pt x="16891" y="1675003"/>
                  </a:lnTo>
                  <a:lnTo>
                    <a:pt x="16891" y="1658112"/>
                  </a:lnTo>
                  <a:lnTo>
                    <a:pt x="9404731" y="1658112"/>
                  </a:lnTo>
                  <a:lnTo>
                    <a:pt x="9404731" y="1675003"/>
                  </a:lnTo>
                  <a:lnTo>
                    <a:pt x="9387840" y="1675003"/>
                  </a:lnTo>
                  <a:lnTo>
                    <a:pt x="9387840" y="16891"/>
                  </a:lnTo>
                  <a:lnTo>
                    <a:pt x="9404731" y="16891"/>
                  </a:lnTo>
                  <a:lnTo>
                    <a:pt x="940473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80" name="Group 80"/>
          <p:cNvGrpSpPr/>
          <p:nvPr/>
        </p:nvGrpSpPr>
        <p:grpSpPr>
          <a:xfrm>
            <a:off x="512064" y="8961120"/>
            <a:ext cx="6675120" cy="877824"/>
            <a:chOff x="0" y="0"/>
            <a:chExt cx="8900160" cy="1170432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8900160" cy="1170432"/>
            </a:xfrm>
            <a:custGeom>
              <a:avLst/>
              <a:gdLst/>
              <a:ahLst/>
              <a:cxnLst/>
              <a:rect l="l" t="t" r="r" b="b"/>
              <a:pathLst>
                <a:path w="8900160" h="1170432">
                  <a:moveTo>
                    <a:pt x="0" y="0"/>
                  </a:moveTo>
                  <a:lnTo>
                    <a:pt x="8900160" y="0"/>
                  </a:lnTo>
                  <a:lnTo>
                    <a:pt x="8900160" y="1170432"/>
                  </a:lnTo>
                  <a:lnTo>
                    <a:pt x="0" y="117043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98167" b="-98167"/>
              </a:stretch>
            </a:blipFill>
          </p:spPr>
        </p:sp>
        <p:sp>
          <p:nvSpPr>
            <p:cNvPr id="82" name="TextBox 82"/>
            <p:cNvSpPr txBox="1"/>
            <p:nvPr/>
          </p:nvSpPr>
          <p:spPr>
            <a:xfrm>
              <a:off x="0" y="-57150"/>
              <a:ext cx="8900160" cy="122758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120"/>
                </a:lnSpc>
              </a:pPr>
              <a:r>
                <a:rPr lang="en-US" sz="2600" b="1">
                  <a:solidFill>
                    <a:srgbClr val="4A203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Grip benzeri tablo</a:t>
              </a:r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7589520" y="8961120"/>
            <a:ext cx="10149840" cy="877824"/>
            <a:chOff x="0" y="0"/>
            <a:chExt cx="13533120" cy="1170432"/>
          </a:xfrm>
        </p:grpSpPr>
        <p:sp>
          <p:nvSpPr>
            <p:cNvPr id="84" name="Freeform 84"/>
            <p:cNvSpPr/>
            <p:nvPr/>
          </p:nvSpPr>
          <p:spPr>
            <a:xfrm>
              <a:off x="0" y="0"/>
              <a:ext cx="13533120" cy="1170432"/>
            </a:xfrm>
            <a:custGeom>
              <a:avLst/>
              <a:gdLst/>
              <a:ahLst/>
              <a:cxnLst/>
              <a:rect l="l" t="t" r="r" b="b"/>
              <a:pathLst>
                <a:path w="13533120" h="1170432">
                  <a:moveTo>
                    <a:pt x="0" y="0"/>
                  </a:moveTo>
                  <a:lnTo>
                    <a:pt x="13533120" y="0"/>
                  </a:lnTo>
                  <a:lnTo>
                    <a:pt x="13533120" y="1170432"/>
                  </a:lnTo>
                  <a:lnTo>
                    <a:pt x="0" y="117043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75295" b="-175295"/>
              </a:stretch>
            </a:blipFill>
          </p:spPr>
        </p:sp>
        <p:sp>
          <p:nvSpPr>
            <p:cNvPr id="85" name="TextBox 85"/>
            <p:cNvSpPr txBox="1"/>
            <p:nvPr/>
          </p:nvSpPr>
          <p:spPr>
            <a:xfrm>
              <a:off x="0" y="-57150"/>
              <a:ext cx="13533120" cy="122758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120"/>
                </a:lnSpc>
              </a:pPr>
              <a:r>
                <a:rPr lang="en-US" sz="2600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Rifampisine bağlı; ateş, titreme, kemik ağrısı 1–8 saat sürebilir</a:t>
              </a: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97" y="-12697"/>
            <a:ext cx="18313403" cy="1342139"/>
            <a:chOff x="0" y="0"/>
            <a:chExt cx="24417871" cy="1789519"/>
          </a:xfrm>
        </p:grpSpPr>
        <p:sp>
          <p:nvSpPr>
            <p:cNvPr id="3" name="Freeform 3"/>
            <p:cNvSpPr/>
            <p:nvPr/>
          </p:nvSpPr>
          <p:spPr>
            <a:xfrm>
              <a:off x="16891" y="16891"/>
              <a:ext cx="24383999" cy="1755648"/>
            </a:xfrm>
            <a:custGeom>
              <a:avLst/>
              <a:gdLst/>
              <a:ahLst/>
              <a:cxnLst/>
              <a:rect l="l" t="t" r="r" b="b"/>
              <a:pathLst>
                <a:path w="24383999" h="1755648">
                  <a:moveTo>
                    <a:pt x="0" y="0"/>
                  </a:moveTo>
                  <a:lnTo>
                    <a:pt x="24383999" y="0"/>
                  </a:lnTo>
                  <a:lnTo>
                    <a:pt x="24383999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417782" cy="1789430"/>
            </a:xfrm>
            <a:custGeom>
              <a:avLst/>
              <a:gdLst/>
              <a:ahLst/>
              <a:cxnLst/>
              <a:rect l="l" t="t" r="r" b="b"/>
              <a:pathLst>
                <a:path w="24417782" h="1789430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772539"/>
                  </a:lnTo>
                  <a:cubicBezTo>
                    <a:pt x="24417782" y="1781937"/>
                    <a:pt x="24410163" y="1789430"/>
                    <a:pt x="24400890" y="1789430"/>
                  </a:cubicBezTo>
                  <a:lnTo>
                    <a:pt x="16891" y="1789430"/>
                  </a:lnTo>
                  <a:cubicBezTo>
                    <a:pt x="7493" y="1789430"/>
                    <a:pt x="0" y="1781810"/>
                    <a:pt x="0" y="177253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772539"/>
                  </a:lnTo>
                  <a:lnTo>
                    <a:pt x="16891" y="1772539"/>
                  </a:lnTo>
                  <a:lnTo>
                    <a:pt x="16891" y="1755648"/>
                  </a:lnTo>
                  <a:lnTo>
                    <a:pt x="24400890" y="1755648"/>
                  </a:lnTo>
                  <a:lnTo>
                    <a:pt x="24400890" y="1772539"/>
                  </a:lnTo>
                  <a:lnTo>
                    <a:pt x="24384000" y="177253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12697" y="1304039"/>
            <a:ext cx="18313403" cy="153419"/>
            <a:chOff x="0" y="0"/>
            <a:chExt cx="24417871" cy="204559"/>
          </a:xfrm>
        </p:grpSpPr>
        <p:sp>
          <p:nvSpPr>
            <p:cNvPr id="6" name="Freeform 6"/>
            <p:cNvSpPr/>
            <p:nvPr/>
          </p:nvSpPr>
          <p:spPr>
            <a:xfrm>
              <a:off x="16891" y="16891"/>
              <a:ext cx="24383999" cy="170688"/>
            </a:xfrm>
            <a:custGeom>
              <a:avLst/>
              <a:gdLst/>
              <a:ahLst/>
              <a:cxnLst/>
              <a:rect l="l" t="t" r="r" b="b"/>
              <a:pathLst>
                <a:path w="24383999" h="170688">
                  <a:moveTo>
                    <a:pt x="0" y="0"/>
                  </a:moveTo>
                  <a:lnTo>
                    <a:pt x="24383999" y="0"/>
                  </a:lnTo>
                  <a:lnTo>
                    <a:pt x="24383999" y="170688"/>
                  </a:lnTo>
                  <a:lnTo>
                    <a:pt x="0" y="170688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4417782" cy="204472"/>
            </a:xfrm>
            <a:custGeom>
              <a:avLst/>
              <a:gdLst/>
              <a:ahLst/>
              <a:cxnLst/>
              <a:rect l="l" t="t" r="r" b="b"/>
              <a:pathLst>
                <a:path w="24417782" h="204472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87579"/>
                  </a:lnTo>
                  <a:cubicBezTo>
                    <a:pt x="24417782" y="196977"/>
                    <a:pt x="24410163" y="204470"/>
                    <a:pt x="24400890" y="204470"/>
                  </a:cubicBezTo>
                  <a:lnTo>
                    <a:pt x="16891" y="204470"/>
                  </a:lnTo>
                  <a:cubicBezTo>
                    <a:pt x="7620" y="204597"/>
                    <a:pt x="0" y="196977"/>
                    <a:pt x="0" y="18757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87579"/>
                  </a:lnTo>
                  <a:lnTo>
                    <a:pt x="16891" y="187579"/>
                  </a:lnTo>
                  <a:lnTo>
                    <a:pt x="16891" y="170688"/>
                  </a:lnTo>
                  <a:lnTo>
                    <a:pt x="24400890" y="170688"/>
                  </a:lnTo>
                  <a:lnTo>
                    <a:pt x="24400890" y="187579"/>
                  </a:lnTo>
                  <a:lnTo>
                    <a:pt x="24384000" y="18757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12697" y="-12697"/>
            <a:ext cx="153419" cy="10312403"/>
            <a:chOff x="0" y="0"/>
            <a:chExt cx="204559" cy="13749871"/>
          </a:xfrm>
        </p:grpSpPr>
        <p:sp>
          <p:nvSpPr>
            <p:cNvPr id="9" name="Freeform 9"/>
            <p:cNvSpPr/>
            <p:nvPr/>
          </p:nvSpPr>
          <p:spPr>
            <a:xfrm>
              <a:off x="16891" y="16891"/>
              <a:ext cx="170688" cy="13715999"/>
            </a:xfrm>
            <a:custGeom>
              <a:avLst/>
              <a:gdLst/>
              <a:ahLst/>
              <a:cxnLst/>
              <a:rect l="l" t="t" r="r" b="b"/>
              <a:pathLst>
                <a:path w="170688" h="13715999">
                  <a:moveTo>
                    <a:pt x="0" y="0"/>
                  </a:moveTo>
                  <a:lnTo>
                    <a:pt x="170688" y="0"/>
                  </a:lnTo>
                  <a:lnTo>
                    <a:pt x="170688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04470" cy="13749782"/>
            </a:xfrm>
            <a:custGeom>
              <a:avLst/>
              <a:gdLst/>
              <a:ahLst/>
              <a:cxnLst/>
              <a:rect l="l" t="t" r="r" b="b"/>
              <a:pathLst>
                <a:path w="204470" h="13749782">
                  <a:moveTo>
                    <a:pt x="16891" y="0"/>
                  </a:moveTo>
                  <a:lnTo>
                    <a:pt x="187579" y="0"/>
                  </a:lnTo>
                  <a:cubicBezTo>
                    <a:pt x="196977" y="0"/>
                    <a:pt x="204470" y="7620"/>
                    <a:pt x="204470" y="16891"/>
                  </a:cubicBezTo>
                  <a:lnTo>
                    <a:pt x="204470" y="13732890"/>
                  </a:lnTo>
                  <a:cubicBezTo>
                    <a:pt x="204470" y="13742290"/>
                    <a:pt x="196850" y="13749782"/>
                    <a:pt x="187579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187579" y="13716000"/>
                  </a:lnTo>
                  <a:lnTo>
                    <a:pt x="187579" y="13732890"/>
                  </a:lnTo>
                  <a:lnTo>
                    <a:pt x="170688" y="13732890"/>
                  </a:lnTo>
                  <a:lnTo>
                    <a:pt x="170688" y="16891"/>
                  </a:lnTo>
                  <a:lnTo>
                    <a:pt x="187579" y="16891"/>
                  </a:lnTo>
                  <a:lnTo>
                    <a:pt x="187579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457200" y="182880"/>
            <a:ext cx="17373600" cy="1005840"/>
            <a:chOff x="0" y="0"/>
            <a:chExt cx="23164800" cy="13411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164800" cy="1341120"/>
            </a:xfrm>
            <a:custGeom>
              <a:avLst/>
              <a:gdLst/>
              <a:ahLst/>
              <a:cxnLst/>
              <a:rect l="l" t="t" r="r" b="b"/>
              <a:pathLst>
                <a:path w="23164800" h="1341120">
                  <a:moveTo>
                    <a:pt x="0" y="0"/>
                  </a:moveTo>
                  <a:lnTo>
                    <a:pt x="23164800" y="0"/>
                  </a:lnTo>
                  <a:lnTo>
                    <a:pt x="2316480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86559" b="-286559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23164800" cy="13506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280"/>
                </a:lnSpc>
              </a:pPr>
              <a:r>
                <a:rPr lang="en-US" sz="4400" b="1">
                  <a:solidFill>
                    <a:srgbClr val="FFFFFF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Majör Yan Etkiler — İlacı Kes ve Değerlendir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16487" y="1669799"/>
            <a:ext cx="17655035" cy="1122683"/>
            <a:chOff x="0" y="0"/>
            <a:chExt cx="23540047" cy="1496911"/>
          </a:xfrm>
        </p:grpSpPr>
        <p:sp>
          <p:nvSpPr>
            <p:cNvPr id="15" name="Freeform 15"/>
            <p:cNvSpPr/>
            <p:nvPr/>
          </p:nvSpPr>
          <p:spPr>
            <a:xfrm>
              <a:off x="16891" y="16891"/>
              <a:ext cx="23506176" cy="1463040"/>
            </a:xfrm>
            <a:custGeom>
              <a:avLst/>
              <a:gdLst/>
              <a:ahLst/>
              <a:cxnLst/>
              <a:rect l="l" t="t" r="r" b="b"/>
              <a:pathLst>
                <a:path w="23506176" h="1463040">
                  <a:moveTo>
                    <a:pt x="0" y="0"/>
                  </a:moveTo>
                  <a:lnTo>
                    <a:pt x="23506176" y="0"/>
                  </a:lnTo>
                  <a:lnTo>
                    <a:pt x="23506176" y="1463040"/>
                  </a:lnTo>
                  <a:lnTo>
                    <a:pt x="0" y="1463040"/>
                  </a:lnTo>
                  <a:close/>
                </a:path>
              </a:pathLst>
            </a:custGeom>
            <a:solidFill>
              <a:srgbClr val="8B1A2A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23539957" cy="1496822"/>
            </a:xfrm>
            <a:custGeom>
              <a:avLst/>
              <a:gdLst/>
              <a:ahLst/>
              <a:cxnLst/>
              <a:rect l="l" t="t" r="r" b="b"/>
              <a:pathLst>
                <a:path w="23539957" h="1496822">
                  <a:moveTo>
                    <a:pt x="16891" y="0"/>
                  </a:moveTo>
                  <a:lnTo>
                    <a:pt x="23523067" y="0"/>
                  </a:lnTo>
                  <a:cubicBezTo>
                    <a:pt x="23532464" y="0"/>
                    <a:pt x="23539957" y="7620"/>
                    <a:pt x="23539957" y="16891"/>
                  </a:cubicBezTo>
                  <a:lnTo>
                    <a:pt x="23539957" y="1479931"/>
                  </a:lnTo>
                  <a:cubicBezTo>
                    <a:pt x="23539957" y="1489329"/>
                    <a:pt x="23532337" y="1496822"/>
                    <a:pt x="23523067" y="1496822"/>
                  </a:cubicBezTo>
                  <a:lnTo>
                    <a:pt x="16891" y="1496822"/>
                  </a:lnTo>
                  <a:cubicBezTo>
                    <a:pt x="7493" y="1496822"/>
                    <a:pt x="0" y="1489202"/>
                    <a:pt x="0" y="1479931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479931"/>
                  </a:lnTo>
                  <a:lnTo>
                    <a:pt x="16891" y="1479931"/>
                  </a:lnTo>
                  <a:lnTo>
                    <a:pt x="16891" y="1463040"/>
                  </a:lnTo>
                  <a:lnTo>
                    <a:pt x="23523067" y="1463040"/>
                  </a:lnTo>
                  <a:lnTo>
                    <a:pt x="23523067" y="1479931"/>
                  </a:lnTo>
                  <a:lnTo>
                    <a:pt x="23506176" y="1479931"/>
                  </a:lnTo>
                  <a:lnTo>
                    <a:pt x="23506176" y="16891"/>
                  </a:lnTo>
                  <a:lnTo>
                    <a:pt x="23523067" y="16891"/>
                  </a:lnTo>
                  <a:lnTo>
                    <a:pt x="23523067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8B1A2A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512064" y="1755648"/>
            <a:ext cx="17263872" cy="914400"/>
            <a:chOff x="0" y="0"/>
            <a:chExt cx="23018496" cy="12192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3018496" cy="1219200"/>
            </a:xfrm>
            <a:custGeom>
              <a:avLst/>
              <a:gdLst/>
              <a:ahLst/>
              <a:cxnLst/>
              <a:rect l="l" t="t" r="r" b="b"/>
              <a:pathLst>
                <a:path w="23018496" h="1219200">
                  <a:moveTo>
                    <a:pt x="0" y="0"/>
                  </a:moveTo>
                  <a:lnTo>
                    <a:pt x="23018496" y="0"/>
                  </a:lnTo>
                  <a:lnTo>
                    <a:pt x="23018496" y="1219200"/>
                  </a:lnTo>
                  <a:lnTo>
                    <a:pt x="0" y="12192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17877" b="-317877"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23018496" cy="1219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479"/>
                </a:lnSpc>
              </a:pPr>
              <a:r>
                <a:rPr lang="en-US" sz="2900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⚠  Aşağıdaki belirtilerde ilgili ilaç derhal kesilmeli, hasta değerlendirilmeli!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20297" y="3063497"/>
            <a:ext cx="8521703" cy="3163319"/>
            <a:chOff x="0" y="0"/>
            <a:chExt cx="11362271" cy="4217759"/>
          </a:xfrm>
        </p:grpSpPr>
        <p:sp>
          <p:nvSpPr>
            <p:cNvPr id="21" name="Freeform 21"/>
            <p:cNvSpPr/>
            <p:nvPr/>
          </p:nvSpPr>
          <p:spPr>
            <a:xfrm>
              <a:off x="11811" y="11811"/>
              <a:ext cx="11338560" cy="4194048"/>
            </a:xfrm>
            <a:custGeom>
              <a:avLst/>
              <a:gdLst/>
              <a:ahLst/>
              <a:cxnLst/>
              <a:rect l="l" t="t" r="r" b="b"/>
              <a:pathLst>
                <a:path w="11338560" h="4194048">
                  <a:moveTo>
                    <a:pt x="0" y="0"/>
                  </a:moveTo>
                  <a:lnTo>
                    <a:pt x="11338560" y="0"/>
                  </a:lnTo>
                  <a:lnTo>
                    <a:pt x="11338560" y="4194048"/>
                  </a:lnTo>
                  <a:lnTo>
                    <a:pt x="0" y="4194048"/>
                  </a:lnTo>
                  <a:close/>
                </a:path>
              </a:pathLst>
            </a:custGeom>
            <a:solidFill>
              <a:srgbClr val="F5EAD8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11362182" cy="4217670"/>
            </a:xfrm>
            <a:custGeom>
              <a:avLst/>
              <a:gdLst/>
              <a:ahLst/>
              <a:cxnLst/>
              <a:rect l="l" t="t" r="r" b="b"/>
              <a:pathLst>
                <a:path w="11362182" h="4217670">
                  <a:moveTo>
                    <a:pt x="11811" y="0"/>
                  </a:moveTo>
                  <a:lnTo>
                    <a:pt x="11350371" y="0"/>
                  </a:lnTo>
                  <a:cubicBezTo>
                    <a:pt x="11356975" y="0"/>
                    <a:pt x="11362182" y="5334"/>
                    <a:pt x="11362182" y="11811"/>
                  </a:cubicBezTo>
                  <a:lnTo>
                    <a:pt x="11362182" y="4205859"/>
                  </a:lnTo>
                  <a:cubicBezTo>
                    <a:pt x="11362182" y="4212463"/>
                    <a:pt x="11356848" y="4217670"/>
                    <a:pt x="11350371" y="4217670"/>
                  </a:cubicBezTo>
                  <a:lnTo>
                    <a:pt x="11811" y="4217670"/>
                  </a:lnTo>
                  <a:cubicBezTo>
                    <a:pt x="5207" y="4217670"/>
                    <a:pt x="0" y="4212336"/>
                    <a:pt x="0" y="4205859"/>
                  </a:cubicBezTo>
                  <a:lnTo>
                    <a:pt x="0" y="11811"/>
                  </a:lnTo>
                  <a:cubicBezTo>
                    <a:pt x="0" y="5334"/>
                    <a:pt x="5334" y="0"/>
                    <a:pt x="11811" y="0"/>
                  </a:cubicBezTo>
                  <a:moveTo>
                    <a:pt x="11811" y="23749"/>
                  </a:moveTo>
                  <a:lnTo>
                    <a:pt x="11811" y="11811"/>
                  </a:lnTo>
                  <a:lnTo>
                    <a:pt x="23622" y="11811"/>
                  </a:lnTo>
                  <a:lnTo>
                    <a:pt x="23622" y="4205859"/>
                  </a:lnTo>
                  <a:lnTo>
                    <a:pt x="11811" y="4205859"/>
                  </a:lnTo>
                  <a:lnTo>
                    <a:pt x="11811" y="4194048"/>
                  </a:lnTo>
                  <a:lnTo>
                    <a:pt x="11350371" y="4194048"/>
                  </a:lnTo>
                  <a:lnTo>
                    <a:pt x="11350371" y="4205859"/>
                  </a:lnTo>
                  <a:lnTo>
                    <a:pt x="11338560" y="4205859"/>
                  </a:lnTo>
                  <a:lnTo>
                    <a:pt x="11338560" y="11811"/>
                  </a:lnTo>
                  <a:lnTo>
                    <a:pt x="11350371" y="11811"/>
                  </a:lnTo>
                  <a:lnTo>
                    <a:pt x="11350371" y="23622"/>
                  </a:lnTo>
                  <a:lnTo>
                    <a:pt x="11811" y="23622"/>
                  </a:lnTo>
                  <a:close/>
                </a:path>
              </a:pathLst>
            </a:custGeom>
            <a:solidFill>
              <a:srgbClr val="C0A0A0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316487" y="3059687"/>
            <a:ext cx="8529323" cy="976379"/>
            <a:chOff x="0" y="0"/>
            <a:chExt cx="11372431" cy="1301839"/>
          </a:xfrm>
        </p:grpSpPr>
        <p:sp>
          <p:nvSpPr>
            <p:cNvPr id="24" name="Freeform 24"/>
            <p:cNvSpPr/>
            <p:nvPr/>
          </p:nvSpPr>
          <p:spPr>
            <a:xfrm>
              <a:off x="16891" y="16891"/>
              <a:ext cx="11338560" cy="1267968"/>
            </a:xfrm>
            <a:custGeom>
              <a:avLst/>
              <a:gdLst/>
              <a:ahLst/>
              <a:cxnLst/>
              <a:rect l="l" t="t" r="r" b="b"/>
              <a:pathLst>
                <a:path w="11338560" h="1267968">
                  <a:moveTo>
                    <a:pt x="0" y="0"/>
                  </a:moveTo>
                  <a:lnTo>
                    <a:pt x="11338560" y="0"/>
                  </a:lnTo>
                  <a:lnTo>
                    <a:pt x="11338560" y="1267968"/>
                  </a:lnTo>
                  <a:lnTo>
                    <a:pt x="0" y="1267968"/>
                  </a:lnTo>
                  <a:close/>
                </a:path>
              </a:pathLst>
            </a:custGeom>
            <a:solidFill>
              <a:srgbClr val="9A2E50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0" y="0"/>
              <a:ext cx="11372342" cy="1301750"/>
            </a:xfrm>
            <a:custGeom>
              <a:avLst/>
              <a:gdLst/>
              <a:ahLst/>
              <a:cxnLst/>
              <a:rect l="l" t="t" r="r" b="b"/>
              <a:pathLst>
                <a:path w="11372342" h="1301750">
                  <a:moveTo>
                    <a:pt x="16891" y="0"/>
                  </a:moveTo>
                  <a:lnTo>
                    <a:pt x="11355451" y="0"/>
                  </a:lnTo>
                  <a:cubicBezTo>
                    <a:pt x="11364849" y="0"/>
                    <a:pt x="11372342" y="7620"/>
                    <a:pt x="11372342" y="16891"/>
                  </a:cubicBezTo>
                  <a:lnTo>
                    <a:pt x="11372342" y="1284859"/>
                  </a:lnTo>
                  <a:cubicBezTo>
                    <a:pt x="11372342" y="1294257"/>
                    <a:pt x="11364722" y="1301750"/>
                    <a:pt x="11355451" y="1301750"/>
                  </a:cubicBezTo>
                  <a:lnTo>
                    <a:pt x="16891" y="1301750"/>
                  </a:lnTo>
                  <a:cubicBezTo>
                    <a:pt x="7493" y="1301750"/>
                    <a:pt x="0" y="1294130"/>
                    <a:pt x="0" y="128485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284859"/>
                  </a:lnTo>
                  <a:lnTo>
                    <a:pt x="16891" y="1284859"/>
                  </a:lnTo>
                  <a:lnTo>
                    <a:pt x="16891" y="1267968"/>
                  </a:lnTo>
                  <a:lnTo>
                    <a:pt x="11355451" y="1267968"/>
                  </a:lnTo>
                  <a:lnTo>
                    <a:pt x="11355451" y="1284859"/>
                  </a:lnTo>
                  <a:lnTo>
                    <a:pt x="11338560" y="1284859"/>
                  </a:lnTo>
                  <a:lnTo>
                    <a:pt x="11338560" y="16891"/>
                  </a:lnTo>
                  <a:lnTo>
                    <a:pt x="11355451" y="16891"/>
                  </a:lnTo>
                  <a:lnTo>
                    <a:pt x="1135545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9A2E50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512064" y="3145536"/>
            <a:ext cx="8138160" cy="804672"/>
            <a:chOff x="0" y="0"/>
            <a:chExt cx="10850880" cy="1072896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0850880" cy="1072896"/>
            </a:xfrm>
            <a:custGeom>
              <a:avLst/>
              <a:gdLst/>
              <a:ahLst/>
              <a:cxnLst/>
              <a:rect l="l" t="t" r="r" b="b"/>
              <a:pathLst>
                <a:path w="10850880" h="1072896">
                  <a:moveTo>
                    <a:pt x="0" y="0"/>
                  </a:moveTo>
                  <a:lnTo>
                    <a:pt x="10850880" y="0"/>
                  </a:lnTo>
                  <a:lnTo>
                    <a:pt x="10850880" y="1072896"/>
                  </a:lnTo>
                  <a:lnTo>
                    <a:pt x="0" y="1072896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47064" b="-147064"/>
              </a:stretch>
            </a:blipFill>
          </p:spPr>
        </p:sp>
        <p:sp>
          <p:nvSpPr>
            <p:cNvPr id="28" name="TextBox 28"/>
            <p:cNvSpPr txBox="1"/>
            <p:nvPr/>
          </p:nvSpPr>
          <p:spPr>
            <a:xfrm>
              <a:off x="0" y="-9525"/>
              <a:ext cx="10850880" cy="108242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999"/>
                </a:lnSpc>
              </a:pPr>
              <a:r>
                <a:rPr lang="en-US" sz="2499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Hepatotoksisite</a:t>
              </a:r>
            </a:p>
            <a:p>
              <a:pPr algn="ctr">
                <a:lnSpc>
                  <a:spcPts val="2999"/>
                </a:lnSpc>
              </a:pPr>
              <a:r>
                <a:rPr lang="en-US" sz="2499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(H, R, Z)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512064" y="4133088"/>
            <a:ext cx="8138160" cy="2011680"/>
            <a:chOff x="0" y="0"/>
            <a:chExt cx="10850880" cy="268224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0850880" cy="2682240"/>
            </a:xfrm>
            <a:custGeom>
              <a:avLst/>
              <a:gdLst/>
              <a:ahLst/>
              <a:cxnLst/>
              <a:rect l="l" t="t" r="r" b="b"/>
              <a:pathLst>
                <a:path w="10850880" h="2682240">
                  <a:moveTo>
                    <a:pt x="0" y="0"/>
                  </a:moveTo>
                  <a:lnTo>
                    <a:pt x="10850880" y="0"/>
                  </a:lnTo>
                  <a:lnTo>
                    <a:pt x="10850880" y="2682240"/>
                  </a:lnTo>
                  <a:lnTo>
                    <a:pt x="0" y="268224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8825" b="-28825"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0850880" cy="27203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879"/>
                </a:lnSpc>
              </a:pPr>
              <a:r>
                <a:rPr lang="en-US" sz="2400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Semptomatik karaciğer enzim yüksekliği, normalin 5 katı aşması veya bilirubin &gt; 1,5 mg/dL → İlaçları kes, hastanede tedavi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9281417" y="3063497"/>
            <a:ext cx="8521703" cy="3163319"/>
            <a:chOff x="0" y="0"/>
            <a:chExt cx="11362271" cy="4217759"/>
          </a:xfrm>
        </p:grpSpPr>
        <p:sp>
          <p:nvSpPr>
            <p:cNvPr id="33" name="Freeform 33"/>
            <p:cNvSpPr/>
            <p:nvPr/>
          </p:nvSpPr>
          <p:spPr>
            <a:xfrm>
              <a:off x="11811" y="11811"/>
              <a:ext cx="11338560" cy="4194048"/>
            </a:xfrm>
            <a:custGeom>
              <a:avLst/>
              <a:gdLst/>
              <a:ahLst/>
              <a:cxnLst/>
              <a:rect l="l" t="t" r="r" b="b"/>
              <a:pathLst>
                <a:path w="11338560" h="4194048">
                  <a:moveTo>
                    <a:pt x="0" y="0"/>
                  </a:moveTo>
                  <a:lnTo>
                    <a:pt x="11338560" y="0"/>
                  </a:lnTo>
                  <a:lnTo>
                    <a:pt x="11338560" y="4194048"/>
                  </a:lnTo>
                  <a:lnTo>
                    <a:pt x="0" y="4194048"/>
                  </a:lnTo>
                  <a:close/>
                </a:path>
              </a:pathLst>
            </a:custGeom>
            <a:solidFill>
              <a:srgbClr val="F5EAD8"/>
            </a:solidFill>
          </p:spPr>
        </p:sp>
        <p:sp>
          <p:nvSpPr>
            <p:cNvPr id="34" name="Freeform 34"/>
            <p:cNvSpPr/>
            <p:nvPr/>
          </p:nvSpPr>
          <p:spPr>
            <a:xfrm>
              <a:off x="0" y="0"/>
              <a:ext cx="11362182" cy="4217670"/>
            </a:xfrm>
            <a:custGeom>
              <a:avLst/>
              <a:gdLst/>
              <a:ahLst/>
              <a:cxnLst/>
              <a:rect l="l" t="t" r="r" b="b"/>
              <a:pathLst>
                <a:path w="11362182" h="4217670">
                  <a:moveTo>
                    <a:pt x="11811" y="0"/>
                  </a:moveTo>
                  <a:lnTo>
                    <a:pt x="11350371" y="0"/>
                  </a:lnTo>
                  <a:cubicBezTo>
                    <a:pt x="11356975" y="0"/>
                    <a:pt x="11362182" y="5334"/>
                    <a:pt x="11362182" y="11811"/>
                  </a:cubicBezTo>
                  <a:lnTo>
                    <a:pt x="11362182" y="4205859"/>
                  </a:lnTo>
                  <a:cubicBezTo>
                    <a:pt x="11362182" y="4212463"/>
                    <a:pt x="11356848" y="4217670"/>
                    <a:pt x="11350371" y="4217670"/>
                  </a:cubicBezTo>
                  <a:lnTo>
                    <a:pt x="11811" y="4217670"/>
                  </a:lnTo>
                  <a:cubicBezTo>
                    <a:pt x="5207" y="4217670"/>
                    <a:pt x="0" y="4212336"/>
                    <a:pt x="0" y="4205859"/>
                  </a:cubicBezTo>
                  <a:lnTo>
                    <a:pt x="0" y="11811"/>
                  </a:lnTo>
                  <a:cubicBezTo>
                    <a:pt x="0" y="5334"/>
                    <a:pt x="5334" y="0"/>
                    <a:pt x="11811" y="0"/>
                  </a:cubicBezTo>
                  <a:moveTo>
                    <a:pt x="11811" y="23749"/>
                  </a:moveTo>
                  <a:lnTo>
                    <a:pt x="11811" y="11811"/>
                  </a:lnTo>
                  <a:lnTo>
                    <a:pt x="23622" y="11811"/>
                  </a:lnTo>
                  <a:lnTo>
                    <a:pt x="23622" y="4205859"/>
                  </a:lnTo>
                  <a:lnTo>
                    <a:pt x="11811" y="4205859"/>
                  </a:lnTo>
                  <a:lnTo>
                    <a:pt x="11811" y="4194048"/>
                  </a:lnTo>
                  <a:lnTo>
                    <a:pt x="11350371" y="4194048"/>
                  </a:lnTo>
                  <a:lnTo>
                    <a:pt x="11350371" y="4205859"/>
                  </a:lnTo>
                  <a:lnTo>
                    <a:pt x="11338560" y="4205859"/>
                  </a:lnTo>
                  <a:lnTo>
                    <a:pt x="11338560" y="11811"/>
                  </a:lnTo>
                  <a:lnTo>
                    <a:pt x="11350371" y="11811"/>
                  </a:lnTo>
                  <a:lnTo>
                    <a:pt x="11350371" y="23622"/>
                  </a:lnTo>
                  <a:lnTo>
                    <a:pt x="11811" y="23622"/>
                  </a:lnTo>
                  <a:close/>
                </a:path>
              </a:pathLst>
            </a:custGeom>
            <a:solidFill>
              <a:srgbClr val="C0A0A0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9277607" y="3059687"/>
            <a:ext cx="8529323" cy="976379"/>
            <a:chOff x="0" y="0"/>
            <a:chExt cx="11372431" cy="1301839"/>
          </a:xfrm>
        </p:grpSpPr>
        <p:sp>
          <p:nvSpPr>
            <p:cNvPr id="36" name="Freeform 36"/>
            <p:cNvSpPr/>
            <p:nvPr/>
          </p:nvSpPr>
          <p:spPr>
            <a:xfrm>
              <a:off x="16891" y="16891"/>
              <a:ext cx="11338560" cy="1267968"/>
            </a:xfrm>
            <a:custGeom>
              <a:avLst/>
              <a:gdLst/>
              <a:ahLst/>
              <a:cxnLst/>
              <a:rect l="l" t="t" r="r" b="b"/>
              <a:pathLst>
                <a:path w="11338560" h="1267968">
                  <a:moveTo>
                    <a:pt x="0" y="0"/>
                  </a:moveTo>
                  <a:lnTo>
                    <a:pt x="11338560" y="0"/>
                  </a:lnTo>
                  <a:lnTo>
                    <a:pt x="11338560" y="1267968"/>
                  </a:lnTo>
                  <a:lnTo>
                    <a:pt x="0" y="126796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37" name="Freeform 37"/>
            <p:cNvSpPr/>
            <p:nvPr/>
          </p:nvSpPr>
          <p:spPr>
            <a:xfrm>
              <a:off x="0" y="0"/>
              <a:ext cx="11372342" cy="1301750"/>
            </a:xfrm>
            <a:custGeom>
              <a:avLst/>
              <a:gdLst/>
              <a:ahLst/>
              <a:cxnLst/>
              <a:rect l="l" t="t" r="r" b="b"/>
              <a:pathLst>
                <a:path w="11372342" h="1301750">
                  <a:moveTo>
                    <a:pt x="16891" y="0"/>
                  </a:moveTo>
                  <a:lnTo>
                    <a:pt x="11355451" y="0"/>
                  </a:lnTo>
                  <a:cubicBezTo>
                    <a:pt x="11364849" y="0"/>
                    <a:pt x="11372342" y="7620"/>
                    <a:pt x="11372342" y="16891"/>
                  </a:cubicBezTo>
                  <a:lnTo>
                    <a:pt x="11372342" y="1284859"/>
                  </a:lnTo>
                  <a:cubicBezTo>
                    <a:pt x="11372342" y="1294257"/>
                    <a:pt x="11364722" y="1301750"/>
                    <a:pt x="11355451" y="1301750"/>
                  </a:cubicBezTo>
                  <a:lnTo>
                    <a:pt x="16891" y="1301750"/>
                  </a:lnTo>
                  <a:cubicBezTo>
                    <a:pt x="7493" y="1301750"/>
                    <a:pt x="0" y="1294130"/>
                    <a:pt x="0" y="128485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284859"/>
                  </a:lnTo>
                  <a:lnTo>
                    <a:pt x="16891" y="1284859"/>
                  </a:lnTo>
                  <a:lnTo>
                    <a:pt x="16891" y="1267968"/>
                  </a:lnTo>
                  <a:lnTo>
                    <a:pt x="11355451" y="1267968"/>
                  </a:lnTo>
                  <a:lnTo>
                    <a:pt x="11355451" y="1284859"/>
                  </a:lnTo>
                  <a:lnTo>
                    <a:pt x="11338560" y="1284859"/>
                  </a:lnTo>
                  <a:lnTo>
                    <a:pt x="11338560" y="16891"/>
                  </a:lnTo>
                  <a:lnTo>
                    <a:pt x="11355451" y="16891"/>
                  </a:lnTo>
                  <a:lnTo>
                    <a:pt x="1135545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38" name="Group 38"/>
          <p:cNvGrpSpPr/>
          <p:nvPr/>
        </p:nvGrpSpPr>
        <p:grpSpPr>
          <a:xfrm>
            <a:off x="9473184" y="3145536"/>
            <a:ext cx="8138160" cy="804672"/>
            <a:chOff x="0" y="0"/>
            <a:chExt cx="10850880" cy="1072896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0850880" cy="1072896"/>
            </a:xfrm>
            <a:custGeom>
              <a:avLst/>
              <a:gdLst/>
              <a:ahLst/>
              <a:cxnLst/>
              <a:rect l="l" t="t" r="r" b="b"/>
              <a:pathLst>
                <a:path w="10850880" h="1072896">
                  <a:moveTo>
                    <a:pt x="0" y="0"/>
                  </a:moveTo>
                  <a:lnTo>
                    <a:pt x="10850880" y="0"/>
                  </a:lnTo>
                  <a:lnTo>
                    <a:pt x="10850880" y="1072896"/>
                  </a:lnTo>
                  <a:lnTo>
                    <a:pt x="0" y="1072896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47064" b="-147064"/>
              </a:stretch>
            </a:blipFill>
          </p:spPr>
        </p:sp>
        <p:sp>
          <p:nvSpPr>
            <p:cNvPr id="40" name="TextBox 40"/>
            <p:cNvSpPr txBox="1"/>
            <p:nvPr/>
          </p:nvSpPr>
          <p:spPr>
            <a:xfrm>
              <a:off x="0" y="-9525"/>
              <a:ext cx="10850880" cy="108242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999"/>
                </a:lnSpc>
              </a:pPr>
              <a:r>
                <a:rPr lang="en-US" sz="2499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Hipersensitivite</a:t>
              </a:r>
            </a:p>
            <a:p>
              <a:pPr algn="ctr">
                <a:lnSpc>
                  <a:spcPts val="2999"/>
                </a:lnSpc>
              </a:pPr>
              <a:r>
                <a:rPr lang="en-US" sz="2499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Reaksiyonları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9473184" y="4133088"/>
            <a:ext cx="8138160" cy="2011680"/>
            <a:chOff x="0" y="0"/>
            <a:chExt cx="10850880" cy="268224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0850880" cy="2682240"/>
            </a:xfrm>
            <a:custGeom>
              <a:avLst/>
              <a:gdLst/>
              <a:ahLst/>
              <a:cxnLst/>
              <a:rect l="l" t="t" r="r" b="b"/>
              <a:pathLst>
                <a:path w="10850880" h="2682240">
                  <a:moveTo>
                    <a:pt x="0" y="0"/>
                  </a:moveTo>
                  <a:lnTo>
                    <a:pt x="10850880" y="0"/>
                  </a:lnTo>
                  <a:lnTo>
                    <a:pt x="10850880" y="2682240"/>
                  </a:lnTo>
                  <a:lnTo>
                    <a:pt x="0" y="268224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8825" b="-28825"/>
              </a:stretch>
            </a:blipFill>
          </p:spPr>
        </p:sp>
        <p:sp>
          <p:nvSpPr>
            <p:cNvPr id="43" name="TextBox 43"/>
            <p:cNvSpPr txBox="1"/>
            <p:nvPr/>
          </p:nvSpPr>
          <p:spPr>
            <a:xfrm>
              <a:off x="0" y="-38100"/>
              <a:ext cx="10850880" cy="27203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879"/>
                </a:lnSpc>
              </a:pPr>
              <a:r>
                <a:rPr lang="en-US" sz="2400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Döküntü + ateş. Stevens-Johnson Sendromu görülebilir. En sık S, PAS, thiasetazon ile → Tüm ilaçları kes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320297" y="6501641"/>
            <a:ext cx="8521703" cy="3163319"/>
            <a:chOff x="0" y="0"/>
            <a:chExt cx="11362271" cy="4217759"/>
          </a:xfrm>
        </p:grpSpPr>
        <p:sp>
          <p:nvSpPr>
            <p:cNvPr id="45" name="Freeform 45"/>
            <p:cNvSpPr/>
            <p:nvPr/>
          </p:nvSpPr>
          <p:spPr>
            <a:xfrm>
              <a:off x="11811" y="11811"/>
              <a:ext cx="11338560" cy="4194048"/>
            </a:xfrm>
            <a:custGeom>
              <a:avLst/>
              <a:gdLst/>
              <a:ahLst/>
              <a:cxnLst/>
              <a:rect l="l" t="t" r="r" b="b"/>
              <a:pathLst>
                <a:path w="11338560" h="4194048">
                  <a:moveTo>
                    <a:pt x="0" y="0"/>
                  </a:moveTo>
                  <a:lnTo>
                    <a:pt x="11338560" y="0"/>
                  </a:lnTo>
                  <a:lnTo>
                    <a:pt x="11338560" y="4194048"/>
                  </a:lnTo>
                  <a:lnTo>
                    <a:pt x="0" y="4194048"/>
                  </a:lnTo>
                  <a:close/>
                </a:path>
              </a:pathLst>
            </a:custGeom>
            <a:solidFill>
              <a:srgbClr val="F5EAD8"/>
            </a:solidFill>
          </p:spPr>
        </p:sp>
        <p:sp>
          <p:nvSpPr>
            <p:cNvPr id="46" name="Freeform 46"/>
            <p:cNvSpPr/>
            <p:nvPr/>
          </p:nvSpPr>
          <p:spPr>
            <a:xfrm>
              <a:off x="0" y="0"/>
              <a:ext cx="11362182" cy="4217670"/>
            </a:xfrm>
            <a:custGeom>
              <a:avLst/>
              <a:gdLst/>
              <a:ahLst/>
              <a:cxnLst/>
              <a:rect l="l" t="t" r="r" b="b"/>
              <a:pathLst>
                <a:path w="11362182" h="4217670">
                  <a:moveTo>
                    <a:pt x="11811" y="0"/>
                  </a:moveTo>
                  <a:lnTo>
                    <a:pt x="11350371" y="0"/>
                  </a:lnTo>
                  <a:cubicBezTo>
                    <a:pt x="11356975" y="0"/>
                    <a:pt x="11362182" y="5334"/>
                    <a:pt x="11362182" y="11811"/>
                  </a:cubicBezTo>
                  <a:lnTo>
                    <a:pt x="11362182" y="4205859"/>
                  </a:lnTo>
                  <a:cubicBezTo>
                    <a:pt x="11362182" y="4212463"/>
                    <a:pt x="11356848" y="4217670"/>
                    <a:pt x="11350371" y="4217670"/>
                  </a:cubicBezTo>
                  <a:lnTo>
                    <a:pt x="11811" y="4217670"/>
                  </a:lnTo>
                  <a:cubicBezTo>
                    <a:pt x="5207" y="4217670"/>
                    <a:pt x="0" y="4212336"/>
                    <a:pt x="0" y="4205859"/>
                  </a:cubicBezTo>
                  <a:lnTo>
                    <a:pt x="0" y="11811"/>
                  </a:lnTo>
                  <a:cubicBezTo>
                    <a:pt x="0" y="5334"/>
                    <a:pt x="5334" y="0"/>
                    <a:pt x="11811" y="0"/>
                  </a:cubicBezTo>
                  <a:moveTo>
                    <a:pt x="11811" y="23749"/>
                  </a:moveTo>
                  <a:lnTo>
                    <a:pt x="11811" y="11811"/>
                  </a:lnTo>
                  <a:lnTo>
                    <a:pt x="23622" y="11811"/>
                  </a:lnTo>
                  <a:lnTo>
                    <a:pt x="23622" y="4205859"/>
                  </a:lnTo>
                  <a:lnTo>
                    <a:pt x="11811" y="4205859"/>
                  </a:lnTo>
                  <a:lnTo>
                    <a:pt x="11811" y="4194048"/>
                  </a:lnTo>
                  <a:lnTo>
                    <a:pt x="11350371" y="4194048"/>
                  </a:lnTo>
                  <a:lnTo>
                    <a:pt x="11350371" y="4205859"/>
                  </a:lnTo>
                  <a:lnTo>
                    <a:pt x="11338560" y="4205859"/>
                  </a:lnTo>
                  <a:lnTo>
                    <a:pt x="11338560" y="11811"/>
                  </a:lnTo>
                  <a:lnTo>
                    <a:pt x="11350371" y="11811"/>
                  </a:lnTo>
                  <a:lnTo>
                    <a:pt x="11350371" y="23622"/>
                  </a:lnTo>
                  <a:lnTo>
                    <a:pt x="11811" y="23622"/>
                  </a:lnTo>
                  <a:close/>
                </a:path>
              </a:pathLst>
            </a:custGeom>
            <a:solidFill>
              <a:srgbClr val="C0A0A0"/>
            </a:solidFill>
          </p:spPr>
        </p:sp>
      </p:grpSp>
      <p:grpSp>
        <p:nvGrpSpPr>
          <p:cNvPr id="47" name="Group 47"/>
          <p:cNvGrpSpPr/>
          <p:nvPr/>
        </p:nvGrpSpPr>
        <p:grpSpPr>
          <a:xfrm>
            <a:off x="316487" y="6497831"/>
            <a:ext cx="8529323" cy="976379"/>
            <a:chOff x="0" y="0"/>
            <a:chExt cx="11372431" cy="1301839"/>
          </a:xfrm>
        </p:grpSpPr>
        <p:sp>
          <p:nvSpPr>
            <p:cNvPr id="48" name="Freeform 48"/>
            <p:cNvSpPr/>
            <p:nvPr/>
          </p:nvSpPr>
          <p:spPr>
            <a:xfrm>
              <a:off x="16891" y="16891"/>
              <a:ext cx="11338560" cy="1267968"/>
            </a:xfrm>
            <a:custGeom>
              <a:avLst/>
              <a:gdLst/>
              <a:ahLst/>
              <a:cxnLst/>
              <a:rect l="l" t="t" r="r" b="b"/>
              <a:pathLst>
                <a:path w="11338560" h="1267968">
                  <a:moveTo>
                    <a:pt x="0" y="0"/>
                  </a:moveTo>
                  <a:lnTo>
                    <a:pt x="11338560" y="0"/>
                  </a:lnTo>
                  <a:lnTo>
                    <a:pt x="11338560" y="1267968"/>
                  </a:lnTo>
                  <a:lnTo>
                    <a:pt x="0" y="1267968"/>
                  </a:lnTo>
                  <a:close/>
                </a:path>
              </a:pathLst>
            </a:custGeom>
            <a:solidFill>
              <a:srgbClr val="5E1025"/>
            </a:solidFill>
          </p:spPr>
        </p:sp>
        <p:sp>
          <p:nvSpPr>
            <p:cNvPr id="49" name="Freeform 49"/>
            <p:cNvSpPr/>
            <p:nvPr/>
          </p:nvSpPr>
          <p:spPr>
            <a:xfrm>
              <a:off x="0" y="0"/>
              <a:ext cx="11372342" cy="1301750"/>
            </a:xfrm>
            <a:custGeom>
              <a:avLst/>
              <a:gdLst/>
              <a:ahLst/>
              <a:cxnLst/>
              <a:rect l="l" t="t" r="r" b="b"/>
              <a:pathLst>
                <a:path w="11372342" h="1301750">
                  <a:moveTo>
                    <a:pt x="16891" y="0"/>
                  </a:moveTo>
                  <a:lnTo>
                    <a:pt x="11355451" y="0"/>
                  </a:lnTo>
                  <a:cubicBezTo>
                    <a:pt x="11364849" y="0"/>
                    <a:pt x="11372342" y="7620"/>
                    <a:pt x="11372342" y="16891"/>
                  </a:cubicBezTo>
                  <a:lnTo>
                    <a:pt x="11372342" y="1284859"/>
                  </a:lnTo>
                  <a:cubicBezTo>
                    <a:pt x="11372342" y="1294257"/>
                    <a:pt x="11364722" y="1301750"/>
                    <a:pt x="11355451" y="1301750"/>
                  </a:cubicBezTo>
                  <a:lnTo>
                    <a:pt x="16891" y="1301750"/>
                  </a:lnTo>
                  <a:cubicBezTo>
                    <a:pt x="7493" y="1301750"/>
                    <a:pt x="0" y="1294130"/>
                    <a:pt x="0" y="128485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284859"/>
                  </a:lnTo>
                  <a:lnTo>
                    <a:pt x="16891" y="1284859"/>
                  </a:lnTo>
                  <a:lnTo>
                    <a:pt x="16891" y="1267968"/>
                  </a:lnTo>
                  <a:lnTo>
                    <a:pt x="11355451" y="1267968"/>
                  </a:lnTo>
                  <a:lnTo>
                    <a:pt x="11355451" y="1284859"/>
                  </a:lnTo>
                  <a:lnTo>
                    <a:pt x="11338560" y="1284859"/>
                  </a:lnTo>
                  <a:lnTo>
                    <a:pt x="11338560" y="16891"/>
                  </a:lnTo>
                  <a:lnTo>
                    <a:pt x="11355451" y="16891"/>
                  </a:lnTo>
                  <a:lnTo>
                    <a:pt x="1135545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5E1025"/>
            </a:solidFill>
          </p:spPr>
        </p:sp>
      </p:grpSp>
      <p:grpSp>
        <p:nvGrpSpPr>
          <p:cNvPr id="50" name="Group 50"/>
          <p:cNvGrpSpPr/>
          <p:nvPr/>
        </p:nvGrpSpPr>
        <p:grpSpPr>
          <a:xfrm>
            <a:off x="512064" y="6583680"/>
            <a:ext cx="8138160" cy="804672"/>
            <a:chOff x="0" y="0"/>
            <a:chExt cx="10850880" cy="1072896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0850880" cy="1072896"/>
            </a:xfrm>
            <a:custGeom>
              <a:avLst/>
              <a:gdLst/>
              <a:ahLst/>
              <a:cxnLst/>
              <a:rect l="l" t="t" r="r" b="b"/>
              <a:pathLst>
                <a:path w="10850880" h="1072896">
                  <a:moveTo>
                    <a:pt x="0" y="0"/>
                  </a:moveTo>
                  <a:lnTo>
                    <a:pt x="10850880" y="0"/>
                  </a:lnTo>
                  <a:lnTo>
                    <a:pt x="10850880" y="1072896"/>
                  </a:lnTo>
                  <a:lnTo>
                    <a:pt x="0" y="1072896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47064" b="-147064"/>
              </a:stretch>
            </a:blipFill>
          </p:spPr>
        </p:sp>
        <p:sp>
          <p:nvSpPr>
            <p:cNvPr id="52" name="TextBox 52"/>
            <p:cNvSpPr txBox="1"/>
            <p:nvPr/>
          </p:nvSpPr>
          <p:spPr>
            <a:xfrm>
              <a:off x="0" y="-9525"/>
              <a:ext cx="10850880" cy="108242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999"/>
                </a:lnSpc>
              </a:pPr>
              <a:r>
                <a:rPr lang="en-US" sz="2499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İşitme Kaybı &amp;</a:t>
              </a:r>
            </a:p>
            <a:p>
              <a:pPr algn="ctr">
                <a:lnSpc>
                  <a:spcPts val="2999"/>
                </a:lnSpc>
              </a:pPr>
              <a:r>
                <a:rPr lang="en-US" sz="2499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Vertigo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512064" y="7571232"/>
            <a:ext cx="8138160" cy="2011680"/>
            <a:chOff x="0" y="0"/>
            <a:chExt cx="10850880" cy="268224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10850880" cy="2682240"/>
            </a:xfrm>
            <a:custGeom>
              <a:avLst/>
              <a:gdLst/>
              <a:ahLst/>
              <a:cxnLst/>
              <a:rect l="l" t="t" r="r" b="b"/>
              <a:pathLst>
                <a:path w="10850880" h="2682240">
                  <a:moveTo>
                    <a:pt x="0" y="0"/>
                  </a:moveTo>
                  <a:lnTo>
                    <a:pt x="10850880" y="0"/>
                  </a:lnTo>
                  <a:lnTo>
                    <a:pt x="10850880" y="2682240"/>
                  </a:lnTo>
                  <a:lnTo>
                    <a:pt x="0" y="268224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8825" b="-28825"/>
              </a:stretch>
            </a:blipFill>
          </p:spPr>
        </p:sp>
        <p:sp>
          <p:nvSpPr>
            <p:cNvPr id="55" name="TextBox 55"/>
            <p:cNvSpPr txBox="1"/>
            <p:nvPr/>
          </p:nvSpPr>
          <p:spPr>
            <a:xfrm>
              <a:off x="0" y="-38100"/>
              <a:ext cx="10850880" cy="27203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879"/>
                </a:lnSpc>
              </a:pPr>
              <a:r>
                <a:rPr lang="en-US" sz="2400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Streptomisine bağlı vestibüler hasar → İlacı kes, KBB konsültasyonu yap. Geri dönüşümsüz olabilir</a:t>
              </a: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9281417" y="6501641"/>
            <a:ext cx="8521703" cy="3163319"/>
            <a:chOff x="0" y="0"/>
            <a:chExt cx="11362271" cy="4217759"/>
          </a:xfrm>
        </p:grpSpPr>
        <p:sp>
          <p:nvSpPr>
            <p:cNvPr id="57" name="Freeform 57"/>
            <p:cNvSpPr/>
            <p:nvPr/>
          </p:nvSpPr>
          <p:spPr>
            <a:xfrm>
              <a:off x="11811" y="11811"/>
              <a:ext cx="11338560" cy="4194048"/>
            </a:xfrm>
            <a:custGeom>
              <a:avLst/>
              <a:gdLst/>
              <a:ahLst/>
              <a:cxnLst/>
              <a:rect l="l" t="t" r="r" b="b"/>
              <a:pathLst>
                <a:path w="11338560" h="4194048">
                  <a:moveTo>
                    <a:pt x="0" y="0"/>
                  </a:moveTo>
                  <a:lnTo>
                    <a:pt x="11338560" y="0"/>
                  </a:lnTo>
                  <a:lnTo>
                    <a:pt x="11338560" y="4194048"/>
                  </a:lnTo>
                  <a:lnTo>
                    <a:pt x="0" y="4194048"/>
                  </a:lnTo>
                  <a:close/>
                </a:path>
              </a:pathLst>
            </a:custGeom>
            <a:solidFill>
              <a:srgbClr val="F5EAD8"/>
            </a:solidFill>
          </p:spPr>
        </p:sp>
        <p:sp>
          <p:nvSpPr>
            <p:cNvPr id="58" name="Freeform 58"/>
            <p:cNvSpPr/>
            <p:nvPr/>
          </p:nvSpPr>
          <p:spPr>
            <a:xfrm>
              <a:off x="0" y="0"/>
              <a:ext cx="11362182" cy="4217670"/>
            </a:xfrm>
            <a:custGeom>
              <a:avLst/>
              <a:gdLst/>
              <a:ahLst/>
              <a:cxnLst/>
              <a:rect l="l" t="t" r="r" b="b"/>
              <a:pathLst>
                <a:path w="11362182" h="4217670">
                  <a:moveTo>
                    <a:pt x="11811" y="0"/>
                  </a:moveTo>
                  <a:lnTo>
                    <a:pt x="11350371" y="0"/>
                  </a:lnTo>
                  <a:cubicBezTo>
                    <a:pt x="11356975" y="0"/>
                    <a:pt x="11362182" y="5334"/>
                    <a:pt x="11362182" y="11811"/>
                  </a:cubicBezTo>
                  <a:lnTo>
                    <a:pt x="11362182" y="4205859"/>
                  </a:lnTo>
                  <a:cubicBezTo>
                    <a:pt x="11362182" y="4212463"/>
                    <a:pt x="11356848" y="4217670"/>
                    <a:pt x="11350371" y="4217670"/>
                  </a:cubicBezTo>
                  <a:lnTo>
                    <a:pt x="11811" y="4217670"/>
                  </a:lnTo>
                  <a:cubicBezTo>
                    <a:pt x="5207" y="4217670"/>
                    <a:pt x="0" y="4212336"/>
                    <a:pt x="0" y="4205859"/>
                  </a:cubicBezTo>
                  <a:lnTo>
                    <a:pt x="0" y="11811"/>
                  </a:lnTo>
                  <a:cubicBezTo>
                    <a:pt x="0" y="5334"/>
                    <a:pt x="5334" y="0"/>
                    <a:pt x="11811" y="0"/>
                  </a:cubicBezTo>
                  <a:moveTo>
                    <a:pt x="11811" y="23749"/>
                  </a:moveTo>
                  <a:lnTo>
                    <a:pt x="11811" y="11811"/>
                  </a:lnTo>
                  <a:lnTo>
                    <a:pt x="23622" y="11811"/>
                  </a:lnTo>
                  <a:lnTo>
                    <a:pt x="23622" y="4205859"/>
                  </a:lnTo>
                  <a:lnTo>
                    <a:pt x="11811" y="4205859"/>
                  </a:lnTo>
                  <a:lnTo>
                    <a:pt x="11811" y="4194048"/>
                  </a:lnTo>
                  <a:lnTo>
                    <a:pt x="11350371" y="4194048"/>
                  </a:lnTo>
                  <a:lnTo>
                    <a:pt x="11350371" y="4205859"/>
                  </a:lnTo>
                  <a:lnTo>
                    <a:pt x="11338560" y="4205859"/>
                  </a:lnTo>
                  <a:lnTo>
                    <a:pt x="11338560" y="11811"/>
                  </a:lnTo>
                  <a:lnTo>
                    <a:pt x="11350371" y="11811"/>
                  </a:lnTo>
                  <a:lnTo>
                    <a:pt x="11350371" y="23622"/>
                  </a:lnTo>
                  <a:lnTo>
                    <a:pt x="11811" y="23622"/>
                  </a:lnTo>
                  <a:close/>
                </a:path>
              </a:pathLst>
            </a:custGeom>
            <a:solidFill>
              <a:srgbClr val="C0A0A0"/>
            </a:solidFill>
          </p:spPr>
        </p:sp>
      </p:grpSp>
      <p:grpSp>
        <p:nvGrpSpPr>
          <p:cNvPr id="59" name="Group 59"/>
          <p:cNvGrpSpPr/>
          <p:nvPr/>
        </p:nvGrpSpPr>
        <p:grpSpPr>
          <a:xfrm>
            <a:off x="9277607" y="6497831"/>
            <a:ext cx="8529323" cy="976379"/>
            <a:chOff x="0" y="0"/>
            <a:chExt cx="11372431" cy="1301839"/>
          </a:xfrm>
        </p:grpSpPr>
        <p:sp>
          <p:nvSpPr>
            <p:cNvPr id="60" name="Freeform 60"/>
            <p:cNvSpPr/>
            <p:nvPr/>
          </p:nvSpPr>
          <p:spPr>
            <a:xfrm>
              <a:off x="16891" y="16891"/>
              <a:ext cx="11338560" cy="1267968"/>
            </a:xfrm>
            <a:custGeom>
              <a:avLst/>
              <a:gdLst/>
              <a:ahLst/>
              <a:cxnLst/>
              <a:rect l="l" t="t" r="r" b="b"/>
              <a:pathLst>
                <a:path w="11338560" h="1267968">
                  <a:moveTo>
                    <a:pt x="0" y="0"/>
                  </a:moveTo>
                  <a:lnTo>
                    <a:pt x="11338560" y="0"/>
                  </a:lnTo>
                  <a:lnTo>
                    <a:pt x="11338560" y="1267968"/>
                  </a:lnTo>
                  <a:lnTo>
                    <a:pt x="0" y="1267968"/>
                  </a:lnTo>
                  <a:close/>
                </a:path>
              </a:pathLst>
            </a:custGeom>
            <a:solidFill>
              <a:srgbClr val="3D0C14"/>
            </a:solidFill>
          </p:spPr>
        </p:sp>
        <p:sp>
          <p:nvSpPr>
            <p:cNvPr id="61" name="Freeform 61"/>
            <p:cNvSpPr/>
            <p:nvPr/>
          </p:nvSpPr>
          <p:spPr>
            <a:xfrm>
              <a:off x="0" y="0"/>
              <a:ext cx="11372342" cy="1301750"/>
            </a:xfrm>
            <a:custGeom>
              <a:avLst/>
              <a:gdLst/>
              <a:ahLst/>
              <a:cxnLst/>
              <a:rect l="l" t="t" r="r" b="b"/>
              <a:pathLst>
                <a:path w="11372342" h="1301750">
                  <a:moveTo>
                    <a:pt x="16891" y="0"/>
                  </a:moveTo>
                  <a:lnTo>
                    <a:pt x="11355451" y="0"/>
                  </a:lnTo>
                  <a:cubicBezTo>
                    <a:pt x="11364849" y="0"/>
                    <a:pt x="11372342" y="7620"/>
                    <a:pt x="11372342" y="16891"/>
                  </a:cubicBezTo>
                  <a:lnTo>
                    <a:pt x="11372342" y="1284859"/>
                  </a:lnTo>
                  <a:cubicBezTo>
                    <a:pt x="11372342" y="1294257"/>
                    <a:pt x="11364722" y="1301750"/>
                    <a:pt x="11355451" y="1301750"/>
                  </a:cubicBezTo>
                  <a:lnTo>
                    <a:pt x="16891" y="1301750"/>
                  </a:lnTo>
                  <a:cubicBezTo>
                    <a:pt x="7493" y="1301750"/>
                    <a:pt x="0" y="1294130"/>
                    <a:pt x="0" y="128485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284859"/>
                  </a:lnTo>
                  <a:lnTo>
                    <a:pt x="16891" y="1284859"/>
                  </a:lnTo>
                  <a:lnTo>
                    <a:pt x="16891" y="1267968"/>
                  </a:lnTo>
                  <a:lnTo>
                    <a:pt x="11355451" y="1267968"/>
                  </a:lnTo>
                  <a:lnTo>
                    <a:pt x="11355451" y="1284859"/>
                  </a:lnTo>
                  <a:lnTo>
                    <a:pt x="11338560" y="1284859"/>
                  </a:lnTo>
                  <a:lnTo>
                    <a:pt x="11338560" y="16891"/>
                  </a:lnTo>
                  <a:lnTo>
                    <a:pt x="11355451" y="16891"/>
                  </a:lnTo>
                  <a:lnTo>
                    <a:pt x="1135545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3D0C14"/>
            </a:solidFill>
          </p:spPr>
        </p:sp>
      </p:grpSp>
      <p:grpSp>
        <p:nvGrpSpPr>
          <p:cNvPr id="62" name="Group 62"/>
          <p:cNvGrpSpPr/>
          <p:nvPr/>
        </p:nvGrpSpPr>
        <p:grpSpPr>
          <a:xfrm>
            <a:off x="9473184" y="6583680"/>
            <a:ext cx="8138160" cy="804672"/>
            <a:chOff x="0" y="0"/>
            <a:chExt cx="10850880" cy="1072896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10850880" cy="1072896"/>
            </a:xfrm>
            <a:custGeom>
              <a:avLst/>
              <a:gdLst/>
              <a:ahLst/>
              <a:cxnLst/>
              <a:rect l="l" t="t" r="r" b="b"/>
              <a:pathLst>
                <a:path w="10850880" h="1072896">
                  <a:moveTo>
                    <a:pt x="0" y="0"/>
                  </a:moveTo>
                  <a:lnTo>
                    <a:pt x="10850880" y="0"/>
                  </a:lnTo>
                  <a:lnTo>
                    <a:pt x="10850880" y="1072896"/>
                  </a:lnTo>
                  <a:lnTo>
                    <a:pt x="0" y="1072896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47064" b="-147064"/>
              </a:stretch>
            </a:blipFill>
          </p:spPr>
        </p:sp>
        <p:sp>
          <p:nvSpPr>
            <p:cNvPr id="64" name="TextBox 64"/>
            <p:cNvSpPr txBox="1"/>
            <p:nvPr/>
          </p:nvSpPr>
          <p:spPr>
            <a:xfrm>
              <a:off x="0" y="-9525"/>
              <a:ext cx="10850880" cy="108242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999"/>
                </a:lnSpc>
              </a:pPr>
              <a:r>
                <a:rPr lang="en-US" sz="2499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Hemolitik Anemi,</a:t>
              </a:r>
            </a:p>
            <a:p>
              <a:pPr algn="ctr">
                <a:lnSpc>
                  <a:spcPts val="2999"/>
                </a:lnSpc>
              </a:pPr>
              <a:r>
                <a:rPr lang="en-US" sz="2499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Böbrek Yetmezliği</a:t>
              </a: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9473184" y="7571232"/>
            <a:ext cx="8138160" cy="2011680"/>
            <a:chOff x="0" y="0"/>
            <a:chExt cx="10850880" cy="268224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10850880" cy="2682240"/>
            </a:xfrm>
            <a:custGeom>
              <a:avLst/>
              <a:gdLst/>
              <a:ahLst/>
              <a:cxnLst/>
              <a:rect l="l" t="t" r="r" b="b"/>
              <a:pathLst>
                <a:path w="10850880" h="2682240">
                  <a:moveTo>
                    <a:pt x="0" y="0"/>
                  </a:moveTo>
                  <a:lnTo>
                    <a:pt x="10850880" y="0"/>
                  </a:lnTo>
                  <a:lnTo>
                    <a:pt x="10850880" y="2682240"/>
                  </a:lnTo>
                  <a:lnTo>
                    <a:pt x="0" y="268224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8825" b="-28825"/>
              </a:stretch>
            </a:blipFill>
          </p:spPr>
        </p:sp>
        <p:sp>
          <p:nvSpPr>
            <p:cNvPr id="67" name="TextBox 67"/>
            <p:cNvSpPr txBox="1"/>
            <p:nvPr/>
          </p:nvSpPr>
          <p:spPr>
            <a:xfrm>
              <a:off x="0" y="-38100"/>
              <a:ext cx="10850880" cy="27203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879"/>
                </a:lnSpc>
              </a:pPr>
              <a:r>
                <a:rPr lang="en-US" sz="2400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Rifampisine bağlı → İlacı kes ve bir daha verme. Trombositopeni ve şok da görülebilir</a:t>
              </a: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0A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97" y="-12697"/>
            <a:ext cx="354587" cy="10312403"/>
            <a:chOff x="0" y="0"/>
            <a:chExt cx="472783" cy="13749871"/>
          </a:xfrm>
        </p:grpSpPr>
        <p:sp>
          <p:nvSpPr>
            <p:cNvPr id="3" name="Freeform 3"/>
            <p:cNvSpPr/>
            <p:nvPr/>
          </p:nvSpPr>
          <p:spPr>
            <a:xfrm>
              <a:off x="16891" y="16891"/>
              <a:ext cx="438912" cy="13715999"/>
            </a:xfrm>
            <a:custGeom>
              <a:avLst/>
              <a:gdLst/>
              <a:ahLst/>
              <a:cxnLst/>
              <a:rect l="l" t="t" r="r" b="b"/>
              <a:pathLst>
                <a:path w="438912" h="13715999">
                  <a:moveTo>
                    <a:pt x="0" y="0"/>
                  </a:moveTo>
                  <a:lnTo>
                    <a:pt x="438912" y="0"/>
                  </a:lnTo>
                  <a:lnTo>
                    <a:pt x="438912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472694" cy="13749782"/>
            </a:xfrm>
            <a:custGeom>
              <a:avLst/>
              <a:gdLst/>
              <a:ahLst/>
              <a:cxnLst/>
              <a:rect l="l" t="t" r="r" b="b"/>
              <a:pathLst>
                <a:path w="472694" h="13749782">
                  <a:moveTo>
                    <a:pt x="16891" y="0"/>
                  </a:moveTo>
                  <a:lnTo>
                    <a:pt x="455803" y="0"/>
                  </a:lnTo>
                  <a:cubicBezTo>
                    <a:pt x="465201" y="0"/>
                    <a:pt x="472694" y="7620"/>
                    <a:pt x="472694" y="16891"/>
                  </a:cubicBezTo>
                  <a:lnTo>
                    <a:pt x="472694" y="13732890"/>
                  </a:lnTo>
                  <a:cubicBezTo>
                    <a:pt x="472694" y="13742290"/>
                    <a:pt x="465074" y="13749782"/>
                    <a:pt x="455803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455803" y="13716000"/>
                  </a:lnTo>
                  <a:lnTo>
                    <a:pt x="455803" y="13732890"/>
                  </a:lnTo>
                  <a:lnTo>
                    <a:pt x="438912" y="13732890"/>
                  </a:lnTo>
                  <a:lnTo>
                    <a:pt x="438912" y="16891"/>
                  </a:lnTo>
                  <a:lnTo>
                    <a:pt x="455803" y="16891"/>
                  </a:lnTo>
                  <a:lnTo>
                    <a:pt x="455803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7946119" y="-12697"/>
            <a:ext cx="354587" cy="10312403"/>
            <a:chOff x="0" y="0"/>
            <a:chExt cx="472783" cy="13749871"/>
          </a:xfrm>
        </p:grpSpPr>
        <p:sp>
          <p:nvSpPr>
            <p:cNvPr id="6" name="Freeform 6"/>
            <p:cNvSpPr/>
            <p:nvPr/>
          </p:nvSpPr>
          <p:spPr>
            <a:xfrm>
              <a:off x="16891" y="16891"/>
              <a:ext cx="438912" cy="13715999"/>
            </a:xfrm>
            <a:custGeom>
              <a:avLst/>
              <a:gdLst/>
              <a:ahLst/>
              <a:cxnLst/>
              <a:rect l="l" t="t" r="r" b="b"/>
              <a:pathLst>
                <a:path w="438912" h="13715999">
                  <a:moveTo>
                    <a:pt x="0" y="0"/>
                  </a:moveTo>
                  <a:lnTo>
                    <a:pt x="438912" y="0"/>
                  </a:lnTo>
                  <a:lnTo>
                    <a:pt x="438912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472694" cy="13749782"/>
            </a:xfrm>
            <a:custGeom>
              <a:avLst/>
              <a:gdLst/>
              <a:ahLst/>
              <a:cxnLst/>
              <a:rect l="l" t="t" r="r" b="b"/>
              <a:pathLst>
                <a:path w="472694" h="13749782">
                  <a:moveTo>
                    <a:pt x="16891" y="0"/>
                  </a:moveTo>
                  <a:lnTo>
                    <a:pt x="455803" y="0"/>
                  </a:lnTo>
                  <a:cubicBezTo>
                    <a:pt x="465201" y="0"/>
                    <a:pt x="472694" y="7620"/>
                    <a:pt x="472694" y="16891"/>
                  </a:cubicBezTo>
                  <a:lnTo>
                    <a:pt x="472694" y="13732890"/>
                  </a:lnTo>
                  <a:cubicBezTo>
                    <a:pt x="472694" y="13742290"/>
                    <a:pt x="465074" y="13749782"/>
                    <a:pt x="455803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455803" y="13716000"/>
                  </a:lnTo>
                  <a:lnTo>
                    <a:pt x="455803" y="13732890"/>
                  </a:lnTo>
                  <a:lnTo>
                    <a:pt x="438912" y="13732890"/>
                  </a:lnTo>
                  <a:lnTo>
                    <a:pt x="438912" y="16891"/>
                  </a:lnTo>
                  <a:lnTo>
                    <a:pt x="455803" y="16891"/>
                  </a:lnTo>
                  <a:lnTo>
                    <a:pt x="455803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810263" y="4778759"/>
            <a:ext cx="16667483" cy="98555"/>
            <a:chOff x="0" y="0"/>
            <a:chExt cx="22223311" cy="131407"/>
          </a:xfrm>
        </p:grpSpPr>
        <p:sp>
          <p:nvSpPr>
            <p:cNvPr id="9" name="Freeform 9"/>
            <p:cNvSpPr/>
            <p:nvPr/>
          </p:nvSpPr>
          <p:spPr>
            <a:xfrm>
              <a:off x="16891" y="16891"/>
              <a:ext cx="22189439" cy="97536"/>
            </a:xfrm>
            <a:custGeom>
              <a:avLst/>
              <a:gdLst/>
              <a:ahLst/>
              <a:cxnLst/>
              <a:rect l="l" t="t" r="r" b="b"/>
              <a:pathLst>
                <a:path w="22189439" h="97536">
                  <a:moveTo>
                    <a:pt x="0" y="0"/>
                  </a:moveTo>
                  <a:lnTo>
                    <a:pt x="22189439" y="0"/>
                  </a:lnTo>
                  <a:lnTo>
                    <a:pt x="22189439" y="97536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2223222" cy="131320"/>
            </a:xfrm>
            <a:custGeom>
              <a:avLst/>
              <a:gdLst/>
              <a:ahLst/>
              <a:cxnLst/>
              <a:rect l="l" t="t" r="r" b="b"/>
              <a:pathLst>
                <a:path w="22223222" h="131320">
                  <a:moveTo>
                    <a:pt x="16891" y="0"/>
                  </a:moveTo>
                  <a:lnTo>
                    <a:pt x="22206330" y="0"/>
                  </a:lnTo>
                  <a:cubicBezTo>
                    <a:pt x="22215729" y="0"/>
                    <a:pt x="22223222" y="7620"/>
                    <a:pt x="22223222" y="16891"/>
                  </a:cubicBezTo>
                  <a:lnTo>
                    <a:pt x="22223222" y="114427"/>
                  </a:lnTo>
                  <a:cubicBezTo>
                    <a:pt x="22223222" y="123825"/>
                    <a:pt x="22215602" y="131318"/>
                    <a:pt x="22206330" y="131318"/>
                  </a:cubicBezTo>
                  <a:lnTo>
                    <a:pt x="16891" y="131318"/>
                  </a:lnTo>
                  <a:cubicBezTo>
                    <a:pt x="7620" y="131445"/>
                    <a:pt x="0" y="123825"/>
                    <a:pt x="0" y="114427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14427"/>
                  </a:lnTo>
                  <a:lnTo>
                    <a:pt x="16891" y="114427"/>
                  </a:lnTo>
                  <a:lnTo>
                    <a:pt x="16891" y="97536"/>
                  </a:lnTo>
                  <a:lnTo>
                    <a:pt x="22206330" y="97536"/>
                  </a:lnTo>
                  <a:lnTo>
                    <a:pt x="22206330" y="114427"/>
                  </a:lnTo>
                  <a:lnTo>
                    <a:pt x="22189439" y="114427"/>
                  </a:lnTo>
                  <a:lnTo>
                    <a:pt x="22189439" y="16891"/>
                  </a:lnTo>
                  <a:lnTo>
                    <a:pt x="22206330" y="16891"/>
                  </a:lnTo>
                  <a:lnTo>
                    <a:pt x="2220633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822960" y="3017520"/>
            <a:ext cx="16642080" cy="1645920"/>
            <a:chOff x="0" y="0"/>
            <a:chExt cx="22189440" cy="21945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189439" cy="2194560"/>
            </a:xfrm>
            <a:custGeom>
              <a:avLst/>
              <a:gdLst/>
              <a:ahLst/>
              <a:cxnLst/>
              <a:rect l="l" t="t" r="r" b="b"/>
              <a:pathLst>
                <a:path w="22189439" h="2194560">
                  <a:moveTo>
                    <a:pt x="0" y="0"/>
                  </a:moveTo>
                  <a:lnTo>
                    <a:pt x="22189439" y="0"/>
                  </a:lnTo>
                  <a:lnTo>
                    <a:pt x="22189439" y="2194560"/>
                  </a:lnTo>
                  <a:lnTo>
                    <a:pt x="0" y="219456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47015" b="-147015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22189440" cy="221361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8640"/>
                </a:lnSpc>
              </a:pPr>
              <a:r>
                <a:rPr lang="en-US" sz="7200" b="1" spc="599">
                  <a:solidFill>
                    <a:srgbClr val="F5EDE0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KORUNMA &amp; ENFEKSİYON KONTROLÜ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22960" y="5212080"/>
            <a:ext cx="16642080" cy="1463040"/>
            <a:chOff x="0" y="0"/>
            <a:chExt cx="22189440" cy="195072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189439" cy="1950720"/>
            </a:xfrm>
            <a:custGeom>
              <a:avLst/>
              <a:gdLst/>
              <a:ahLst/>
              <a:cxnLst/>
              <a:rect l="l" t="t" r="r" b="b"/>
              <a:pathLst>
                <a:path w="22189439" h="1950720">
                  <a:moveTo>
                    <a:pt x="0" y="0"/>
                  </a:moveTo>
                  <a:lnTo>
                    <a:pt x="22189439" y="0"/>
                  </a:lnTo>
                  <a:lnTo>
                    <a:pt x="22189439" y="1950720"/>
                  </a:lnTo>
                  <a:lnTo>
                    <a:pt x="0" y="19507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71642" b="-171642"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22189440" cy="201739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079"/>
                </a:lnSpc>
              </a:pPr>
              <a:r>
                <a:rPr lang="en-US" sz="3400" i="1">
                  <a:solidFill>
                    <a:srgbClr val="E8B96A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Bireysel ve toplumsal koruma yöntemleri</a:t>
              </a: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97" y="-12697"/>
            <a:ext cx="18313403" cy="1342139"/>
            <a:chOff x="0" y="0"/>
            <a:chExt cx="24417871" cy="1789519"/>
          </a:xfrm>
        </p:grpSpPr>
        <p:sp>
          <p:nvSpPr>
            <p:cNvPr id="3" name="Freeform 3"/>
            <p:cNvSpPr/>
            <p:nvPr/>
          </p:nvSpPr>
          <p:spPr>
            <a:xfrm>
              <a:off x="16891" y="16891"/>
              <a:ext cx="24383999" cy="1755648"/>
            </a:xfrm>
            <a:custGeom>
              <a:avLst/>
              <a:gdLst/>
              <a:ahLst/>
              <a:cxnLst/>
              <a:rect l="l" t="t" r="r" b="b"/>
              <a:pathLst>
                <a:path w="24383999" h="1755648">
                  <a:moveTo>
                    <a:pt x="0" y="0"/>
                  </a:moveTo>
                  <a:lnTo>
                    <a:pt x="24383999" y="0"/>
                  </a:lnTo>
                  <a:lnTo>
                    <a:pt x="24383999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417782" cy="1789430"/>
            </a:xfrm>
            <a:custGeom>
              <a:avLst/>
              <a:gdLst/>
              <a:ahLst/>
              <a:cxnLst/>
              <a:rect l="l" t="t" r="r" b="b"/>
              <a:pathLst>
                <a:path w="24417782" h="1789430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772539"/>
                  </a:lnTo>
                  <a:cubicBezTo>
                    <a:pt x="24417782" y="1781937"/>
                    <a:pt x="24410163" y="1789430"/>
                    <a:pt x="24400890" y="1789430"/>
                  </a:cubicBezTo>
                  <a:lnTo>
                    <a:pt x="16891" y="1789430"/>
                  </a:lnTo>
                  <a:cubicBezTo>
                    <a:pt x="7493" y="1789430"/>
                    <a:pt x="0" y="1781810"/>
                    <a:pt x="0" y="177253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772539"/>
                  </a:lnTo>
                  <a:lnTo>
                    <a:pt x="16891" y="1772539"/>
                  </a:lnTo>
                  <a:lnTo>
                    <a:pt x="16891" y="1755648"/>
                  </a:lnTo>
                  <a:lnTo>
                    <a:pt x="24400890" y="1755648"/>
                  </a:lnTo>
                  <a:lnTo>
                    <a:pt x="24400890" y="1772539"/>
                  </a:lnTo>
                  <a:lnTo>
                    <a:pt x="24384000" y="177253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12697" y="1304039"/>
            <a:ext cx="18313403" cy="153419"/>
            <a:chOff x="0" y="0"/>
            <a:chExt cx="24417871" cy="204559"/>
          </a:xfrm>
        </p:grpSpPr>
        <p:sp>
          <p:nvSpPr>
            <p:cNvPr id="6" name="Freeform 6"/>
            <p:cNvSpPr/>
            <p:nvPr/>
          </p:nvSpPr>
          <p:spPr>
            <a:xfrm>
              <a:off x="16891" y="16891"/>
              <a:ext cx="24383999" cy="170688"/>
            </a:xfrm>
            <a:custGeom>
              <a:avLst/>
              <a:gdLst/>
              <a:ahLst/>
              <a:cxnLst/>
              <a:rect l="l" t="t" r="r" b="b"/>
              <a:pathLst>
                <a:path w="24383999" h="170688">
                  <a:moveTo>
                    <a:pt x="0" y="0"/>
                  </a:moveTo>
                  <a:lnTo>
                    <a:pt x="24383999" y="0"/>
                  </a:lnTo>
                  <a:lnTo>
                    <a:pt x="24383999" y="170688"/>
                  </a:lnTo>
                  <a:lnTo>
                    <a:pt x="0" y="170688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4417782" cy="204472"/>
            </a:xfrm>
            <a:custGeom>
              <a:avLst/>
              <a:gdLst/>
              <a:ahLst/>
              <a:cxnLst/>
              <a:rect l="l" t="t" r="r" b="b"/>
              <a:pathLst>
                <a:path w="24417782" h="204472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87579"/>
                  </a:lnTo>
                  <a:cubicBezTo>
                    <a:pt x="24417782" y="196977"/>
                    <a:pt x="24410163" y="204470"/>
                    <a:pt x="24400890" y="204470"/>
                  </a:cubicBezTo>
                  <a:lnTo>
                    <a:pt x="16891" y="204470"/>
                  </a:lnTo>
                  <a:cubicBezTo>
                    <a:pt x="7620" y="204597"/>
                    <a:pt x="0" y="196977"/>
                    <a:pt x="0" y="18757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87579"/>
                  </a:lnTo>
                  <a:lnTo>
                    <a:pt x="16891" y="187579"/>
                  </a:lnTo>
                  <a:lnTo>
                    <a:pt x="16891" y="170688"/>
                  </a:lnTo>
                  <a:lnTo>
                    <a:pt x="24400890" y="170688"/>
                  </a:lnTo>
                  <a:lnTo>
                    <a:pt x="24400890" y="187579"/>
                  </a:lnTo>
                  <a:lnTo>
                    <a:pt x="24384000" y="18757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12697" y="-12697"/>
            <a:ext cx="153419" cy="10312403"/>
            <a:chOff x="0" y="0"/>
            <a:chExt cx="204559" cy="13749871"/>
          </a:xfrm>
        </p:grpSpPr>
        <p:sp>
          <p:nvSpPr>
            <p:cNvPr id="9" name="Freeform 9"/>
            <p:cNvSpPr/>
            <p:nvPr/>
          </p:nvSpPr>
          <p:spPr>
            <a:xfrm>
              <a:off x="16891" y="16891"/>
              <a:ext cx="170688" cy="13715999"/>
            </a:xfrm>
            <a:custGeom>
              <a:avLst/>
              <a:gdLst/>
              <a:ahLst/>
              <a:cxnLst/>
              <a:rect l="l" t="t" r="r" b="b"/>
              <a:pathLst>
                <a:path w="170688" h="13715999">
                  <a:moveTo>
                    <a:pt x="0" y="0"/>
                  </a:moveTo>
                  <a:lnTo>
                    <a:pt x="170688" y="0"/>
                  </a:lnTo>
                  <a:lnTo>
                    <a:pt x="170688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04470" cy="13749782"/>
            </a:xfrm>
            <a:custGeom>
              <a:avLst/>
              <a:gdLst/>
              <a:ahLst/>
              <a:cxnLst/>
              <a:rect l="l" t="t" r="r" b="b"/>
              <a:pathLst>
                <a:path w="204470" h="13749782">
                  <a:moveTo>
                    <a:pt x="16891" y="0"/>
                  </a:moveTo>
                  <a:lnTo>
                    <a:pt x="187579" y="0"/>
                  </a:lnTo>
                  <a:cubicBezTo>
                    <a:pt x="196977" y="0"/>
                    <a:pt x="204470" y="7620"/>
                    <a:pt x="204470" y="16891"/>
                  </a:cubicBezTo>
                  <a:lnTo>
                    <a:pt x="204470" y="13732890"/>
                  </a:lnTo>
                  <a:cubicBezTo>
                    <a:pt x="204470" y="13742290"/>
                    <a:pt x="196850" y="13749782"/>
                    <a:pt x="187579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187579" y="13716000"/>
                  </a:lnTo>
                  <a:lnTo>
                    <a:pt x="187579" y="13732890"/>
                  </a:lnTo>
                  <a:lnTo>
                    <a:pt x="170688" y="13732890"/>
                  </a:lnTo>
                  <a:lnTo>
                    <a:pt x="170688" y="16891"/>
                  </a:lnTo>
                  <a:lnTo>
                    <a:pt x="187579" y="16891"/>
                  </a:lnTo>
                  <a:lnTo>
                    <a:pt x="187579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457200" y="182880"/>
            <a:ext cx="17373600" cy="1005840"/>
            <a:chOff x="0" y="0"/>
            <a:chExt cx="23164800" cy="13411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164800" cy="1341120"/>
            </a:xfrm>
            <a:custGeom>
              <a:avLst/>
              <a:gdLst/>
              <a:ahLst/>
              <a:cxnLst/>
              <a:rect l="l" t="t" r="r" b="b"/>
              <a:pathLst>
                <a:path w="23164800" h="1341120">
                  <a:moveTo>
                    <a:pt x="0" y="0"/>
                  </a:moveTo>
                  <a:lnTo>
                    <a:pt x="23164800" y="0"/>
                  </a:lnTo>
                  <a:lnTo>
                    <a:pt x="2316480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86559" b="-286559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23164800" cy="13506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280"/>
                </a:lnSpc>
              </a:pPr>
              <a:r>
                <a:rPr lang="en-US" sz="4400" b="1">
                  <a:solidFill>
                    <a:srgbClr val="FFFFFF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Tüberkülozdan Korunma — Üç Temel Strateji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29184" y="1682496"/>
            <a:ext cx="5303520" cy="6400800"/>
            <a:chOff x="0" y="0"/>
            <a:chExt cx="7071360" cy="8534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071360" cy="8534400"/>
            </a:xfrm>
            <a:custGeom>
              <a:avLst/>
              <a:gdLst/>
              <a:ahLst/>
              <a:cxnLst/>
              <a:rect l="l" t="t" r="r" b="b"/>
              <a:pathLst>
                <a:path w="7071360" h="8534400">
                  <a:moveTo>
                    <a:pt x="0" y="0"/>
                  </a:moveTo>
                  <a:lnTo>
                    <a:pt x="7071360" y="0"/>
                  </a:lnTo>
                  <a:lnTo>
                    <a:pt x="7071360" y="8534400"/>
                  </a:lnTo>
                  <a:lnTo>
                    <a:pt x="0" y="8534400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512064" y="1828800"/>
            <a:ext cx="4937760" cy="1463040"/>
            <a:chOff x="0" y="0"/>
            <a:chExt cx="6583680" cy="195072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583680" cy="1950720"/>
            </a:xfrm>
            <a:custGeom>
              <a:avLst/>
              <a:gdLst/>
              <a:ahLst/>
              <a:cxnLst/>
              <a:rect l="l" t="t" r="r" b="b"/>
              <a:pathLst>
                <a:path w="6583680" h="1950720">
                  <a:moveTo>
                    <a:pt x="0" y="0"/>
                  </a:moveTo>
                  <a:lnTo>
                    <a:pt x="6583680" y="0"/>
                  </a:lnTo>
                  <a:lnTo>
                    <a:pt x="6583680" y="1950720"/>
                  </a:lnTo>
                  <a:lnTo>
                    <a:pt x="0" y="19507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5762" b="-15761"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6583680" cy="19507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840"/>
                </a:lnSpc>
              </a:pPr>
              <a:r>
                <a:rPr lang="en-US" sz="3200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💉 AŞI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82247" y="3315719"/>
            <a:ext cx="4597403" cy="116843"/>
            <a:chOff x="0" y="0"/>
            <a:chExt cx="6129871" cy="155791"/>
          </a:xfrm>
        </p:grpSpPr>
        <p:sp>
          <p:nvSpPr>
            <p:cNvPr id="20" name="Freeform 20"/>
            <p:cNvSpPr/>
            <p:nvPr/>
          </p:nvSpPr>
          <p:spPr>
            <a:xfrm>
              <a:off x="16891" y="16891"/>
              <a:ext cx="6096000" cy="121920"/>
            </a:xfrm>
            <a:custGeom>
              <a:avLst/>
              <a:gdLst/>
              <a:ahLst/>
              <a:cxnLst/>
              <a:rect l="l" t="t" r="r" b="b"/>
              <a:pathLst>
                <a:path w="6096000" h="121920">
                  <a:moveTo>
                    <a:pt x="0" y="0"/>
                  </a:moveTo>
                  <a:lnTo>
                    <a:pt x="6096000" y="0"/>
                  </a:lnTo>
                  <a:lnTo>
                    <a:pt x="6096000" y="121920"/>
                  </a:lnTo>
                  <a:lnTo>
                    <a:pt x="0" y="121920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6129782" cy="155704"/>
            </a:xfrm>
            <a:custGeom>
              <a:avLst/>
              <a:gdLst/>
              <a:ahLst/>
              <a:cxnLst/>
              <a:rect l="l" t="t" r="r" b="b"/>
              <a:pathLst>
                <a:path w="6129782" h="155704">
                  <a:moveTo>
                    <a:pt x="16891" y="0"/>
                  </a:moveTo>
                  <a:lnTo>
                    <a:pt x="6112891" y="0"/>
                  </a:lnTo>
                  <a:cubicBezTo>
                    <a:pt x="6122289" y="0"/>
                    <a:pt x="6129782" y="7620"/>
                    <a:pt x="6129782" y="16891"/>
                  </a:cubicBezTo>
                  <a:lnTo>
                    <a:pt x="6129782" y="138811"/>
                  </a:lnTo>
                  <a:cubicBezTo>
                    <a:pt x="6129782" y="148209"/>
                    <a:pt x="6122162" y="155702"/>
                    <a:pt x="6112891" y="155702"/>
                  </a:cubicBezTo>
                  <a:lnTo>
                    <a:pt x="16891" y="155702"/>
                  </a:lnTo>
                  <a:cubicBezTo>
                    <a:pt x="7620" y="155829"/>
                    <a:pt x="0" y="148209"/>
                    <a:pt x="0" y="138811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811"/>
                  </a:lnTo>
                  <a:lnTo>
                    <a:pt x="16891" y="138811"/>
                  </a:lnTo>
                  <a:lnTo>
                    <a:pt x="16891" y="121920"/>
                  </a:lnTo>
                  <a:lnTo>
                    <a:pt x="6112891" y="121920"/>
                  </a:lnTo>
                  <a:lnTo>
                    <a:pt x="6112891" y="138811"/>
                  </a:lnTo>
                  <a:lnTo>
                    <a:pt x="6096000" y="138811"/>
                  </a:lnTo>
                  <a:lnTo>
                    <a:pt x="6096000" y="16891"/>
                  </a:lnTo>
                  <a:lnTo>
                    <a:pt x="6112891" y="16891"/>
                  </a:lnTo>
                  <a:lnTo>
                    <a:pt x="611289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512064" y="3584448"/>
            <a:ext cx="4937760" cy="2560320"/>
            <a:chOff x="0" y="0"/>
            <a:chExt cx="6583680" cy="341376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583680" cy="3413760"/>
            </a:xfrm>
            <a:custGeom>
              <a:avLst/>
              <a:gdLst/>
              <a:ahLst/>
              <a:cxnLst/>
              <a:rect l="l" t="t" r="r" b="b"/>
              <a:pathLst>
                <a:path w="6583680" h="3413760">
                  <a:moveTo>
                    <a:pt x="0" y="0"/>
                  </a:moveTo>
                  <a:lnTo>
                    <a:pt x="6583680" y="0"/>
                  </a:lnTo>
                  <a:lnTo>
                    <a:pt x="6583680" y="3413760"/>
                  </a:lnTo>
                  <a:lnTo>
                    <a:pt x="0" y="341376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16527" r="-16527"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0" y="-57150"/>
              <a:ext cx="6583680" cy="347091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120"/>
                </a:lnSpc>
              </a:pPr>
              <a:r>
                <a:rPr lang="en-US" sz="2600">
                  <a:solidFill>
                    <a:srgbClr val="F5EDE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BCG aşısı ile miliyer TB ve TB menenjiti gibi ağır formlardan korunma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492240" y="1682496"/>
            <a:ext cx="5303520" cy="6400800"/>
            <a:chOff x="0" y="0"/>
            <a:chExt cx="7071360" cy="85344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7071360" cy="8534400"/>
            </a:xfrm>
            <a:custGeom>
              <a:avLst/>
              <a:gdLst/>
              <a:ahLst/>
              <a:cxnLst/>
              <a:rect l="l" t="t" r="r" b="b"/>
              <a:pathLst>
                <a:path w="7071360" h="8534400">
                  <a:moveTo>
                    <a:pt x="0" y="0"/>
                  </a:moveTo>
                  <a:lnTo>
                    <a:pt x="7071360" y="0"/>
                  </a:lnTo>
                  <a:lnTo>
                    <a:pt x="7071360" y="8534400"/>
                  </a:lnTo>
                  <a:lnTo>
                    <a:pt x="0" y="8534400"/>
                  </a:lnTo>
                  <a:close/>
                </a:path>
              </a:pathLst>
            </a:custGeom>
            <a:solidFill>
              <a:srgbClr val="8B1A2A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6675120" y="1828800"/>
            <a:ext cx="4937760" cy="1463040"/>
            <a:chOff x="0" y="0"/>
            <a:chExt cx="6583680" cy="195072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583680" cy="1950720"/>
            </a:xfrm>
            <a:custGeom>
              <a:avLst/>
              <a:gdLst/>
              <a:ahLst/>
              <a:cxnLst/>
              <a:rect l="l" t="t" r="r" b="b"/>
              <a:pathLst>
                <a:path w="6583680" h="1950720">
                  <a:moveTo>
                    <a:pt x="0" y="0"/>
                  </a:moveTo>
                  <a:lnTo>
                    <a:pt x="6583680" y="0"/>
                  </a:lnTo>
                  <a:lnTo>
                    <a:pt x="6583680" y="1950720"/>
                  </a:lnTo>
                  <a:lnTo>
                    <a:pt x="0" y="19507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5762" b="-15761"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0" y="0"/>
              <a:ext cx="6583680" cy="19507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840"/>
                </a:lnSpc>
              </a:pPr>
              <a:r>
                <a:rPr lang="en-US" sz="3200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🔍 ERKEN TANI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6845303" y="3315719"/>
            <a:ext cx="4597403" cy="116843"/>
            <a:chOff x="0" y="0"/>
            <a:chExt cx="6129871" cy="155791"/>
          </a:xfrm>
        </p:grpSpPr>
        <p:sp>
          <p:nvSpPr>
            <p:cNvPr id="31" name="Freeform 31"/>
            <p:cNvSpPr/>
            <p:nvPr/>
          </p:nvSpPr>
          <p:spPr>
            <a:xfrm>
              <a:off x="16891" y="16891"/>
              <a:ext cx="6096000" cy="121920"/>
            </a:xfrm>
            <a:custGeom>
              <a:avLst/>
              <a:gdLst/>
              <a:ahLst/>
              <a:cxnLst/>
              <a:rect l="l" t="t" r="r" b="b"/>
              <a:pathLst>
                <a:path w="6096000" h="121920">
                  <a:moveTo>
                    <a:pt x="0" y="0"/>
                  </a:moveTo>
                  <a:lnTo>
                    <a:pt x="6096000" y="0"/>
                  </a:lnTo>
                  <a:lnTo>
                    <a:pt x="6096000" y="121920"/>
                  </a:lnTo>
                  <a:lnTo>
                    <a:pt x="0" y="121920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0" y="0"/>
              <a:ext cx="6129782" cy="155704"/>
            </a:xfrm>
            <a:custGeom>
              <a:avLst/>
              <a:gdLst/>
              <a:ahLst/>
              <a:cxnLst/>
              <a:rect l="l" t="t" r="r" b="b"/>
              <a:pathLst>
                <a:path w="6129782" h="155704">
                  <a:moveTo>
                    <a:pt x="16891" y="0"/>
                  </a:moveTo>
                  <a:lnTo>
                    <a:pt x="6112891" y="0"/>
                  </a:lnTo>
                  <a:cubicBezTo>
                    <a:pt x="6122289" y="0"/>
                    <a:pt x="6129782" y="7620"/>
                    <a:pt x="6129782" y="16891"/>
                  </a:cubicBezTo>
                  <a:lnTo>
                    <a:pt x="6129782" y="138811"/>
                  </a:lnTo>
                  <a:cubicBezTo>
                    <a:pt x="6129782" y="148209"/>
                    <a:pt x="6122162" y="155702"/>
                    <a:pt x="6112891" y="155702"/>
                  </a:cubicBezTo>
                  <a:lnTo>
                    <a:pt x="16891" y="155702"/>
                  </a:lnTo>
                  <a:cubicBezTo>
                    <a:pt x="7620" y="155829"/>
                    <a:pt x="0" y="148209"/>
                    <a:pt x="0" y="138811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811"/>
                  </a:lnTo>
                  <a:lnTo>
                    <a:pt x="16891" y="138811"/>
                  </a:lnTo>
                  <a:lnTo>
                    <a:pt x="16891" y="121920"/>
                  </a:lnTo>
                  <a:lnTo>
                    <a:pt x="6112891" y="121920"/>
                  </a:lnTo>
                  <a:lnTo>
                    <a:pt x="6112891" y="138811"/>
                  </a:lnTo>
                  <a:lnTo>
                    <a:pt x="6096000" y="138811"/>
                  </a:lnTo>
                  <a:lnTo>
                    <a:pt x="6096000" y="16891"/>
                  </a:lnTo>
                  <a:lnTo>
                    <a:pt x="6112891" y="16891"/>
                  </a:lnTo>
                  <a:lnTo>
                    <a:pt x="611289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6675120" y="3584448"/>
            <a:ext cx="4937760" cy="2560320"/>
            <a:chOff x="0" y="0"/>
            <a:chExt cx="6583680" cy="341376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6583680" cy="3413760"/>
            </a:xfrm>
            <a:custGeom>
              <a:avLst/>
              <a:gdLst/>
              <a:ahLst/>
              <a:cxnLst/>
              <a:rect l="l" t="t" r="r" b="b"/>
              <a:pathLst>
                <a:path w="6583680" h="3413760">
                  <a:moveTo>
                    <a:pt x="0" y="0"/>
                  </a:moveTo>
                  <a:lnTo>
                    <a:pt x="6583680" y="0"/>
                  </a:lnTo>
                  <a:lnTo>
                    <a:pt x="6583680" y="3413760"/>
                  </a:lnTo>
                  <a:lnTo>
                    <a:pt x="0" y="341376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16527" r="-16527"/>
              </a:stretch>
            </a:blipFill>
          </p:spPr>
        </p:sp>
        <p:sp>
          <p:nvSpPr>
            <p:cNvPr id="35" name="TextBox 35"/>
            <p:cNvSpPr txBox="1"/>
            <p:nvPr/>
          </p:nvSpPr>
          <p:spPr>
            <a:xfrm>
              <a:off x="0" y="-57150"/>
              <a:ext cx="6583680" cy="347091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120"/>
                </a:lnSpc>
              </a:pPr>
              <a:r>
                <a:rPr lang="en-US" sz="2600">
                  <a:solidFill>
                    <a:srgbClr val="F5EDE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Bulaştırıcı hastaların erken dönemde bulunarak tedaviye alınması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2618720" y="1682496"/>
            <a:ext cx="5303520" cy="6400800"/>
            <a:chOff x="0" y="0"/>
            <a:chExt cx="7071360" cy="85344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7071360" cy="8534400"/>
            </a:xfrm>
            <a:custGeom>
              <a:avLst/>
              <a:gdLst/>
              <a:ahLst/>
              <a:cxnLst/>
              <a:rect l="l" t="t" r="r" b="b"/>
              <a:pathLst>
                <a:path w="7071360" h="8534400">
                  <a:moveTo>
                    <a:pt x="0" y="0"/>
                  </a:moveTo>
                  <a:lnTo>
                    <a:pt x="7071360" y="0"/>
                  </a:lnTo>
                  <a:lnTo>
                    <a:pt x="7071360" y="8534400"/>
                  </a:lnTo>
                  <a:lnTo>
                    <a:pt x="0" y="8534400"/>
                  </a:lnTo>
                  <a:close/>
                </a:path>
              </a:pathLst>
            </a:custGeom>
            <a:solidFill>
              <a:srgbClr val="5E1025"/>
            </a:solidFill>
          </p:spPr>
        </p:sp>
      </p:grpSp>
      <p:grpSp>
        <p:nvGrpSpPr>
          <p:cNvPr id="38" name="Group 38"/>
          <p:cNvGrpSpPr/>
          <p:nvPr/>
        </p:nvGrpSpPr>
        <p:grpSpPr>
          <a:xfrm>
            <a:off x="12801600" y="1828800"/>
            <a:ext cx="4937760" cy="1463040"/>
            <a:chOff x="0" y="0"/>
            <a:chExt cx="6583680" cy="195072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583680" cy="1950720"/>
            </a:xfrm>
            <a:custGeom>
              <a:avLst/>
              <a:gdLst/>
              <a:ahLst/>
              <a:cxnLst/>
              <a:rect l="l" t="t" r="r" b="b"/>
              <a:pathLst>
                <a:path w="6583680" h="1950720">
                  <a:moveTo>
                    <a:pt x="0" y="0"/>
                  </a:moveTo>
                  <a:lnTo>
                    <a:pt x="6583680" y="0"/>
                  </a:lnTo>
                  <a:lnTo>
                    <a:pt x="6583680" y="1950720"/>
                  </a:lnTo>
                  <a:lnTo>
                    <a:pt x="0" y="19507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5762" b="-15761"/>
              </a:stretch>
            </a:blipFill>
          </p:spPr>
        </p:sp>
        <p:sp>
          <p:nvSpPr>
            <p:cNvPr id="40" name="TextBox 40"/>
            <p:cNvSpPr txBox="1"/>
            <p:nvPr/>
          </p:nvSpPr>
          <p:spPr>
            <a:xfrm>
              <a:off x="0" y="0"/>
              <a:ext cx="6583680" cy="19507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840"/>
                </a:lnSpc>
              </a:pPr>
              <a:r>
                <a:rPr lang="en-US" sz="3200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💊 ETKİLİ TEDAVİ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2971783" y="3315719"/>
            <a:ext cx="4597403" cy="116843"/>
            <a:chOff x="0" y="0"/>
            <a:chExt cx="6129871" cy="155791"/>
          </a:xfrm>
        </p:grpSpPr>
        <p:sp>
          <p:nvSpPr>
            <p:cNvPr id="42" name="Freeform 42"/>
            <p:cNvSpPr/>
            <p:nvPr/>
          </p:nvSpPr>
          <p:spPr>
            <a:xfrm>
              <a:off x="16891" y="16891"/>
              <a:ext cx="6096000" cy="121920"/>
            </a:xfrm>
            <a:custGeom>
              <a:avLst/>
              <a:gdLst/>
              <a:ahLst/>
              <a:cxnLst/>
              <a:rect l="l" t="t" r="r" b="b"/>
              <a:pathLst>
                <a:path w="6096000" h="121920">
                  <a:moveTo>
                    <a:pt x="0" y="0"/>
                  </a:moveTo>
                  <a:lnTo>
                    <a:pt x="6096000" y="0"/>
                  </a:lnTo>
                  <a:lnTo>
                    <a:pt x="6096000" y="121920"/>
                  </a:lnTo>
                  <a:lnTo>
                    <a:pt x="0" y="121920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43" name="Freeform 43"/>
            <p:cNvSpPr/>
            <p:nvPr/>
          </p:nvSpPr>
          <p:spPr>
            <a:xfrm>
              <a:off x="0" y="0"/>
              <a:ext cx="6129782" cy="155704"/>
            </a:xfrm>
            <a:custGeom>
              <a:avLst/>
              <a:gdLst/>
              <a:ahLst/>
              <a:cxnLst/>
              <a:rect l="l" t="t" r="r" b="b"/>
              <a:pathLst>
                <a:path w="6129782" h="155704">
                  <a:moveTo>
                    <a:pt x="16891" y="0"/>
                  </a:moveTo>
                  <a:lnTo>
                    <a:pt x="6112891" y="0"/>
                  </a:lnTo>
                  <a:cubicBezTo>
                    <a:pt x="6122289" y="0"/>
                    <a:pt x="6129782" y="7620"/>
                    <a:pt x="6129782" y="16891"/>
                  </a:cubicBezTo>
                  <a:lnTo>
                    <a:pt x="6129782" y="138811"/>
                  </a:lnTo>
                  <a:cubicBezTo>
                    <a:pt x="6129782" y="148209"/>
                    <a:pt x="6122162" y="155702"/>
                    <a:pt x="6112891" y="155702"/>
                  </a:cubicBezTo>
                  <a:lnTo>
                    <a:pt x="16891" y="155702"/>
                  </a:lnTo>
                  <a:cubicBezTo>
                    <a:pt x="7620" y="155829"/>
                    <a:pt x="0" y="148209"/>
                    <a:pt x="0" y="138811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811"/>
                  </a:lnTo>
                  <a:lnTo>
                    <a:pt x="16891" y="138811"/>
                  </a:lnTo>
                  <a:lnTo>
                    <a:pt x="16891" y="121920"/>
                  </a:lnTo>
                  <a:lnTo>
                    <a:pt x="6112891" y="121920"/>
                  </a:lnTo>
                  <a:lnTo>
                    <a:pt x="6112891" y="138811"/>
                  </a:lnTo>
                  <a:lnTo>
                    <a:pt x="6096000" y="138811"/>
                  </a:lnTo>
                  <a:lnTo>
                    <a:pt x="6096000" y="16891"/>
                  </a:lnTo>
                  <a:lnTo>
                    <a:pt x="6112891" y="16891"/>
                  </a:lnTo>
                  <a:lnTo>
                    <a:pt x="611289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44" name="Group 44"/>
          <p:cNvGrpSpPr/>
          <p:nvPr/>
        </p:nvGrpSpPr>
        <p:grpSpPr>
          <a:xfrm>
            <a:off x="12801600" y="3584448"/>
            <a:ext cx="4937760" cy="2560320"/>
            <a:chOff x="0" y="0"/>
            <a:chExt cx="6583680" cy="341376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6583680" cy="3413760"/>
            </a:xfrm>
            <a:custGeom>
              <a:avLst/>
              <a:gdLst/>
              <a:ahLst/>
              <a:cxnLst/>
              <a:rect l="l" t="t" r="r" b="b"/>
              <a:pathLst>
                <a:path w="6583680" h="3413760">
                  <a:moveTo>
                    <a:pt x="0" y="0"/>
                  </a:moveTo>
                  <a:lnTo>
                    <a:pt x="6583680" y="0"/>
                  </a:lnTo>
                  <a:lnTo>
                    <a:pt x="6583680" y="3413760"/>
                  </a:lnTo>
                  <a:lnTo>
                    <a:pt x="0" y="341376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16527" r="-16527"/>
              </a:stretch>
            </a:blipFill>
          </p:spPr>
        </p:sp>
        <p:sp>
          <p:nvSpPr>
            <p:cNvPr id="46" name="TextBox 46"/>
            <p:cNvSpPr txBox="1"/>
            <p:nvPr/>
          </p:nvSpPr>
          <p:spPr>
            <a:xfrm>
              <a:off x="0" y="-57150"/>
              <a:ext cx="6583680" cy="347091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120"/>
                </a:lnSpc>
              </a:pPr>
              <a:r>
                <a:rPr lang="en-US" sz="2600">
                  <a:solidFill>
                    <a:srgbClr val="F5EDE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Eksiksiz, düzenli tedavi ile bulaştırıcılığın kesilmesi ve nüksün önlenmesi</a:t>
              </a:r>
            </a:p>
          </p:txBody>
        </p:sp>
      </p:grpSp>
      <p:sp>
        <p:nvSpPr>
          <p:cNvPr id="47" name="TextBox 47"/>
          <p:cNvSpPr txBox="1"/>
          <p:nvPr/>
        </p:nvSpPr>
        <p:spPr>
          <a:xfrm>
            <a:off x="420624" y="8401050"/>
            <a:ext cx="17446752" cy="1648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1510" lvl="1" indent="-32575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Kişisel korunma: FFP3/N95 maske, enfekte kişilerden uzak durma</a:t>
            </a:r>
          </a:p>
          <a:p>
            <a:pPr marL="651510" lvl="1" indent="-32575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Risk gruplarında aktif tarama: sağlık çalışanları, cezaevi, bağışıklığı baskılanmış bireyler</a:t>
            </a:r>
          </a:p>
          <a:p>
            <a:pPr marL="651510" lvl="1" indent="-32575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Kemoprofilaksi (ilaçla koruma): temaslılarda ve risk gruplarında hastalık gelişimini önler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97" y="-12697"/>
            <a:ext cx="18313403" cy="1342139"/>
            <a:chOff x="0" y="0"/>
            <a:chExt cx="24417871" cy="1789519"/>
          </a:xfrm>
        </p:grpSpPr>
        <p:sp>
          <p:nvSpPr>
            <p:cNvPr id="3" name="Freeform 3"/>
            <p:cNvSpPr/>
            <p:nvPr/>
          </p:nvSpPr>
          <p:spPr>
            <a:xfrm>
              <a:off x="16891" y="16891"/>
              <a:ext cx="24383999" cy="1755648"/>
            </a:xfrm>
            <a:custGeom>
              <a:avLst/>
              <a:gdLst/>
              <a:ahLst/>
              <a:cxnLst/>
              <a:rect l="l" t="t" r="r" b="b"/>
              <a:pathLst>
                <a:path w="24383999" h="1755648">
                  <a:moveTo>
                    <a:pt x="0" y="0"/>
                  </a:moveTo>
                  <a:lnTo>
                    <a:pt x="24383999" y="0"/>
                  </a:lnTo>
                  <a:lnTo>
                    <a:pt x="24383999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417782" cy="1789430"/>
            </a:xfrm>
            <a:custGeom>
              <a:avLst/>
              <a:gdLst/>
              <a:ahLst/>
              <a:cxnLst/>
              <a:rect l="l" t="t" r="r" b="b"/>
              <a:pathLst>
                <a:path w="24417782" h="1789430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772539"/>
                  </a:lnTo>
                  <a:cubicBezTo>
                    <a:pt x="24417782" y="1781937"/>
                    <a:pt x="24410163" y="1789430"/>
                    <a:pt x="24400890" y="1789430"/>
                  </a:cubicBezTo>
                  <a:lnTo>
                    <a:pt x="16891" y="1789430"/>
                  </a:lnTo>
                  <a:cubicBezTo>
                    <a:pt x="7493" y="1789430"/>
                    <a:pt x="0" y="1781810"/>
                    <a:pt x="0" y="177253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772539"/>
                  </a:lnTo>
                  <a:lnTo>
                    <a:pt x="16891" y="1772539"/>
                  </a:lnTo>
                  <a:lnTo>
                    <a:pt x="16891" y="1755648"/>
                  </a:lnTo>
                  <a:lnTo>
                    <a:pt x="24400890" y="1755648"/>
                  </a:lnTo>
                  <a:lnTo>
                    <a:pt x="24400890" y="1772539"/>
                  </a:lnTo>
                  <a:lnTo>
                    <a:pt x="24384000" y="177253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12697" y="1304039"/>
            <a:ext cx="18313403" cy="153419"/>
            <a:chOff x="0" y="0"/>
            <a:chExt cx="24417871" cy="204559"/>
          </a:xfrm>
        </p:grpSpPr>
        <p:sp>
          <p:nvSpPr>
            <p:cNvPr id="6" name="Freeform 6"/>
            <p:cNvSpPr/>
            <p:nvPr/>
          </p:nvSpPr>
          <p:spPr>
            <a:xfrm>
              <a:off x="16891" y="16891"/>
              <a:ext cx="24383999" cy="170688"/>
            </a:xfrm>
            <a:custGeom>
              <a:avLst/>
              <a:gdLst/>
              <a:ahLst/>
              <a:cxnLst/>
              <a:rect l="l" t="t" r="r" b="b"/>
              <a:pathLst>
                <a:path w="24383999" h="170688">
                  <a:moveTo>
                    <a:pt x="0" y="0"/>
                  </a:moveTo>
                  <a:lnTo>
                    <a:pt x="24383999" y="0"/>
                  </a:lnTo>
                  <a:lnTo>
                    <a:pt x="24383999" y="170688"/>
                  </a:lnTo>
                  <a:lnTo>
                    <a:pt x="0" y="170688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4417782" cy="204472"/>
            </a:xfrm>
            <a:custGeom>
              <a:avLst/>
              <a:gdLst/>
              <a:ahLst/>
              <a:cxnLst/>
              <a:rect l="l" t="t" r="r" b="b"/>
              <a:pathLst>
                <a:path w="24417782" h="204472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87579"/>
                  </a:lnTo>
                  <a:cubicBezTo>
                    <a:pt x="24417782" y="196977"/>
                    <a:pt x="24410163" y="204470"/>
                    <a:pt x="24400890" y="204470"/>
                  </a:cubicBezTo>
                  <a:lnTo>
                    <a:pt x="16891" y="204470"/>
                  </a:lnTo>
                  <a:cubicBezTo>
                    <a:pt x="7620" y="204597"/>
                    <a:pt x="0" y="196977"/>
                    <a:pt x="0" y="18757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87579"/>
                  </a:lnTo>
                  <a:lnTo>
                    <a:pt x="16891" y="187579"/>
                  </a:lnTo>
                  <a:lnTo>
                    <a:pt x="16891" y="170688"/>
                  </a:lnTo>
                  <a:lnTo>
                    <a:pt x="24400890" y="170688"/>
                  </a:lnTo>
                  <a:lnTo>
                    <a:pt x="24400890" y="187579"/>
                  </a:lnTo>
                  <a:lnTo>
                    <a:pt x="24384000" y="18757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12697" y="-12697"/>
            <a:ext cx="153419" cy="10312403"/>
            <a:chOff x="0" y="0"/>
            <a:chExt cx="204559" cy="13749871"/>
          </a:xfrm>
        </p:grpSpPr>
        <p:sp>
          <p:nvSpPr>
            <p:cNvPr id="9" name="Freeform 9"/>
            <p:cNvSpPr/>
            <p:nvPr/>
          </p:nvSpPr>
          <p:spPr>
            <a:xfrm>
              <a:off x="16891" y="16891"/>
              <a:ext cx="170688" cy="13715999"/>
            </a:xfrm>
            <a:custGeom>
              <a:avLst/>
              <a:gdLst/>
              <a:ahLst/>
              <a:cxnLst/>
              <a:rect l="l" t="t" r="r" b="b"/>
              <a:pathLst>
                <a:path w="170688" h="13715999">
                  <a:moveTo>
                    <a:pt x="0" y="0"/>
                  </a:moveTo>
                  <a:lnTo>
                    <a:pt x="170688" y="0"/>
                  </a:lnTo>
                  <a:lnTo>
                    <a:pt x="170688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04470" cy="13749782"/>
            </a:xfrm>
            <a:custGeom>
              <a:avLst/>
              <a:gdLst/>
              <a:ahLst/>
              <a:cxnLst/>
              <a:rect l="l" t="t" r="r" b="b"/>
              <a:pathLst>
                <a:path w="204470" h="13749782">
                  <a:moveTo>
                    <a:pt x="16891" y="0"/>
                  </a:moveTo>
                  <a:lnTo>
                    <a:pt x="187579" y="0"/>
                  </a:lnTo>
                  <a:cubicBezTo>
                    <a:pt x="196977" y="0"/>
                    <a:pt x="204470" y="7620"/>
                    <a:pt x="204470" y="16891"/>
                  </a:cubicBezTo>
                  <a:lnTo>
                    <a:pt x="204470" y="13732890"/>
                  </a:lnTo>
                  <a:cubicBezTo>
                    <a:pt x="204470" y="13742290"/>
                    <a:pt x="196850" y="13749782"/>
                    <a:pt x="187579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187579" y="13716000"/>
                  </a:lnTo>
                  <a:lnTo>
                    <a:pt x="187579" y="13732890"/>
                  </a:lnTo>
                  <a:lnTo>
                    <a:pt x="170688" y="13732890"/>
                  </a:lnTo>
                  <a:lnTo>
                    <a:pt x="170688" y="16891"/>
                  </a:lnTo>
                  <a:lnTo>
                    <a:pt x="187579" y="16891"/>
                  </a:lnTo>
                  <a:lnTo>
                    <a:pt x="187579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457200" y="182880"/>
            <a:ext cx="17373600" cy="1005840"/>
            <a:chOff x="0" y="0"/>
            <a:chExt cx="23164800" cy="13411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164800" cy="1341120"/>
            </a:xfrm>
            <a:custGeom>
              <a:avLst/>
              <a:gdLst/>
              <a:ahLst/>
              <a:cxnLst/>
              <a:rect l="l" t="t" r="r" b="b"/>
              <a:pathLst>
                <a:path w="23164800" h="1341120">
                  <a:moveTo>
                    <a:pt x="0" y="0"/>
                  </a:moveTo>
                  <a:lnTo>
                    <a:pt x="23164800" y="0"/>
                  </a:lnTo>
                  <a:lnTo>
                    <a:pt x="2316480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86559" b="-286559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23164800" cy="13506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280"/>
                </a:lnSpc>
              </a:pPr>
              <a:r>
                <a:rPr lang="en-US" sz="4400" b="1">
                  <a:solidFill>
                    <a:srgbClr val="FFFFFF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BCG (Bacille Calmette-Guérin) Aşısı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16487" y="1669799"/>
            <a:ext cx="10175243" cy="1397003"/>
            <a:chOff x="0" y="0"/>
            <a:chExt cx="13566991" cy="1862671"/>
          </a:xfrm>
        </p:grpSpPr>
        <p:sp>
          <p:nvSpPr>
            <p:cNvPr id="17" name="Freeform 17"/>
            <p:cNvSpPr/>
            <p:nvPr/>
          </p:nvSpPr>
          <p:spPr>
            <a:xfrm>
              <a:off x="16891" y="16891"/>
              <a:ext cx="13533119" cy="1828800"/>
            </a:xfrm>
            <a:custGeom>
              <a:avLst/>
              <a:gdLst/>
              <a:ahLst/>
              <a:cxnLst/>
              <a:rect l="l" t="t" r="r" b="b"/>
              <a:pathLst>
                <a:path w="13533119" h="1828800">
                  <a:moveTo>
                    <a:pt x="0" y="0"/>
                  </a:moveTo>
                  <a:lnTo>
                    <a:pt x="13533119" y="0"/>
                  </a:lnTo>
                  <a:lnTo>
                    <a:pt x="13533119" y="1828800"/>
                  </a:lnTo>
                  <a:lnTo>
                    <a:pt x="0" y="1828800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13566902" cy="1862582"/>
            </a:xfrm>
            <a:custGeom>
              <a:avLst/>
              <a:gdLst/>
              <a:ahLst/>
              <a:cxnLst/>
              <a:rect l="l" t="t" r="r" b="b"/>
              <a:pathLst>
                <a:path w="13566902" h="1862582">
                  <a:moveTo>
                    <a:pt x="16891" y="0"/>
                  </a:moveTo>
                  <a:lnTo>
                    <a:pt x="13550010" y="0"/>
                  </a:lnTo>
                  <a:cubicBezTo>
                    <a:pt x="13559408" y="0"/>
                    <a:pt x="13566902" y="7620"/>
                    <a:pt x="13566902" y="16891"/>
                  </a:cubicBezTo>
                  <a:lnTo>
                    <a:pt x="13566902" y="1845691"/>
                  </a:lnTo>
                  <a:cubicBezTo>
                    <a:pt x="13566902" y="1855089"/>
                    <a:pt x="13559282" y="1862582"/>
                    <a:pt x="13550010" y="1862582"/>
                  </a:cubicBezTo>
                  <a:lnTo>
                    <a:pt x="16891" y="1862582"/>
                  </a:lnTo>
                  <a:cubicBezTo>
                    <a:pt x="7493" y="1862582"/>
                    <a:pt x="0" y="1854962"/>
                    <a:pt x="0" y="1845691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845691"/>
                  </a:lnTo>
                  <a:lnTo>
                    <a:pt x="16891" y="1845691"/>
                  </a:lnTo>
                  <a:lnTo>
                    <a:pt x="16891" y="1828800"/>
                  </a:lnTo>
                  <a:lnTo>
                    <a:pt x="13550010" y="1828800"/>
                  </a:lnTo>
                  <a:lnTo>
                    <a:pt x="13550010" y="1845691"/>
                  </a:lnTo>
                  <a:lnTo>
                    <a:pt x="13533120" y="1845691"/>
                  </a:lnTo>
                  <a:lnTo>
                    <a:pt x="13533120" y="16891"/>
                  </a:lnTo>
                  <a:lnTo>
                    <a:pt x="13550010" y="16891"/>
                  </a:lnTo>
                  <a:lnTo>
                    <a:pt x="135500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512064" y="1792224"/>
            <a:ext cx="9784080" cy="1060704"/>
            <a:chOff x="0" y="0"/>
            <a:chExt cx="13045440" cy="141427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045439" cy="1414272"/>
            </a:xfrm>
            <a:custGeom>
              <a:avLst/>
              <a:gdLst/>
              <a:ahLst/>
              <a:cxnLst/>
              <a:rect l="l" t="t" r="r" b="b"/>
              <a:pathLst>
                <a:path w="13045439" h="1414272">
                  <a:moveTo>
                    <a:pt x="0" y="0"/>
                  </a:moveTo>
                  <a:lnTo>
                    <a:pt x="13045439" y="0"/>
                  </a:lnTo>
                  <a:lnTo>
                    <a:pt x="13045439" y="1414272"/>
                  </a:lnTo>
                  <a:lnTo>
                    <a:pt x="0" y="141427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29732" b="-129732"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0" y="0"/>
              <a:ext cx="13045440" cy="141427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359"/>
                </a:lnSpc>
              </a:pPr>
              <a:r>
                <a:rPr lang="en-US" sz="2799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BCG, TB hastalığından değil; ağır komplikasyonlarından korur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20624" y="3316986"/>
            <a:ext cx="9966960" cy="6549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1510" lvl="1" indent="-32575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Koruyuculuk: çeşitli çalışmalarda %80'e kadar — ortalama 5–6 yıl (bazı çalışmalarda 15 yıl)</a:t>
            </a:r>
          </a:p>
          <a:p>
            <a:pPr marL="651510" lvl="1" indent="-32575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Özellikle bebek ve çocuklarda miliyer TB ve TB menenjitini önlemede etkilidir</a:t>
            </a:r>
          </a:p>
          <a:p>
            <a:pPr marL="651510" lvl="1" indent="-32575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TB enfeksiyonunu engellemez; basilin lenfo-hematojen yayılmasını sınırlar</a:t>
            </a:r>
          </a:p>
          <a:p>
            <a:pPr marL="651510" lvl="1" indent="-32575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Sol omuz kasının alt ucuna uygulanır</a:t>
            </a:r>
          </a:p>
          <a:p>
            <a:pPr marL="651510" lvl="1" indent="-32575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Neonatal dönemde standart aşı takvimine dahildir</a:t>
            </a:r>
          </a:p>
        </p:txBody>
      </p:sp>
      <p:pic>
        <p:nvPicPr>
          <p:cNvPr id="25" name="Resim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103" y="1653076"/>
            <a:ext cx="7239000" cy="4862024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97" y="-12697"/>
            <a:ext cx="18313403" cy="1342139"/>
            <a:chOff x="0" y="0"/>
            <a:chExt cx="24417871" cy="1789519"/>
          </a:xfrm>
        </p:grpSpPr>
        <p:sp>
          <p:nvSpPr>
            <p:cNvPr id="3" name="Freeform 3"/>
            <p:cNvSpPr/>
            <p:nvPr/>
          </p:nvSpPr>
          <p:spPr>
            <a:xfrm>
              <a:off x="16891" y="16891"/>
              <a:ext cx="24383999" cy="1755648"/>
            </a:xfrm>
            <a:custGeom>
              <a:avLst/>
              <a:gdLst/>
              <a:ahLst/>
              <a:cxnLst/>
              <a:rect l="l" t="t" r="r" b="b"/>
              <a:pathLst>
                <a:path w="24383999" h="1755648">
                  <a:moveTo>
                    <a:pt x="0" y="0"/>
                  </a:moveTo>
                  <a:lnTo>
                    <a:pt x="24383999" y="0"/>
                  </a:lnTo>
                  <a:lnTo>
                    <a:pt x="24383999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417782" cy="1789430"/>
            </a:xfrm>
            <a:custGeom>
              <a:avLst/>
              <a:gdLst/>
              <a:ahLst/>
              <a:cxnLst/>
              <a:rect l="l" t="t" r="r" b="b"/>
              <a:pathLst>
                <a:path w="24417782" h="1789430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772539"/>
                  </a:lnTo>
                  <a:cubicBezTo>
                    <a:pt x="24417782" y="1781937"/>
                    <a:pt x="24410163" y="1789430"/>
                    <a:pt x="24400890" y="1789430"/>
                  </a:cubicBezTo>
                  <a:lnTo>
                    <a:pt x="16891" y="1789430"/>
                  </a:lnTo>
                  <a:cubicBezTo>
                    <a:pt x="7493" y="1789430"/>
                    <a:pt x="0" y="1781810"/>
                    <a:pt x="0" y="177253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772539"/>
                  </a:lnTo>
                  <a:lnTo>
                    <a:pt x="16891" y="1772539"/>
                  </a:lnTo>
                  <a:lnTo>
                    <a:pt x="16891" y="1755648"/>
                  </a:lnTo>
                  <a:lnTo>
                    <a:pt x="24400890" y="1755648"/>
                  </a:lnTo>
                  <a:lnTo>
                    <a:pt x="24400890" y="1772539"/>
                  </a:lnTo>
                  <a:lnTo>
                    <a:pt x="24384000" y="177253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12697" y="1304039"/>
            <a:ext cx="18313403" cy="153419"/>
            <a:chOff x="0" y="0"/>
            <a:chExt cx="24417871" cy="204559"/>
          </a:xfrm>
        </p:grpSpPr>
        <p:sp>
          <p:nvSpPr>
            <p:cNvPr id="6" name="Freeform 6"/>
            <p:cNvSpPr/>
            <p:nvPr/>
          </p:nvSpPr>
          <p:spPr>
            <a:xfrm>
              <a:off x="16891" y="16891"/>
              <a:ext cx="24383999" cy="170688"/>
            </a:xfrm>
            <a:custGeom>
              <a:avLst/>
              <a:gdLst/>
              <a:ahLst/>
              <a:cxnLst/>
              <a:rect l="l" t="t" r="r" b="b"/>
              <a:pathLst>
                <a:path w="24383999" h="170688">
                  <a:moveTo>
                    <a:pt x="0" y="0"/>
                  </a:moveTo>
                  <a:lnTo>
                    <a:pt x="24383999" y="0"/>
                  </a:lnTo>
                  <a:lnTo>
                    <a:pt x="24383999" y="170688"/>
                  </a:lnTo>
                  <a:lnTo>
                    <a:pt x="0" y="170688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4417782" cy="204472"/>
            </a:xfrm>
            <a:custGeom>
              <a:avLst/>
              <a:gdLst/>
              <a:ahLst/>
              <a:cxnLst/>
              <a:rect l="l" t="t" r="r" b="b"/>
              <a:pathLst>
                <a:path w="24417782" h="204472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87579"/>
                  </a:lnTo>
                  <a:cubicBezTo>
                    <a:pt x="24417782" y="196977"/>
                    <a:pt x="24410163" y="204470"/>
                    <a:pt x="24400890" y="204470"/>
                  </a:cubicBezTo>
                  <a:lnTo>
                    <a:pt x="16891" y="204470"/>
                  </a:lnTo>
                  <a:cubicBezTo>
                    <a:pt x="7620" y="204597"/>
                    <a:pt x="0" y="196977"/>
                    <a:pt x="0" y="18757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87579"/>
                  </a:lnTo>
                  <a:lnTo>
                    <a:pt x="16891" y="187579"/>
                  </a:lnTo>
                  <a:lnTo>
                    <a:pt x="16891" y="170688"/>
                  </a:lnTo>
                  <a:lnTo>
                    <a:pt x="24400890" y="170688"/>
                  </a:lnTo>
                  <a:lnTo>
                    <a:pt x="24400890" y="187579"/>
                  </a:lnTo>
                  <a:lnTo>
                    <a:pt x="24384000" y="18757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12697" y="-12697"/>
            <a:ext cx="153419" cy="10312403"/>
            <a:chOff x="0" y="0"/>
            <a:chExt cx="204559" cy="13749871"/>
          </a:xfrm>
        </p:grpSpPr>
        <p:sp>
          <p:nvSpPr>
            <p:cNvPr id="9" name="Freeform 9"/>
            <p:cNvSpPr/>
            <p:nvPr/>
          </p:nvSpPr>
          <p:spPr>
            <a:xfrm>
              <a:off x="16891" y="16891"/>
              <a:ext cx="170688" cy="13715999"/>
            </a:xfrm>
            <a:custGeom>
              <a:avLst/>
              <a:gdLst/>
              <a:ahLst/>
              <a:cxnLst/>
              <a:rect l="l" t="t" r="r" b="b"/>
              <a:pathLst>
                <a:path w="170688" h="13715999">
                  <a:moveTo>
                    <a:pt x="0" y="0"/>
                  </a:moveTo>
                  <a:lnTo>
                    <a:pt x="170688" y="0"/>
                  </a:lnTo>
                  <a:lnTo>
                    <a:pt x="170688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04470" cy="13749782"/>
            </a:xfrm>
            <a:custGeom>
              <a:avLst/>
              <a:gdLst/>
              <a:ahLst/>
              <a:cxnLst/>
              <a:rect l="l" t="t" r="r" b="b"/>
              <a:pathLst>
                <a:path w="204470" h="13749782">
                  <a:moveTo>
                    <a:pt x="16891" y="0"/>
                  </a:moveTo>
                  <a:lnTo>
                    <a:pt x="187579" y="0"/>
                  </a:lnTo>
                  <a:cubicBezTo>
                    <a:pt x="196977" y="0"/>
                    <a:pt x="204470" y="7620"/>
                    <a:pt x="204470" y="16891"/>
                  </a:cubicBezTo>
                  <a:lnTo>
                    <a:pt x="204470" y="13732890"/>
                  </a:lnTo>
                  <a:cubicBezTo>
                    <a:pt x="204470" y="13742290"/>
                    <a:pt x="196850" y="13749782"/>
                    <a:pt x="187579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187579" y="13716000"/>
                  </a:lnTo>
                  <a:lnTo>
                    <a:pt x="187579" y="13732890"/>
                  </a:lnTo>
                  <a:lnTo>
                    <a:pt x="170688" y="13732890"/>
                  </a:lnTo>
                  <a:lnTo>
                    <a:pt x="170688" y="16891"/>
                  </a:lnTo>
                  <a:lnTo>
                    <a:pt x="187579" y="16891"/>
                  </a:lnTo>
                  <a:lnTo>
                    <a:pt x="187579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457200" y="182880"/>
            <a:ext cx="17373600" cy="1005840"/>
            <a:chOff x="0" y="0"/>
            <a:chExt cx="23164800" cy="13411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164800" cy="1341120"/>
            </a:xfrm>
            <a:custGeom>
              <a:avLst/>
              <a:gdLst/>
              <a:ahLst/>
              <a:cxnLst/>
              <a:rect l="l" t="t" r="r" b="b"/>
              <a:pathLst>
                <a:path w="23164800" h="1341120">
                  <a:moveTo>
                    <a:pt x="0" y="0"/>
                  </a:moveTo>
                  <a:lnTo>
                    <a:pt x="23164800" y="0"/>
                  </a:lnTo>
                  <a:lnTo>
                    <a:pt x="2316480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86559" b="-286559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23164800" cy="13506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280"/>
                </a:lnSpc>
              </a:pPr>
              <a:r>
                <a:rPr lang="en-US" sz="4400" b="1">
                  <a:solidFill>
                    <a:srgbClr val="FFFFFF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İlaçla Koruma — Kemoprofilaksi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10134" y="1663446"/>
            <a:ext cx="8542020" cy="3055620"/>
            <a:chOff x="0" y="0"/>
            <a:chExt cx="11389360" cy="4074160"/>
          </a:xfrm>
        </p:grpSpPr>
        <p:sp>
          <p:nvSpPr>
            <p:cNvPr id="15" name="Freeform 15"/>
            <p:cNvSpPr/>
            <p:nvPr/>
          </p:nvSpPr>
          <p:spPr>
            <a:xfrm>
              <a:off x="25400" y="25400"/>
              <a:ext cx="11338560" cy="4023360"/>
            </a:xfrm>
            <a:custGeom>
              <a:avLst/>
              <a:gdLst/>
              <a:ahLst/>
              <a:cxnLst/>
              <a:rect l="l" t="t" r="r" b="b"/>
              <a:pathLst>
                <a:path w="11338560" h="4023360">
                  <a:moveTo>
                    <a:pt x="0" y="0"/>
                  </a:moveTo>
                  <a:lnTo>
                    <a:pt x="11338560" y="0"/>
                  </a:lnTo>
                  <a:lnTo>
                    <a:pt x="11338560" y="4023360"/>
                  </a:lnTo>
                  <a:lnTo>
                    <a:pt x="0" y="4023360"/>
                  </a:lnTo>
                  <a:close/>
                </a:path>
              </a:pathLst>
            </a:custGeom>
            <a:solidFill>
              <a:srgbClr val="F5EAD8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11389360" cy="4074160"/>
            </a:xfrm>
            <a:custGeom>
              <a:avLst/>
              <a:gdLst/>
              <a:ahLst/>
              <a:cxnLst/>
              <a:rect l="l" t="t" r="r" b="b"/>
              <a:pathLst>
                <a:path w="11389360" h="4074160">
                  <a:moveTo>
                    <a:pt x="25400" y="0"/>
                  </a:moveTo>
                  <a:lnTo>
                    <a:pt x="11363960" y="0"/>
                  </a:lnTo>
                  <a:cubicBezTo>
                    <a:pt x="11377930" y="0"/>
                    <a:pt x="11389360" y="11430"/>
                    <a:pt x="11389360" y="25400"/>
                  </a:cubicBezTo>
                  <a:lnTo>
                    <a:pt x="11389360" y="4048760"/>
                  </a:lnTo>
                  <a:cubicBezTo>
                    <a:pt x="11389360" y="4062730"/>
                    <a:pt x="11377930" y="4074160"/>
                    <a:pt x="11363960" y="4074160"/>
                  </a:cubicBezTo>
                  <a:lnTo>
                    <a:pt x="25400" y="4074160"/>
                  </a:lnTo>
                  <a:cubicBezTo>
                    <a:pt x="11430" y="4074160"/>
                    <a:pt x="0" y="4062730"/>
                    <a:pt x="0" y="4048760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4048760"/>
                  </a:lnTo>
                  <a:lnTo>
                    <a:pt x="25400" y="4048760"/>
                  </a:lnTo>
                  <a:lnTo>
                    <a:pt x="25400" y="4023360"/>
                  </a:lnTo>
                  <a:lnTo>
                    <a:pt x="11363960" y="4023360"/>
                  </a:lnTo>
                  <a:lnTo>
                    <a:pt x="11363960" y="4048760"/>
                  </a:lnTo>
                  <a:lnTo>
                    <a:pt x="11338560" y="4048760"/>
                  </a:lnTo>
                  <a:lnTo>
                    <a:pt x="11338560" y="25400"/>
                  </a:lnTo>
                  <a:lnTo>
                    <a:pt x="11363960" y="25400"/>
                  </a:lnTo>
                  <a:lnTo>
                    <a:pt x="11363960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512064" y="1773936"/>
            <a:ext cx="8138160" cy="822960"/>
            <a:chOff x="0" y="0"/>
            <a:chExt cx="10850880" cy="10972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850880" cy="1097280"/>
            </a:xfrm>
            <a:custGeom>
              <a:avLst/>
              <a:gdLst/>
              <a:ahLst/>
              <a:cxnLst/>
              <a:rect l="l" t="t" r="r" b="b"/>
              <a:pathLst>
                <a:path w="10850880" h="1097280">
                  <a:moveTo>
                    <a:pt x="0" y="0"/>
                  </a:moveTo>
                  <a:lnTo>
                    <a:pt x="10850880" y="0"/>
                  </a:lnTo>
                  <a:lnTo>
                    <a:pt x="10850880" y="1097280"/>
                  </a:lnTo>
                  <a:lnTo>
                    <a:pt x="0" y="10972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42685" b="-142685"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10850880" cy="109728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359"/>
                </a:lnSpc>
              </a:pPr>
              <a:r>
                <a:rPr lang="en-US" sz="2799" b="1">
                  <a:solidFill>
                    <a:srgbClr val="6B1E3B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Enfekte Olmayan Kişilerde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12064" y="2596896"/>
            <a:ext cx="8138160" cy="1645920"/>
            <a:chOff x="0" y="0"/>
            <a:chExt cx="10850880" cy="219456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850880" cy="2194560"/>
            </a:xfrm>
            <a:custGeom>
              <a:avLst/>
              <a:gdLst/>
              <a:ahLst/>
              <a:cxnLst/>
              <a:rect l="l" t="t" r="r" b="b"/>
              <a:pathLst>
                <a:path w="10850880" h="2194560">
                  <a:moveTo>
                    <a:pt x="0" y="0"/>
                  </a:moveTo>
                  <a:lnTo>
                    <a:pt x="10850880" y="0"/>
                  </a:lnTo>
                  <a:lnTo>
                    <a:pt x="10850880" y="2194560"/>
                  </a:lnTo>
                  <a:lnTo>
                    <a:pt x="0" y="219456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6342" b="-46342"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10850880" cy="225171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120"/>
                </a:lnSpc>
              </a:pPr>
              <a:r>
                <a:rPr lang="en-US" sz="2600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Bulaştırıcı hastanın yakın çevresinde olanlarda basille enfekte olma riskini azaltır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454134" y="1663446"/>
            <a:ext cx="8542020" cy="3055620"/>
            <a:chOff x="0" y="0"/>
            <a:chExt cx="11389360" cy="4074160"/>
          </a:xfrm>
        </p:grpSpPr>
        <p:sp>
          <p:nvSpPr>
            <p:cNvPr id="24" name="Freeform 24"/>
            <p:cNvSpPr/>
            <p:nvPr/>
          </p:nvSpPr>
          <p:spPr>
            <a:xfrm>
              <a:off x="25400" y="25400"/>
              <a:ext cx="11338560" cy="4023360"/>
            </a:xfrm>
            <a:custGeom>
              <a:avLst/>
              <a:gdLst/>
              <a:ahLst/>
              <a:cxnLst/>
              <a:rect l="l" t="t" r="r" b="b"/>
              <a:pathLst>
                <a:path w="11338560" h="4023360">
                  <a:moveTo>
                    <a:pt x="0" y="0"/>
                  </a:moveTo>
                  <a:lnTo>
                    <a:pt x="11338560" y="0"/>
                  </a:lnTo>
                  <a:lnTo>
                    <a:pt x="11338560" y="4023360"/>
                  </a:lnTo>
                  <a:lnTo>
                    <a:pt x="0" y="4023360"/>
                  </a:lnTo>
                  <a:close/>
                </a:path>
              </a:pathLst>
            </a:custGeom>
            <a:solidFill>
              <a:srgbClr val="F5EAD8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0" y="0"/>
              <a:ext cx="11389360" cy="4074160"/>
            </a:xfrm>
            <a:custGeom>
              <a:avLst/>
              <a:gdLst/>
              <a:ahLst/>
              <a:cxnLst/>
              <a:rect l="l" t="t" r="r" b="b"/>
              <a:pathLst>
                <a:path w="11389360" h="4074160">
                  <a:moveTo>
                    <a:pt x="25400" y="0"/>
                  </a:moveTo>
                  <a:lnTo>
                    <a:pt x="11363960" y="0"/>
                  </a:lnTo>
                  <a:cubicBezTo>
                    <a:pt x="11377930" y="0"/>
                    <a:pt x="11389360" y="11430"/>
                    <a:pt x="11389360" y="25400"/>
                  </a:cubicBezTo>
                  <a:lnTo>
                    <a:pt x="11389360" y="4048760"/>
                  </a:lnTo>
                  <a:cubicBezTo>
                    <a:pt x="11389360" y="4062730"/>
                    <a:pt x="11377930" y="4074160"/>
                    <a:pt x="11363960" y="4074160"/>
                  </a:cubicBezTo>
                  <a:lnTo>
                    <a:pt x="25400" y="4074160"/>
                  </a:lnTo>
                  <a:cubicBezTo>
                    <a:pt x="11430" y="4074160"/>
                    <a:pt x="0" y="4062730"/>
                    <a:pt x="0" y="4048760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4048760"/>
                  </a:lnTo>
                  <a:lnTo>
                    <a:pt x="25400" y="4048760"/>
                  </a:lnTo>
                  <a:lnTo>
                    <a:pt x="25400" y="4023360"/>
                  </a:lnTo>
                  <a:lnTo>
                    <a:pt x="11363960" y="4023360"/>
                  </a:lnTo>
                  <a:lnTo>
                    <a:pt x="11363960" y="4048760"/>
                  </a:lnTo>
                  <a:lnTo>
                    <a:pt x="11338560" y="4048760"/>
                  </a:lnTo>
                  <a:lnTo>
                    <a:pt x="11338560" y="25400"/>
                  </a:lnTo>
                  <a:lnTo>
                    <a:pt x="11363960" y="25400"/>
                  </a:lnTo>
                  <a:lnTo>
                    <a:pt x="11363960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9656064" y="1773936"/>
            <a:ext cx="8138160" cy="822960"/>
            <a:chOff x="0" y="0"/>
            <a:chExt cx="10850880" cy="109728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0850880" cy="1097280"/>
            </a:xfrm>
            <a:custGeom>
              <a:avLst/>
              <a:gdLst/>
              <a:ahLst/>
              <a:cxnLst/>
              <a:rect l="l" t="t" r="r" b="b"/>
              <a:pathLst>
                <a:path w="10850880" h="1097280">
                  <a:moveTo>
                    <a:pt x="0" y="0"/>
                  </a:moveTo>
                  <a:lnTo>
                    <a:pt x="10850880" y="0"/>
                  </a:lnTo>
                  <a:lnTo>
                    <a:pt x="10850880" y="1097280"/>
                  </a:lnTo>
                  <a:lnTo>
                    <a:pt x="0" y="10972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42685" b="-142685"/>
              </a:stretch>
            </a:blipFill>
          </p:spPr>
        </p:sp>
        <p:sp>
          <p:nvSpPr>
            <p:cNvPr id="28" name="TextBox 28"/>
            <p:cNvSpPr txBox="1"/>
            <p:nvPr/>
          </p:nvSpPr>
          <p:spPr>
            <a:xfrm>
              <a:off x="0" y="0"/>
              <a:ext cx="10850880" cy="109728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359"/>
                </a:lnSpc>
              </a:pPr>
              <a:r>
                <a:rPr lang="en-US" sz="2799" b="1">
                  <a:solidFill>
                    <a:srgbClr val="6B1E3B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Enfekte (Latent TB) Kişilerde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656064" y="2596896"/>
            <a:ext cx="8138160" cy="1645920"/>
            <a:chOff x="0" y="0"/>
            <a:chExt cx="10850880" cy="219456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0850880" cy="2194560"/>
            </a:xfrm>
            <a:custGeom>
              <a:avLst/>
              <a:gdLst/>
              <a:ahLst/>
              <a:cxnLst/>
              <a:rect l="l" t="t" r="r" b="b"/>
              <a:pathLst>
                <a:path w="10850880" h="2194560">
                  <a:moveTo>
                    <a:pt x="0" y="0"/>
                  </a:moveTo>
                  <a:lnTo>
                    <a:pt x="10850880" y="0"/>
                  </a:lnTo>
                  <a:lnTo>
                    <a:pt x="10850880" y="2194560"/>
                  </a:lnTo>
                  <a:lnTo>
                    <a:pt x="0" y="219456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6342" b="-46342"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0" y="-57150"/>
              <a:ext cx="10850880" cy="225171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120"/>
                </a:lnSpc>
              </a:pPr>
              <a:r>
                <a:rPr lang="en-US" sz="2600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Aktif tüberküloz hastalığına ilerlemeyi önler — genellikle izoniazid 6 ay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29184" y="5029200"/>
            <a:ext cx="17629632" cy="914400"/>
            <a:chOff x="0" y="0"/>
            <a:chExt cx="23506176" cy="12192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3506176" cy="1219200"/>
            </a:xfrm>
            <a:custGeom>
              <a:avLst/>
              <a:gdLst/>
              <a:ahLst/>
              <a:cxnLst/>
              <a:rect l="l" t="t" r="r" b="b"/>
              <a:pathLst>
                <a:path w="23506176" h="1219200">
                  <a:moveTo>
                    <a:pt x="0" y="0"/>
                  </a:moveTo>
                  <a:lnTo>
                    <a:pt x="23506176" y="0"/>
                  </a:lnTo>
                  <a:lnTo>
                    <a:pt x="23506176" y="1219200"/>
                  </a:lnTo>
                  <a:lnTo>
                    <a:pt x="0" y="12192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25671" b="-325671"/>
              </a:stretch>
            </a:blipFill>
          </p:spPr>
        </p:sp>
        <p:sp>
          <p:nvSpPr>
            <p:cNvPr id="34" name="TextBox 34"/>
            <p:cNvSpPr txBox="1"/>
            <p:nvPr/>
          </p:nvSpPr>
          <p:spPr>
            <a:xfrm>
              <a:off x="0" y="-9525"/>
              <a:ext cx="23506176" cy="12287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600"/>
                </a:lnSpc>
              </a:pPr>
              <a:r>
                <a:rPr lang="en-US" sz="3000" b="1">
                  <a:solidFill>
                    <a:srgbClr val="6B1E3B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Kemoprofilaksi Verilmesi Gereken Gruplar:</a:t>
              </a:r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420624" y="6060186"/>
            <a:ext cx="17446752" cy="380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1510" lvl="1" indent="-32575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TB hastasının ev içi temaslıları (özellikle 35 yaş altı)</a:t>
            </a:r>
          </a:p>
          <a:p>
            <a:pPr marL="651510" lvl="1" indent="-32575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Bağışıklığı baskılanan kişiler: HIV(+), anti-TNF tedavi alanlar, yüksek doz steroid kullananlar, diyalizdeki KBY hastaları</a:t>
            </a:r>
          </a:p>
          <a:p>
            <a:pPr marL="651510" lvl="1" indent="-32575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Organ/hematolojik transplant adayları ve TDT/İGST pozitif çocuklar</a:t>
            </a:r>
          </a:p>
          <a:p>
            <a:pPr marL="651510" lvl="1" indent="-32575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TDT konversiyonu olanlar (negatiften pozitife dönen veya belirgin artış gösteren)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97" y="-12697"/>
            <a:ext cx="18313403" cy="1342139"/>
            <a:chOff x="0" y="0"/>
            <a:chExt cx="24417871" cy="1789519"/>
          </a:xfrm>
        </p:grpSpPr>
        <p:sp>
          <p:nvSpPr>
            <p:cNvPr id="3" name="Freeform 3"/>
            <p:cNvSpPr/>
            <p:nvPr/>
          </p:nvSpPr>
          <p:spPr>
            <a:xfrm>
              <a:off x="16891" y="16891"/>
              <a:ext cx="24383999" cy="1755648"/>
            </a:xfrm>
            <a:custGeom>
              <a:avLst/>
              <a:gdLst/>
              <a:ahLst/>
              <a:cxnLst/>
              <a:rect l="l" t="t" r="r" b="b"/>
              <a:pathLst>
                <a:path w="24383999" h="1755648">
                  <a:moveTo>
                    <a:pt x="0" y="0"/>
                  </a:moveTo>
                  <a:lnTo>
                    <a:pt x="24383999" y="0"/>
                  </a:lnTo>
                  <a:lnTo>
                    <a:pt x="24383999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417782" cy="1789430"/>
            </a:xfrm>
            <a:custGeom>
              <a:avLst/>
              <a:gdLst/>
              <a:ahLst/>
              <a:cxnLst/>
              <a:rect l="l" t="t" r="r" b="b"/>
              <a:pathLst>
                <a:path w="24417782" h="1789430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772539"/>
                  </a:lnTo>
                  <a:cubicBezTo>
                    <a:pt x="24417782" y="1781937"/>
                    <a:pt x="24410163" y="1789430"/>
                    <a:pt x="24400890" y="1789430"/>
                  </a:cubicBezTo>
                  <a:lnTo>
                    <a:pt x="16891" y="1789430"/>
                  </a:lnTo>
                  <a:cubicBezTo>
                    <a:pt x="7493" y="1789430"/>
                    <a:pt x="0" y="1781810"/>
                    <a:pt x="0" y="177253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772539"/>
                  </a:lnTo>
                  <a:lnTo>
                    <a:pt x="16891" y="1772539"/>
                  </a:lnTo>
                  <a:lnTo>
                    <a:pt x="16891" y="1755648"/>
                  </a:lnTo>
                  <a:lnTo>
                    <a:pt x="24400890" y="1755648"/>
                  </a:lnTo>
                  <a:lnTo>
                    <a:pt x="24400890" y="1772539"/>
                  </a:lnTo>
                  <a:lnTo>
                    <a:pt x="24384000" y="177253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12697" y="1304039"/>
            <a:ext cx="18313403" cy="153419"/>
            <a:chOff x="0" y="0"/>
            <a:chExt cx="24417871" cy="204559"/>
          </a:xfrm>
        </p:grpSpPr>
        <p:sp>
          <p:nvSpPr>
            <p:cNvPr id="6" name="Freeform 6"/>
            <p:cNvSpPr/>
            <p:nvPr/>
          </p:nvSpPr>
          <p:spPr>
            <a:xfrm>
              <a:off x="16891" y="16891"/>
              <a:ext cx="24383999" cy="170688"/>
            </a:xfrm>
            <a:custGeom>
              <a:avLst/>
              <a:gdLst/>
              <a:ahLst/>
              <a:cxnLst/>
              <a:rect l="l" t="t" r="r" b="b"/>
              <a:pathLst>
                <a:path w="24383999" h="170688">
                  <a:moveTo>
                    <a:pt x="0" y="0"/>
                  </a:moveTo>
                  <a:lnTo>
                    <a:pt x="24383999" y="0"/>
                  </a:lnTo>
                  <a:lnTo>
                    <a:pt x="24383999" y="170688"/>
                  </a:lnTo>
                  <a:lnTo>
                    <a:pt x="0" y="170688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4417782" cy="204472"/>
            </a:xfrm>
            <a:custGeom>
              <a:avLst/>
              <a:gdLst/>
              <a:ahLst/>
              <a:cxnLst/>
              <a:rect l="l" t="t" r="r" b="b"/>
              <a:pathLst>
                <a:path w="24417782" h="204472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87579"/>
                  </a:lnTo>
                  <a:cubicBezTo>
                    <a:pt x="24417782" y="196977"/>
                    <a:pt x="24410163" y="204470"/>
                    <a:pt x="24400890" y="204470"/>
                  </a:cubicBezTo>
                  <a:lnTo>
                    <a:pt x="16891" y="204470"/>
                  </a:lnTo>
                  <a:cubicBezTo>
                    <a:pt x="7620" y="204597"/>
                    <a:pt x="0" y="196977"/>
                    <a:pt x="0" y="18757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87579"/>
                  </a:lnTo>
                  <a:lnTo>
                    <a:pt x="16891" y="187579"/>
                  </a:lnTo>
                  <a:lnTo>
                    <a:pt x="16891" y="170688"/>
                  </a:lnTo>
                  <a:lnTo>
                    <a:pt x="24400890" y="170688"/>
                  </a:lnTo>
                  <a:lnTo>
                    <a:pt x="24400890" y="187579"/>
                  </a:lnTo>
                  <a:lnTo>
                    <a:pt x="24384000" y="18757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12697" y="-12697"/>
            <a:ext cx="153419" cy="10312403"/>
            <a:chOff x="0" y="0"/>
            <a:chExt cx="204559" cy="13749871"/>
          </a:xfrm>
        </p:grpSpPr>
        <p:sp>
          <p:nvSpPr>
            <p:cNvPr id="9" name="Freeform 9"/>
            <p:cNvSpPr/>
            <p:nvPr/>
          </p:nvSpPr>
          <p:spPr>
            <a:xfrm>
              <a:off x="16891" y="16891"/>
              <a:ext cx="170688" cy="13715999"/>
            </a:xfrm>
            <a:custGeom>
              <a:avLst/>
              <a:gdLst/>
              <a:ahLst/>
              <a:cxnLst/>
              <a:rect l="l" t="t" r="r" b="b"/>
              <a:pathLst>
                <a:path w="170688" h="13715999">
                  <a:moveTo>
                    <a:pt x="0" y="0"/>
                  </a:moveTo>
                  <a:lnTo>
                    <a:pt x="170688" y="0"/>
                  </a:lnTo>
                  <a:lnTo>
                    <a:pt x="170688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04470" cy="13749782"/>
            </a:xfrm>
            <a:custGeom>
              <a:avLst/>
              <a:gdLst/>
              <a:ahLst/>
              <a:cxnLst/>
              <a:rect l="l" t="t" r="r" b="b"/>
              <a:pathLst>
                <a:path w="204470" h="13749782">
                  <a:moveTo>
                    <a:pt x="16891" y="0"/>
                  </a:moveTo>
                  <a:lnTo>
                    <a:pt x="187579" y="0"/>
                  </a:lnTo>
                  <a:cubicBezTo>
                    <a:pt x="196977" y="0"/>
                    <a:pt x="204470" y="7620"/>
                    <a:pt x="204470" y="16891"/>
                  </a:cubicBezTo>
                  <a:lnTo>
                    <a:pt x="204470" y="13732890"/>
                  </a:lnTo>
                  <a:cubicBezTo>
                    <a:pt x="204470" y="13742290"/>
                    <a:pt x="196850" y="13749782"/>
                    <a:pt x="187579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187579" y="13716000"/>
                  </a:lnTo>
                  <a:lnTo>
                    <a:pt x="187579" y="13732890"/>
                  </a:lnTo>
                  <a:lnTo>
                    <a:pt x="170688" y="13732890"/>
                  </a:lnTo>
                  <a:lnTo>
                    <a:pt x="170688" y="16891"/>
                  </a:lnTo>
                  <a:lnTo>
                    <a:pt x="187579" y="16891"/>
                  </a:lnTo>
                  <a:lnTo>
                    <a:pt x="187579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457200" y="182880"/>
            <a:ext cx="17373600" cy="1005840"/>
            <a:chOff x="0" y="0"/>
            <a:chExt cx="23164800" cy="13411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164800" cy="1341120"/>
            </a:xfrm>
            <a:custGeom>
              <a:avLst/>
              <a:gdLst/>
              <a:ahLst/>
              <a:cxnLst/>
              <a:rect l="l" t="t" r="r" b="b"/>
              <a:pathLst>
                <a:path w="23164800" h="1341120">
                  <a:moveTo>
                    <a:pt x="0" y="0"/>
                  </a:moveTo>
                  <a:lnTo>
                    <a:pt x="23164800" y="0"/>
                  </a:lnTo>
                  <a:lnTo>
                    <a:pt x="2316480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86559" b="-286559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23164800" cy="13506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280"/>
                </a:lnSpc>
              </a:pPr>
              <a:r>
                <a:rPr lang="en-US" sz="4400" b="1">
                  <a:solidFill>
                    <a:srgbClr val="FFFFFF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Hastanede Enfeksiyon Kontrol Önlemleri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29184" y="1682496"/>
            <a:ext cx="8503920" cy="4572000"/>
            <a:chOff x="0" y="0"/>
            <a:chExt cx="11338560" cy="6096000"/>
          </a:xfrm>
        </p:grpSpPr>
        <p:sp>
          <p:nvSpPr>
            <p:cNvPr id="15" name="Freeform 15" descr="preencoded.png"/>
            <p:cNvSpPr/>
            <p:nvPr/>
          </p:nvSpPr>
          <p:spPr>
            <a:xfrm>
              <a:off x="0" y="0"/>
              <a:ext cx="11338560" cy="6096000"/>
            </a:xfrm>
            <a:custGeom>
              <a:avLst/>
              <a:gdLst/>
              <a:ahLst/>
              <a:cxnLst/>
              <a:rect l="l" t="t" r="r" b="b"/>
              <a:pathLst>
                <a:path w="11338560" h="6096000">
                  <a:moveTo>
                    <a:pt x="0" y="0"/>
                  </a:moveTo>
                  <a:lnTo>
                    <a:pt x="11338560" y="0"/>
                  </a:lnTo>
                  <a:lnTo>
                    <a:pt x="11338560" y="6096000"/>
                  </a:lnTo>
                  <a:lnTo>
                    <a:pt x="0" y="609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24000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9473184" y="1682496"/>
            <a:ext cx="8485632" cy="4572000"/>
            <a:chOff x="0" y="0"/>
            <a:chExt cx="11314176" cy="6096000"/>
          </a:xfrm>
        </p:grpSpPr>
        <p:sp>
          <p:nvSpPr>
            <p:cNvPr id="17" name="Freeform 17" descr="preencoded.png"/>
            <p:cNvSpPr/>
            <p:nvPr/>
          </p:nvSpPr>
          <p:spPr>
            <a:xfrm>
              <a:off x="0" y="0"/>
              <a:ext cx="11314176" cy="6096000"/>
            </a:xfrm>
            <a:custGeom>
              <a:avLst/>
              <a:gdLst/>
              <a:ahLst/>
              <a:cxnLst/>
              <a:rect l="l" t="t" r="r" b="b"/>
              <a:pathLst>
                <a:path w="11314176" h="6096000">
                  <a:moveTo>
                    <a:pt x="0" y="0"/>
                  </a:moveTo>
                  <a:lnTo>
                    <a:pt x="11314176" y="0"/>
                  </a:lnTo>
                  <a:lnTo>
                    <a:pt x="11314176" y="6096000"/>
                  </a:lnTo>
                  <a:lnTo>
                    <a:pt x="0" y="609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23656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329184" y="6181344"/>
            <a:ext cx="8503920" cy="402336"/>
            <a:chOff x="0" y="0"/>
            <a:chExt cx="11338560" cy="53644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338560" cy="536448"/>
            </a:xfrm>
            <a:custGeom>
              <a:avLst/>
              <a:gdLst/>
              <a:ahLst/>
              <a:cxnLst/>
              <a:rect l="l" t="t" r="r" b="b"/>
              <a:pathLst>
                <a:path w="11338560" h="536448">
                  <a:moveTo>
                    <a:pt x="0" y="0"/>
                  </a:moveTo>
                  <a:lnTo>
                    <a:pt x="11338560" y="0"/>
                  </a:lnTo>
                  <a:lnTo>
                    <a:pt x="11338560" y="536448"/>
                  </a:lnTo>
                  <a:lnTo>
                    <a:pt x="0" y="53644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61842" b="-361842"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1338560" cy="5745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 i="1">
                  <a:solidFill>
                    <a:srgbClr val="8B6070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Negatif Basınçlı İzolasyon Odası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473184" y="6181344"/>
            <a:ext cx="8485632" cy="402336"/>
            <a:chOff x="0" y="0"/>
            <a:chExt cx="11314176" cy="53644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314176" cy="536448"/>
            </a:xfrm>
            <a:custGeom>
              <a:avLst/>
              <a:gdLst/>
              <a:ahLst/>
              <a:cxnLst/>
              <a:rect l="l" t="t" r="r" b="b"/>
              <a:pathLst>
                <a:path w="11314176" h="536448">
                  <a:moveTo>
                    <a:pt x="0" y="0"/>
                  </a:moveTo>
                  <a:lnTo>
                    <a:pt x="11314176" y="0"/>
                  </a:lnTo>
                  <a:lnTo>
                    <a:pt x="11314176" y="536448"/>
                  </a:lnTo>
                  <a:lnTo>
                    <a:pt x="0" y="53644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60957" b="-360957"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1314176" cy="5745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 i="1">
                  <a:solidFill>
                    <a:srgbClr val="8B6070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Üst Oda UV Lambası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16487" y="6717287"/>
            <a:ext cx="17655035" cy="98555"/>
            <a:chOff x="0" y="0"/>
            <a:chExt cx="23540047" cy="131407"/>
          </a:xfrm>
        </p:grpSpPr>
        <p:sp>
          <p:nvSpPr>
            <p:cNvPr id="25" name="Freeform 25"/>
            <p:cNvSpPr/>
            <p:nvPr/>
          </p:nvSpPr>
          <p:spPr>
            <a:xfrm>
              <a:off x="16891" y="16891"/>
              <a:ext cx="23506176" cy="97536"/>
            </a:xfrm>
            <a:custGeom>
              <a:avLst/>
              <a:gdLst/>
              <a:ahLst/>
              <a:cxnLst/>
              <a:rect l="l" t="t" r="r" b="b"/>
              <a:pathLst>
                <a:path w="23506176" h="97536">
                  <a:moveTo>
                    <a:pt x="0" y="0"/>
                  </a:moveTo>
                  <a:lnTo>
                    <a:pt x="23506176" y="0"/>
                  </a:lnTo>
                  <a:lnTo>
                    <a:pt x="23506176" y="97536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0" y="0"/>
              <a:ext cx="23539957" cy="131320"/>
            </a:xfrm>
            <a:custGeom>
              <a:avLst/>
              <a:gdLst/>
              <a:ahLst/>
              <a:cxnLst/>
              <a:rect l="l" t="t" r="r" b="b"/>
              <a:pathLst>
                <a:path w="23539957" h="131320">
                  <a:moveTo>
                    <a:pt x="16891" y="0"/>
                  </a:moveTo>
                  <a:lnTo>
                    <a:pt x="23523067" y="0"/>
                  </a:lnTo>
                  <a:cubicBezTo>
                    <a:pt x="23532464" y="0"/>
                    <a:pt x="23539957" y="7620"/>
                    <a:pt x="23539957" y="16891"/>
                  </a:cubicBezTo>
                  <a:lnTo>
                    <a:pt x="23539957" y="114427"/>
                  </a:lnTo>
                  <a:cubicBezTo>
                    <a:pt x="23539957" y="123825"/>
                    <a:pt x="23532337" y="131318"/>
                    <a:pt x="23523067" y="131318"/>
                  </a:cubicBezTo>
                  <a:lnTo>
                    <a:pt x="16891" y="131318"/>
                  </a:lnTo>
                  <a:cubicBezTo>
                    <a:pt x="7620" y="131445"/>
                    <a:pt x="0" y="123825"/>
                    <a:pt x="0" y="114427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14427"/>
                  </a:lnTo>
                  <a:lnTo>
                    <a:pt x="16891" y="114427"/>
                  </a:lnTo>
                  <a:lnTo>
                    <a:pt x="16891" y="97536"/>
                  </a:lnTo>
                  <a:lnTo>
                    <a:pt x="23523067" y="97536"/>
                  </a:lnTo>
                  <a:lnTo>
                    <a:pt x="23523067" y="114427"/>
                  </a:lnTo>
                  <a:lnTo>
                    <a:pt x="23506176" y="114427"/>
                  </a:lnTo>
                  <a:lnTo>
                    <a:pt x="23506176" y="16891"/>
                  </a:lnTo>
                  <a:lnTo>
                    <a:pt x="23523067" y="16891"/>
                  </a:lnTo>
                  <a:lnTo>
                    <a:pt x="23523067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sp>
        <p:nvSpPr>
          <p:cNvPr id="27" name="TextBox 27"/>
          <p:cNvSpPr txBox="1"/>
          <p:nvPr/>
        </p:nvSpPr>
        <p:spPr>
          <a:xfrm>
            <a:off x="420624" y="6938010"/>
            <a:ext cx="17446752" cy="3074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1510" lvl="1" indent="-32575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Hasta, kapıları kapalı tutulan negatif basınçlı izolasyon odasına alınmalıdır</a:t>
            </a:r>
          </a:p>
          <a:p>
            <a:pPr marL="651510" lvl="1" indent="-32575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Hava HEPA filtreden veya UV kanalından geçirildikten sonra dışarıya verilmeli</a:t>
            </a:r>
          </a:p>
          <a:p>
            <a:pPr marL="651510" lvl="1" indent="-32575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Saatte 6–10 kez hava değişimi sağlanmalı; pencereler olabildiğince açık tutulmalı</a:t>
            </a:r>
          </a:p>
          <a:p>
            <a:pPr marL="651510" lvl="1" indent="-32575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Sağlık çalışanları FFP3/N95 filtreli maske kullanmalı; hasta cerrahi maske takmalı</a:t>
            </a:r>
          </a:p>
          <a:p>
            <a:pPr marL="651510" lvl="1" indent="-32575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UV lambaları aylık %70 alkol ile temizlenmeli; UV metre ile etkinliği kontrol edilmeli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97" y="-12697"/>
            <a:ext cx="18313403" cy="1342139"/>
            <a:chOff x="0" y="0"/>
            <a:chExt cx="24417871" cy="1789519"/>
          </a:xfrm>
        </p:grpSpPr>
        <p:sp>
          <p:nvSpPr>
            <p:cNvPr id="3" name="Freeform 3"/>
            <p:cNvSpPr/>
            <p:nvPr/>
          </p:nvSpPr>
          <p:spPr>
            <a:xfrm>
              <a:off x="16891" y="16891"/>
              <a:ext cx="24383999" cy="1755648"/>
            </a:xfrm>
            <a:custGeom>
              <a:avLst/>
              <a:gdLst/>
              <a:ahLst/>
              <a:cxnLst/>
              <a:rect l="l" t="t" r="r" b="b"/>
              <a:pathLst>
                <a:path w="24383999" h="1755648">
                  <a:moveTo>
                    <a:pt x="0" y="0"/>
                  </a:moveTo>
                  <a:lnTo>
                    <a:pt x="24383999" y="0"/>
                  </a:lnTo>
                  <a:lnTo>
                    <a:pt x="24383999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417782" cy="1789430"/>
            </a:xfrm>
            <a:custGeom>
              <a:avLst/>
              <a:gdLst/>
              <a:ahLst/>
              <a:cxnLst/>
              <a:rect l="l" t="t" r="r" b="b"/>
              <a:pathLst>
                <a:path w="24417782" h="1789430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772539"/>
                  </a:lnTo>
                  <a:cubicBezTo>
                    <a:pt x="24417782" y="1781937"/>
                    <a:pt x="24410163" y="1789430"/>
                    <a:pt x="24400890" y="1789430"/>
                  </a:cubicBezTo>
                  <a:lnTo>
                    <a:pt x="16891" y="1789430"/>
                  </a:lnTo>
                  <a:cubicBezTo>
                    <a:pt x="7493" y="1789430"/>
                    <a:pt x="0" y="1781810"/>
                    <a:pt x="0" y="177253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772539"/>
                  </a:lnTo>
                  <a:lnTo>
                    <a:pt x="16891" y="1772539"/>
                  </a:lnTo>
                  <a:lnTo>
                    <a:pt x="16891" y="1755648"/>
                  </a:lnTo>
                  <a:lnTo>
                    <a:pt x="24400890" y="1755648"/>
                  </a:lnTo>
                  <a:lnTo>
                    <a:pt x="24400890" y="1772539"/>
                  </a:lnTo>
                  <a:lnTo>
                    <a:pt x="24384000" y="177253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12697" y="1304039"/>
            <a:ext cx="18313403" cy="153419"/>
            <a:chOff x="0" y="0"/>
            <a:chExt cx="24417871" cy="204559"/>
          </a:xfrm>
        </p:grpSpPr>
        <p:sp>
          <p:nvSpPr>
            <p:cNvPr id="6" name="Freeform 6"/>
            <p:cNvSpPr/>
            <p:nvPr/>
          </p:nvSpPr>
          <p:spPr>
            <a:xfrm>
              <a:off x="16891" y="16891"/>
              <a:ext cx="24383999" cy="170688"/>
            </a:xfrm>
            <a:custGeom>
              <a:avLst/>
              <a:gdLst/>
              <a:ahLst/>
              <a:cxnLst/>
              <a:rect l="l" t="t" r="r" b="b"/>
              <a:pathLst>
                <a:path w="24383999" h="170688">
                  <a:moveTo>
                    <a:pt x="0" y="0"/>
                  </a:moveTo>
                  <a:lnTo>
                    <a:pt x="24383999" y="0"/>
                  </a:lnTo>
                  <a:lnTo>
                    <a:pt x="24383999" y="170688"/>
                  </a:lnTo>
                  <a:lnTo>
                    <a:pt x="0" y="170688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4417782" cy="204472"/>
            </a:xfrm>
            <a:custGeom>
              <a:avLst/>
              <a:gdLst/>
              <a:ahLst/>
              <a:cxnLst/>
              <a:rect l="l" t="t" r="r" b="b"/>
              <a:pathLst>
                <a:path w="24417782" h="204472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87579"/>
                  </a:lnTo>
                  <a:cubicBezTo>
                    <a:pt x="24417782" y="196977"/>
                    <a:pt x="24410163" y="204470"/>
                    <a:pt x="24400890" y="204470"/>
                  </a:cubicBezTo>
                  <a:lnTo>
                    <a:pt x="16891" y="204470"/>
                  </a:lnTo>
                  <a:cubicBezTo>
                    <a:pt x="7620" y="204597"/>
                    <a:pt x="0" y="196977"/>
                    <a:pt x="0" y="18757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87579"/>
                  </a:lnTo>
                  <a:lnTo>
                    <a:pt x="16891" y="187579"/>
                  </a:lnTo>
                  <a:lnTo>
                    <a:pt x="16891" y="170688"/>
                  </a:lnTo>
                  <a:lnTo>
                    <a:pt x="24400890" y="170688"/>
                  </a:lnTo>
                  <a:lnTo>
                    <a:pt x="24400890" y="187579"/>
                  </a:lnTo>
                  <a:lnTo>
                    <a:pt x="24384000" y="18757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12697" y="-12697"/>
            <a:ext cx="153419" cy="10312403"/>
            <a:chOff x="0" y="0"/>
            <a:chExt cx="204559" cy="13749871"/>
          </a:xfrm>
        </p:grpSpPr>
        <p:sp>
          <p:nvSpPr>
            <p:cNvPr id="9" name="Freeform 9"/>
            <p:cNvSpPr/>
            <p:nvPr/>
          </p:nvSpPr>
          <p:spPr>
            <a:xfrm>
              <a:off x="16891" y="16891"/>
              <a:ext cx="170688" cy="13715999"/>
            </a:xfrm>
            <a:custGeom>
              <a:avLst/>
              <a:gdLst/>
              <a:ahLst/>
              <a:cxnLst/>
              <a:rect l="l" t="t" r="r" b="b"/>
              <a:pathLst>
                <a:path w="170688" h="13715999">
                  <a:moveTo>
                    <a:pt x="0" y="0"/>
                  </a:moveTo>
                  <a:lnTo>
                    <a:pt x="170688" y="0"/>
                  </a:lnTo>
                  <a:lnTo>
                    <a:pt x="170688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04470" cy="13749782"/>
            </a:xfrm>
            <a:custGeom>
              <a:avLst/>
              <a:gdLst/>
              <a:ahLst/>
              <a:cxnLst/>
              <a:rect l="l" t="t" r="r" b="b"/>
              <a:pathLst>
                <a:path w="204470" h="13749782">
                  <a:moveTo>
                    <a:pt x="16891" y="0"/>
                  </a:moveTo>
                  <a:lnTo>
                    <a:pt x="187579" y="0"/>
                  </a:lnTo>
                  <a:cubicBezTo>
                    <a:pt x="196977" y="0"/>
                    <a:pt x="204470" y="7620"/>
                    <a:pt x="204470" y="16891"/>
                  </a:cubicBezTo>
                  <a:lnTo>
                    <a:pt x="204470" y="13732890"/>
                  </a:lnTo>
                  <a:cubicBezTo>
                    <a:pt x="204470" y="13742290"/>
                    <a:pt x="196850" y="13749782"/>
                    <a:pt x="187579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187579" y="13716000"/>
                  </a:lnTo>
                  <a:lnTo>
                    <a:pt x="187579" y="13732890"/>
                  </a:lnTo>
                  <a:lnTo>
                    <a:pt x="170688" y="13732890"/>
                  </a:lnTo>
                  <a:lnTo>
                    <a:pt x="170688" y="16891"/>
                  </a:lnTo>
                  <a:lnTo>
                    <a:pt x="187579" y="16891"/>
                  </a:lnTo>
                  <a:lnTo>
                    <a:pt x="187579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457200" y="182880"/>
            <a:ext cx="17373600" cy="1005840"/>
            <a:chOff x="0" y="0"/>
            <a:chExt cx="23164800" cy="13411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164800" cy="1341120"/>
            </a:xfrm>
            <a:custGeom>
              <a:avLst/>
              <a:gdLst/>
              <a:ahLst/>
              <a:cxnLst/>
              <a:rect l="l" t="t" r="r" b="b"/>
              <a:pathLst>
                <a:path w="23164800" h="1341120">
                  <a:moveTo>
                    <a:pt x="0" y="0"/>
                  </a:moveTo>
                  <a:lnTo>
                    <a:pt x="23164800" y="0"/>
                  </a:lnTo>
                  <a:lnTo>
                    <a:pt x="2316480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86559" b="-286559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23164800" cy="13506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280"/>
                </a:lnSpc>
              </a:pPr>
              <a:r>
                <a:rPr lang="en-US" sz="4400" b="1">
                  <a:solidFill>
                    <a:srgbClr val="FFFFFF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Tüberküloz Nedir?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972800" y="1609344"/>
            <a:ext cx="6766560" cy="5486400"/>
            <a:chOff x="0" y="0"/>
            <a:chExt cx="9022080" cy="7315200"/>
          </a:xfrm>
        </p:grpSpPr>
        <p:sp>
          <p:nvSpPr>
            <p:cNvPr id="15" name="Freeform 15" descr="preencoded.png"/>
            <p:cNvSpPr/>
            <p:nvPr/>
          </p:nvSpPr>
          <p:spPr>
            <a:xfrm>
              <a:off x="0" y="0"/>
              <a:ext cx="9022080" cy="7315200"/>
            </a:xfrm>
            <a:custGeom>
              <a:avLst/>
              <a:gdLst/>
              <a:ahLst/>
              <a:cxnLst/>
              <a:rect l="l" t="t" r="r" b="b"/>
              <a:pathLst>
                <a:path w="9022080" h="7315200">
                  <a:moveTo>
                    <a:pt x="0" y="0"/>
                  </a:moveTo>
                  <a:lnTo>
                    <a:pt x="9022080" y="0"/>
                  </a:lnTo>
                  <a:lnTo>
                    <a:pt x="9022080" y="7315200"/>
                  </a:lnTo>
                  <a:lnTo>
                    <a:pt x="0" y="7315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4453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310134" y="1663446"/>
            <a:ext cx="10187940" cy="2964180"/>
            <a:chOff x="0" y="0"/>
            <a:chExt cx="13583920" cy="3952240"/>
          </a:xfrm>
        </p:grpSpPr>
        <p:sp>
          <p:nvSpPr>
            <p:cNvPr id="17" name="Freeform 17"/>
            <p:cNvSpPr/>
            <p:nvPr/>
          </p:nvSpPr>
          <p:spPr>
            <a:xfrm>
              <a:off x="25400" y="25400"/>
              <a:ext cx="13533120" cy="3901440"/>
            </a:xfrm>
            <a:custGeom>
              <a:avLst/>
              <a:gdLst/>
              <a:ahLst/>
              <a:cxnLst/>
              <a:rect l="l" t="t" r="r" b="b"/>
              <a:pathLst>
                <a:path w="13533120" h="3901440">
                  <a:moveTo>
                    <a:pt x="0" y="0"/>
                  </a:moveTo>
                  <a:lnTo>
                    <a:pt x="13533120" y="0"/>
                  </a:lnTo>
                  <a:lnTo>
                    <a:pt x="13533120" y="3901440"/>
                  </a:lnTo>
                  <a:lnTo>
                    <a:pt x="0" y="3901440"/>
                  </a:lnTo>
                  <a:close/>
                </a:path>
              </a:pathLst>
            </a:custGeom>
            <a:solidFill>
              <a:srgbClr val="EDD5C0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13583920" cy="3952240"/>
            </a:xfrm>
            <a:custGeom>
              <a:avLst/>
              <a:gdLst/>
              <a:ahLst/>
              <a:cxnLst/>
              <a:rect l="l" t="t" r="r" b="b"/>
              <a:pathLst>
                <a:path w="13583920" h="3952240">
                  <a:moveTo>
                    <a:pt x="25400" y="0"/>
                  </a:moveTo>
                  <a:lnTo>
                    <a:pt x="13558520" y="0"/>
                  </a:lnTo>
                  <a:cubicBezTo>
                    <a:pt x="13572489" y="0"/>
                    <a:pt x="13583920" y="11430"/>
                    <a:pt x="13583920" y="25400"/>
                  </a:cubicBezTo>
                  <a:lnTo>
                    <a:pt x="13583920" y="3926840"/>
                  </a:lnTo>
                  <a:cubicBezTo>
                    <a:pt x="13583920" y="3940810"/>
                    <a:pt x="13572489" y="3952240"/>
                    <a:pt x="13558520" y="3952240"/>
                  </a:cubicBezTo>
                  <a:lnTo>
                    <a:pt x="25400" y="3952240"/>
                  </a:lnTo>
                  <a:cubicBezTo>
                    <a:pt x="11430" y="3952240"/>
                    <a:pt x="0" y="3940810"/>
                    <a:pt x="0" y="3926840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926840"/>
                  </a:lnTo>
                  <a:lnTo>
                    <a:pt x="25400" y="3926840"/>
                  </a:lnTo>
                  <a:lnTo>
                    <a:pt x="25400" y="3901440"/>
                  </a:lnTo>
                  <a:lnTo>
                    <a:pt x="13558520" y="3901440"/>
                  </a:lnTo>
                  <a:lnTo>
                    <a:pt x="13558520" y="3926840"/>
                  </a:lnTo>
                  <a:lnTo>
                    <a:pt x="13533120" y="3926840"/>
                  </a:lnTo>
                  <a:lnTo>
                    <a:pt x="13533120" y="25400"/>
                  </a:lnTo>
                  <a:lnTo>
                    <a:pt x="13558520" y="25400"/>
                  </a:lnTo>
                  <a:lnTo>
                    <a:pt x="13558520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512064" y="1792224"/>
            <a:ext cx="9784080" cy="2651760"/>
            <a:chOff x="0" y="0"/>
            <a:chExt cx="13045440" cy="35356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045439" cy="3535680"/>
            </a:xfrm>
            <a:custGeom>
              <a:avLst/>
              <a:gdLst/>
              <a:ahLst/>
              <a:cxnLst/>
              <a:rect l="l" t="t" r="r" b="b"/>
              <a:pathLst>
                <a:path w="13045439" h="3535680">
                  <a:moveTo>
                    <a:pt x="0" y="0"/>
                  </a:moveTo>
                  <a:lnTo>
                    <a:pt x="13045439" y="0"/>
                  </a:lnTo>
                  <a:lnTo>
                    <a:pt x="13045439" y="3535680"/>
                  </a:lnTo>
                  <a:lnTo>
                    <a:pt x="0" y="35356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1893" b="-21893"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13045440" cy="35833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359"/>
                </a:lnSpc>
              </a:pPr>
              <a:r>
                <a:rPr lang="en-US" sz="2799" i="1">
                  <a:solidFill>
                    <a:srgbClr val="1A0A0D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Tüberküloz; başta akciğerler olmak üzere hemen her organı tutabilen, dokuda kazeifikasyon nekrozu içeren tipik granülomlar oluşturmasıyla karakterize, kronik bir bakteriyel enfeksiyon hastalığıdır.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20624" y="4844415"/>
            <a:ext cx="9966960" cy="507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5640" lvl="1" indent="-337820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Etken: Mycobacterium tuberculosis (Tüberkül basili)</a:t>
            </a:r>
          </a:p>
          <a:p>
            <a:pPr marL="675640" lvl="1" indent="-337820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Önlenebilir ve tedavi edilebilir bir hastalıktır</a:t>
            </a:r>
          </a:p>
          <a:p>
            <a:pPr marL="675640" lvl="1" indent="-337820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Tedavisiz bırakıldığında ölüme yol açabilir</a:t>
            </a:r>
          </a:p>
          <a:p>
            <a:pPr marL="675640" lvl="1" indent="-337820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Akciğerlerin yanı sıra kemik, böbrek, beyin zarı ve diğer organları da tutabilir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0A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97" y="-12697"/>
            <a:ext cx="354587" cy="10312403"/>
            <a:chOff x="0" y="0"/>
            <a:chExt cx="472783" cy="13749871"/>
          </a:xfrm>
        </p:grpSpPr>
        <p:sp>
          <p:nvSpPr>
            <p:cNvPr id="3" name="Freeform 3"/>
            <p:cNvSpPr/>
            <p:nvPr/>
          </p:nvSpPr>
          <p:spPr>
            <a:xfrm>
              <a:off x="16891" y="16891"/>
              <a:ext cx="438912" cy="13715999"/>
            </a:xfrm>
            <a:custGeom>
              <a:avLst/>
              <a:gdLst/>
              <a:ahLst/>
              <a:cxnLst/>
              <a:rect l="l" t="t" r="r" b="b"/>
              <a:pathLst>
                <a:path w="438912" h="13715999">
                  <a:moveTo>
                    <a:pt x="0" y="0"/>
                  </a:moveTo>
                  <a:lnTo>
                    <a:pt x="438912" y="0"/>
                  </a:lnTo>
                  <a:lnTo>
                    <a:pt x="438912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472694" cy="13749782"/>
            </a:xfrm>
            <a:custGeom>
              <a:avLst/>
              <a:gdLst/>
              <a:ahLst/>
              <a:cxnLst/>
              <a:rect l="l" t="t" r="r" b="b"/>
              <a:pathLst>
                <a:path w="472694" h="13749782">
                  <a:moveTo>
                    <a:pt x="16891" y="0"/>
                  </a:moveTo>
                  <a:lnTo>
                    <a:pt x="455803" y="0"/>
                  </a:lnTo>
                  <a:cubicBezTo>
                    <a:pt x="465201" y="0"/>
                    <a:pt x="472694" y="7620"/>
                    <a:pt x="472694" y="16891"/>
                  </a:cubicBezTo>
                  <a:lnTo>
                    <a:pt x="472694" y="13732890"/>
                  </a:lnTo>
                  <a:cubicBezTo>
                    <a:pt x="472694" y="13742290"/>
                    <a:pt x="465074" y="13749782"/>
                    <a:pt x="455803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455803" y="13716000"/>
                  </a:lnTo>
                  <a:lnTo>
                    <a:pt x="455803" y="13732890"/>
                  </a:lnTo>
                  <a:lnTo>
                    <a:pt x="438912" y="13732890"/>
                  </a:lnTo>
                  <a:lnTo>
                    <a:pt x="438912" y="16891"/>
                  </a:lnTo>
                  <a:lnTo>
                    <a:pt x="455803" y="16891"/>
                  </a:lnTo>
                  <a:lnTo>
                    <a:pt x="455803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7946119" y="-12697"/>
            <a:ext cx="354587" cy="10312403"/>
            <a:chOff x="0" y="0"/>
            <a:chExt cx="472783" cy="13749871"/>
          </a:xfrm>
        </p:grpSpPr>
        <p:sp>
          <p:nvSpPr>
            <p:cNvPr id="6" name="Freeform 6"/>
            <p:cNvSpPr/>
            <p:nvPr/>
          </p:nvSpPr>
          <p:spPr>
            <a:xfrm>
              <a:off x="16891" y="16891"/>
              <a:ext cx="438912" cy="13715999"/>
            </a:xfrm>
            <a:custGeom>
              <a:avLst/>
              <a:gdLst/>
              <a:ahLst/>
              <a:cxnLst/>
              <a:rect l="l" t="t" r="r" b="b"/>
              <a:pathLst>
                <a:path w="438912" h="13715999">
                  <a:moveTo>
                    <a:pt x="0" y="0"/>
                  </a:moveTo>
                  <a:lnTo>
                    <a:pt x="438912" y="0"/>
                  </a:lnTo>
                  <a:lnTo>
                    <a:pt x="438912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472694" cy="13749782"/>
            </a:xfrm>
            <a:custGeom>
              <a:avLst/>
              <a:gdLst/>
              <a:ahLst/>
              <a:cxnLst/>
              <a:rect l="l" t="t" r="r" b="b"/>
              <a:pathLst>
                <a:path w="472694" h="13749782">
                  <a:moveTo>
                    <a:pt x="16891" y="0"/>
                  </a:moveTo>
                  <a:lnTo>
                    <a:pt x="455803" y="0"/>
                  </a:lnTo>
                  <a:cubicBezTo>
                    <a:pt x="465201" y="0"/>
                    <a:pt x="472694" y="7620"/>
                    <a:pt x="472694" y="16891"/>
                  </a:cubicBezTo>
                  <a:lnTo>
                    <a:pt x="472694" y="13732890"/>
                  </a:lnTo>
                  <a:cubicBezTo>
                    <a:pt x="472694" y="13742290"/>
                    <a:pt x="465074" y="13749782"/>
                    <a:pt x="455803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455803" y="13716000"/>
                  </a:lnTo>
                  <a:lnTo>
                    <a:pt x="455803" y="13732890"/>
                  </a:lnTo>
                  <a:lnTo>
                    <a:pt x="438912" y="13732890"/>
                  </a:lnTo>
                  <a:lnTo>
                    <a:pt x="438912" y="16891"/>
                  </a:lnTo>
                  <a:lnTo>
                    <a:pt x="455803" y="16891"/>
                  </a:lnTo>
                  <a:lnTo>
                    <a:pt x="455803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810263" y="4778759"/>
            <a:ext cx="16667483" cy="98555"/>
            <a:chOff x="0" y="0"/>
            <a:chExt cx="22223311" cy="131407"/>
          </a:xfrm>
        </p:grpSpPr>
        <p:sp>
          <p:nvSpPr>
            <p:cNvPr id="9" name="Freeform 9"/>
            <p:cNvSpPr/>
            <p:nvPr/>
          </p:nvSpPr>
          <p:spPr>
            <a:xfrm>
              <a:off x="16891" y="16891"/>
              <a:ext cx="22189439" cy="97536"/>
            </a:xfrm>
            <a:custGeom>
              <a:avLst/>
              <a:gdLst/>
              <a:ahLst/>
              <a:cxnLst/>
              <a:rect l="l" t="t" r="r" b="b"/>
              <a:pathLst>
                <a:path w="22189439" h="97536">
                  <a:moveTo>
                    <a:pt x="0" y="0"/>
                  </a:moveTo>
                  <a:lnTo>
                    <a:pt x="22189439" y="0"/>
                  </a:lnTo>
                  <a:lnTo>
                    <a:pt x="22189439" y="97536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2223222" cy="131320"/>
            </a:xfrm>
            <a:custGeom>
              <a:avLst/>
              <a:gdLst/>
              <a:ahLst/>
              <a:cxnLst/>
              <a:rect l="l" t="t" r="r" b="b"/>
              <a:pathLst>
                <a:path w="22223222" h="131320">
                  <a:moveTo>
                    <a:pt x="16891" y="0"/>
                  </a:moveTo>
                  <a:lnTo>
                    <a:pt x="22206330" y="0"/>
                  </a:lnTo>
                  <a:cubicBezTo>
                    <a:pt x="22215729" y="0"/>
                    <a:pt x="22223222" y="7620"/>
                    <a:pt x="22223222" y="16891"/>
                  </a:cubicBezTo>
                  <a:lnTo>
                    <a:pt x="22223222" y="114427"/>
                  </a:lnTo>
                  <a:cubicBezTo>
                    <a:pt x="22223222" y="123825"/>
                    <a:pt x="22215602" y="131318"/>
                    <a:pt x="22206330" y="131318"/>
                  </a:cubicBezTo>
                  <a:lnTo>
                    <a:pt x="16891" y="131318"/>
                  </a:lnTo>
                  <a:cubicBezTo>
                    <a:pt x="7620" y="131445"/>
                    <a:pt x="0" y="123825"/>
                    <a:pt x="0" y="114427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14427"/>
                  </a:lnTo>
                  <a:lnTo>
                    <a:pt x="16891" y="114427"/>
                  </a:lnTo>
                  <a:lnTo>
                    <a:pt x="16891" y="97536"/>
                  </a:lnTo>
                  <a:lnTo>
                    <a:pt x="22206330" y="97536"/>
                  </a:lnTo>
                  <a:lnTo>
                    <a:pt x="22206330" y="114427"/>
                  </a:lnTo>
                  <a:lnTo>
                    <a:pt x="22189439" y="114427"/>
                  </a:lnTo>
                  <a:lnTo>
                    <a:pt x="22189439" y="16891"/>
                  </a:lnTo>
                  <a:lnTo>
                    <a:pt x="22206330" y="16891"/>
                  </a:lnTo>
                  <a:lnTo>
                    <a:pt x="2220633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822960" y="3017520"/>
            <a:ext cx="16642080" cy="1645920"/>
            <a:chOff x="0" y="0"/>
            <a:chExt cx="22189440" cy="21945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189439" cy="2194560"/>
            </a:xfrm>
            <a:custGeom>
              <a:avLst/>
              <a:gdLst/>
              <a:ahLst/>
              <a:cxnLst/>
              <a:rect l="l" t="t" r="r" b="b"/>
              <a:pathLst>
                <a:path w="22189439" h="2194560">
                  <a:moveTo>
                    <a:pt x="0" y="0"/>
                  </a:moveTo>
                  <a:lnTo>
                    <a:pt x="22189439" y="0"/>
                  </a:lnTo>
                  <a:lnTo>
                    <a:pt x="22189439" y="2194560"/>
                  </a:lnTo>
                  <a:lnTo>
                    <a:pt x="0" y="219456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47015" b="-147015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22189440" cy="221361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8640"/>
                </a:lnSpc>
              </a:pPr>
              <a:r>
                <a:rPr lang="en-US" sz="7200" b="1" spc="599">
                  <a:solidFill>
                    <a:srgbClr val="F5EDE0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TEMASLI MUAYENESI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22960" y="5212080"/>
            <a:ext cx="16642080" cy="1463040"/>
            <a:chOff x="0" y="0"/>
            <a:chExt cx="22189440" cy="195072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189439" cy="1950720"/>
            </a:xfrm>
            <a:custGeom>
              <a:avLst/>
              <a:gdLst/>
              <a:ahLst/>
              <a:cxnLst/>
              <a:rect l="l" t="t" r="r" b="b"/>
              <a:pathLst>
                <a:path w="22189439" h="1950720">
                  <a:moveTo>
                    <a:pt x="0" y="0"/>
                  </a:moveTo>
                  <a:lnTo>
                    <a:pt x="22189439" y="0"/>
                  </a:lnTo>
                  <a:lnTo>
                    <a:pt x="22189439" y="1950720"/>
                  </a:lnTo>
                  <a:lnTo>
                    <a:pt x="0" y="19507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71642" b="-171642"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22189440" cy="201739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079"/>
                </a:lnSpc>
              </a:pPr>
              <a:r>
                <a:rPr lang="en-US" sz="3400" i="1">
                  <a:solidFill>
                    <a:srgbClr val="E8B96A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Kim temaslıdır? Ne zaman taranmalı?</a:t>
              </a:r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97" y="-12697"/>
            <a:ext cx="18313403" cy="1342139"/>
            <a:chOff x="0" y="0"/>
            <a:chExt cx="24417871" cy="1789519"/>
          </a:xfrm>
        </p:grpSpPr>
        <p:sp>
          <p:nvSpPr>
            <p:cNvPr id="3" name="Freeform 3"/>
            <p:cNvSpPr/>
            <p:nvPr/>
          </p:nvSpPr>
          <p:spPr>
            <a:xfrm>
              <a:off x="16891" y="16891"/>
              <a:ext cx="24383999" cy="1755648"/>
            </a:xfrm>
            <a:custGeom>
              <a:avLst/>
              <a:gdLst/>
              <a:ahLst/>
              <a:cxnLst/>
              <a:rect l="l" t="t" r="r" b="b"/>
              <a:pathLst>
                <a:path w="24383999" h="1755648">
                  <a:moveTo>
                    <a:pt x="0" y="0"/>
                  </a:moveTo>
                  <a:lnTo>
                    <a:pt x="24383999" y="0"/>
                  </a:lnTo>
                  <a:lnTo>
                    <a:pt x="24383999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417782" cy="1789430"/>
            </a:xfrm>
            <a:custGeom>
              <a:avLst/>
              <a:gdLst/>
              <a:ahLst/>
              <a:cxnLst/>
              <a:rect l="l" t="t" r="r" b="b"/>
              <a:pathLst>
                <a:path w="24417782" h="1789430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772539"/>
                  </a:lnTo>
                  <a:cubicBezTo>
                    <a:pt x="24417782" y="1781937"/>
                    <a:pt x="24410163" y="1789430"/>
                    <a:pt x="24400890" y="1789430"/>
                  </a:cubicBezTo>
                  <a:lnTo>
                    <a:pt x="16891" y="1789430"/>
                  </a:lnTo>
                  <a:cubicBezTo>
                    <a:pt x="7493" y="1789430"/>
                    <a:pt x="0" y="1781810"/>
                    <a:pt x="0" y="177253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772539"/>
                  </a:lnTo>
                  <a:lnTo>
                    <a:pt x="16891" y="1772539"/>
                  </a:lnTo>
                  <a:lnTo>
                    <a:pt x="16891" y="1755648"/>
                  </a:lnTo>
                  <a:lnTo>
                    <a:pt x="24400890" y="1755648"/>
                  </a:lnTo>
                  <a:lnTo>
                    <a:pt x="24400890" y="1772539"/>
                  </a:lnTo>
                  <a:lnTo>
                    <a:pt x="24384000" y="177253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12697" y="1304039"/>
            <a:ext cx="18313403" cy="153419"/>
            <a:chOff x="0" y="0"/>
            <a:chExt cx="24417871" cy="204559"/>
          </a:xfrm>
        </p:grpSpPr>
        <p:sp>
          <p:nvSpPr>
            <p:cNvPr id="6" name="Freeform 6"/>
            <p:cNvSpPr/>
            <p:nvPr/>
          </p:nvSpPr>
          <p:spPr>
            <a:xfrm>
              <a:off x="16891" y="16891"/>
              <a:ext cx="24383999" cy="170688"/>
            </a:xfrm>
            <a:custGeom>
              <a:avLst/>
              <a:gdLst/>
              <a:ahLst/>
              <a:cxnLst/>
              <a:rect l="l" t="t" r="r" b="b"/>
              <a:pathLst>
                <a:path w="24383999" h="170688">
                  <a:moveTo>
                    <a:pt x="0" y="0"/>
                  </a:moveTo>
                  <a:lnTo>
                    <a:pt x="24383999" y="0"/>
                  </a:lnTo>
                  <a:lnTo>
                    <a:pt x="24383999" y="170688"/>
                  </a:lnTo>
                  <a:lnTo>
                    <a:pt x="0" y="170688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4417782" cy="204472"/>
            </a:xfrm>
            <a:custGeom>
              <a:avLst/>
              <a:gdLst/>
              <a:ahLst/>
              <a:cxnLst/>
              <a:rect l="l" t="t" r="r" b="b"/>
              <a:pathLst>
                <a:path w="24417782" h="204472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87579"/>
                  </a:lnTo>
                  <a:cubicBezTo>
                    <a:pt x="24417782" y="196977"/>
                    <a:pt x="24410163" y="204470"/>
                    <a:pt x="24400890" y="204470"/>
                  </a:cubicBezTo>
                  <a:lnTo>
                    <a:pt x="16891" y="204470"/>
                  </a:lnTo>
                  <a:cubicBezTo>
                    <a:pt x="7620" y="204597"/>
                    <a:pt x="0" y="196977"/>
                    <a:pt x="0" y="18757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87579"/>
                  </a:lnTo>
                  <a:lnTo>
                    <a:pt x="16891" y="187579"/>
                  </a:lnTo>
                  <a:lnTo>
                    <a:pt x="16891" y="170688"/>
                  </a:lnTo>
                  <a:lnTo>
                    <a:pt x="24400890" y="170688"/>
                  </a:lnTo>
                  <a:lnTo>
                    <a:pt x="24400890" y="187579"/>
                  </a:lnTo>
                  <a:lnTo>
                    <a:pt x="24384000" y="18757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12697" y="-12697"/>
            <a:ext cx="153419" cy="10312403"/>
            <a:chOff x="0" y="0"/>
            <a:chExt cx="204559" cy="13749871"/>
          </a:xfrm>
        </p:grpSpPr>
        <p:sp>
          <p:nvSpPr>
            <p:cNvPr id="9" name="Freeform 9"/>
            <p:cNvSpPr/>
            <p:nvPr/>
          </p:nvSpPr>
          <p:spPr>
            <a:xfrm>
              <a:off x="16891" y="16891"/>
              <a:ext cx="170688" cy="13715999"/>
            </a:xfrm>
            <a:custGeom>
              <a:avLst/>
              <a:gdLst/>
              <a:ahLst/>
              <a:cxnLst/>
              <a:rect l="l" t="t" r="r" b="b"/>
              <a:pathLst>
                <a:path w="170688" h="13715999">
                  <a:moveTo>
                    <a:pt x="0" y="0"/>
                  </a:moveTo>
                  <a:lnTo>
                    <a:pt x="170688" y="0"/>
                  </a:lnTo>
                  <a:lnTo>
                    <a:pt x="170688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04470" cy="13749782"/>
            </a:xfrm>
            <a:custGeom>
              <a:avLst/>
              <a:gdLst/>
              <a:ahLst/>
              <a:cxnLst/>
              <a:rect l="l" t="t" r="r" b="b"/>
              <a:pathLst>
                <a:path w="204470" h="13749782">
                  <a:moveTo>
                    <a:pt x="16891" y="0"/>
                  </a:moveTo>
                  <a:lnTo>
                    <a:pt x="187579" y="0"/>
                  </a:lnTo>
                  <a:cubicBezTo>
                    <a:pt x="196977" y="0"/>
                    <a:pt x="204470" y="7620"/>
                    <a:pt x="204470" y="16891"/>
                  </a:cubicBezTo>
                  <a:lnTo>
                    <a:pt x="204470" y="13732890"/>
                  </a:lnTo>
                  <a:cubicBezTo>
                    <a:pt x="204470" y="13742290"/>
                    <a:pt x="196850" y="13749782"/>
                    <a:pt x="187579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187579" y="13716000"/>
                  </a:lnTo>
                  <a:lnTo>
                    <a:pt x="187579" y="13732890"/>
                  </a:lnTo>
                  <a:lnTo>
                    <a:pt x="170688" y="13732890"/>
                  </a:lnTo>
                  <a:lnTo>
                    <a:pt x="170688" y="16891"/>
                  </a:lnTo>
                  <a:lnTo>
                    <a:pt x="187579" y="16891"/>
                  </a:lnTo>
                  <a:lnTo>
                    <a:pt x="187579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457200" y="182880"/>
            <a:ext cx="17373600" cy="1005840"/>
            <a:chOff x="0" y="0"/>
            <a:chExt cx="23164800" cy="13411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164800" cy="1341120"/>
            </a:xfrm>
            <a:custGeom>
              <a:avLst/>
              <a:gdLst/>
              <a:ahLst/>
              <a:cxnLst/>
              <a:rect l="l" t="t" r="r" b="b"/>
              <a:pathLst>
                <a:path w="23164800" h="1341120">
                  <a:moveTo>
                    <a:pt x="0" y="0"/>
                  </a:moveTo>
                  <a:lnTo>
                    <a:pt x="23164800" y="0"/>
                  </a:lnTo>
                  <a:lnTo>
                    <a:pt x="2316480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86559" b="-286559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23164800" cy="13506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280"/>
                </a:lnSpc>
              </a:pPr>
              <a:r>
                <a:rPr lang="en-US" sz="4400" b="1">
                  <a:solidFill>
                    <a:srgbClr val="FFFFFF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Temaslı Muayenesi — Tanım ve Hedefler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16487" y="1669799"/>
            <a:ext cx="17655035" cy="1305563"/>
            <a:chOff x="0" y="0"/>
            <a:chExt cx="23540047" cy="1740751"/>
          </a:xfrm>
        </p:grpSpPr>
        <p:sp>
          <p:nvSpPr>
            <p:cNvPr id="15" name="Freeform 15"/>
            <p:cNvSpPr/>
            <p:nvPr/>
          </p:nvSpPr>
          <p:spPr>
            <a:xfrm>
              <a:off x="16891" y="16891"/>
              <a:ext cx="23506176" cy="1706880"/>
            </a:xfrm>
            <a:custGeom>
              <a:avLst/>
              <a:gdLst/>
              <a:ahLst/>
              <a:cxnLst/>
              <a:rect l="l" t="t" r="r" b="b"/>
              <a:pathLst>
                <a:path w="23506176" h="1706880">
                  <a:moveTo>
                    <a:pt x="0" y="0"/>
                  </a:moveTo>
                  <a:lnTo>
                    <a:pt x="23506176" y="0"/>
                  </a:lnTo>
                  <a:lnTo>
                    <a:pt x="23506176" y="1706880"/>
                  </a:lnTo>
                  <a:lnTo>
                    <a:pt x="0" y="1706880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23539957" cy="1740662"/>
            </a:xfrm>
            <a:custGeom>
              <a:avLst/>
              <a:gdLst/>
              <a:ahLst/>
              <a:cxnLst/>
              <a:rect l="l" t="t" r="r" b="b"/>
              <a:pathLst>
                <a:path w="23539957" h="1740662">
                  <a:moveTo>
                    <a:pt x="16891" y="0"/>
                  </a:moveTo>
                  <a:lnTo>
                    <a:pt x="23523067" y="0"/>
                  </a:lnTo>
                  <a:cubicBezTo>
                    <a:pt x="23532464" y="0"/>
                    <a:pt x="23539957" y="7620"/>
                    <a:pt x="23539957" y="16891"/>
                  </a:cubicBezTo>
                  <a:lnTo>
                    <a:pt x="23539957" y="1723771"/>
                  </a:lnTo>
                  <a:cubicBezTo>
                    <a:pt x="23539957" y="1733169"/>
                    <a:pt x="23532337" y="1740662"/>
                    <a:pt x="23523067" y="1740662"/>
                  </a:cubicBezTo>
                  <a:lnTo>
                    <a:pt x="16891" y="1740662"/>
                  </a:lnTo>
                  <a:cubicBezTo>
                    <a:pt x="7493" y="1740662"/>
                    <a:pt x="0" y="1733042"/>
                    <a:pt x="0" y="1723771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723771"/>
                  </a:lnTo>
                  <a:lnTo>
                    <a:pt x="16891" y="1723771"/>
                  </a:lnTo>
                  <a:lnTo>
                    <a:pt x="16891" y="1706880"/>
                  </a:lnTo>
                  <a:lnTo>
                    <a:pt x="23523067" y="1706880"/>
                  </a:lnTo>
                  <a:lnTo>
                    <a:pt x="23523067" y="1723771"/>
                  </a:lnTo>
                  <a:lnTo>
                    <a:pt x="23506176" y="1723771"/>
                  </a:lnTo>
                  <a:lnTo>
                    <a:pt x="23506176" y="16891"/>
                  </a:lnTo>
                  <a:lnTo>
                    <a:pt x="23523067" y="16891"/>
                  </a:lnTo>
                  <a:lnTo>
                    <a:pt x="23523067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512064" y="1773936"/>
            <a:ext cx="17263872" cy="1060704"/>
            <a:chOff x="0" y="0"/>
            <a:chExt cx="23018496" cy="141427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3018496" cy="1414272"/>
            </a:xfrm>
            <a:custGeom>
              <a:avLst/>
              <a:gdLst/>
              <a:ahLst/>
              <a:cxnLst/>
              <a:rect l="l" t="t" r="r" b="b"/>
              <a:pathLst>
                <a:path w="23018496" h="1414272">
                  <a:moveTo>
                    <a:pt x="0" y="0"/>
                  </a:moveTo>
                  <a:lnTo>
                    <a:pt x="23018496" y="0"/>
                  </a:lnTo>
                  <a:lnTo>
                    <a:pt x="23018496" y="1414272"/>
                  </a:lnTo>
                  <a:lnTo>
                    <a:pt x="0" y="141427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67135" b="-267135"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23018496" cy="141427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479"/>
                </a:lnSpc>
              </a:pPr>
              <a:r>
                <a:rPr lang="en-US" sz="2900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Temaslı: Bulaştırıcı TB hastası ile aynı havayı paylaşan ve TB basiline maruz kalan kişidir.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16487" y="3242567"/>
            <a:ext cx="17655035" cy="2037083"/>
            <a:chOff x="0" y="0"/>
            <a:chExt cx="23540047" cy="2716111"/>
          </a:xfrm>
        </p:grpSpPr>
        <p:sp>
          <p:nvSpPr>
            <p:cNvPr id="21" name="Freeform 21"/>
            <p:cNvSpPr/>
            <p:nvPr/>
          </p:nvSpPr>
          <p:spPr>
            <a:xfrm>
              <a:off x="16891" y="16891"/>
              <a:ext cx="23506176" cy="2682240"/>
            </a:xfrm>
            <a:custGeom>
              <a:avLst/>
              <a:gdLst/>
              <a:ahLst/>
              <a:cxnLst/>
              <a:rect l="l" t="t" r="r" b="b"/>
              <a:pathLst>
                <a:path w="23506176" h="2682240">
                  <a:moveTo>
                    <a:pt x="0" y="0"/>
                  </a:moveTo>
                  <a:lnTo>
                    <a:pt x="23506176" y="0"/>
                  </a:lnTo>
                  <a:lnTo>
                    <a:pt x="23506176" y="2682240"/>
                  </a:lnTo>
                  <a:lnTo>
                    <a:pt x="0" y="2682240"/>
                  </a:lnTo>
                  <a:close/>
                </a:path>
              </a:pathLst>
            </a:custGeom>
            <a:solidFill>
              <a:srgbClr val="F5EAD8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23539957" cy="2716022"/>
            </a:xfrm>
            <a:custGeom>
              <a:avLst/>
              <a:gdLst/>
              <a:ahLst/>
              <a:cxnLst/>
              <a:rect l="l" t="t" r="r" b="b"/>
              <a:pathLst>
                <a:path w="23539957" h="2716022">
                  <a:moveTo>
                    <a:pt x="16891" y="0"/>
                  </a:moveTo>
                  <a:lnTo>
                    <a:pt x="23523067" y="0"/>
                  </a:lnTo>
                  <a:cubicBezTo>
                    <a:pt x="23532464" y="0"/>
                    <a:pt x="23539957" y="7620"/>
                    <a:pt x="23539957" y="16891"/>
                  </a:cubicBezTo>
                  <a:lnTo>
                    <a:pt x="23539957" y="2699131"/>
                  </a:lnTo>
                  <a:cubicBezTo>
                    <a:pt x="23539957" y="2708529"/>
                    <a:pt x="23532337" y="2716022"/>
                    <a:pt x="23523067" y="2716022"/>
                  </a:cubicBezTo>
                  <a:lnTo>
                    <a:pt x="16891" y="2716022"/>
                  </a:lnTo>
                  <a:cubicBezTo>
                    <a:pt x="7493" y="2716022"/>
                    <a:pt x="0" y="2708402"/>
                    <a:pt x="0" y="2699131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2699131"/>
                  </a:lnTo>
                  <a:lnTo>
                    <a:pt x="16891" y="2699131"/>
                  </a:lnTo>
                  <a:lnTo>
                    <a:pt x="16891" y="2682240"/>
                  </a:lnTo>
                  <a:lnTo>
                    <a:pt x="23523067" y="2682240"/>
                  </a:lnTo>
                  <a:lnTo>
                    <a:pt x="23523067" y="2699131"/>
                  </a:lnTo>
                  <a:lnTo>
                    <a:pt x="23506176" y="2699131"/>
                  </a:lnTo>
                  <a:lnTo>
                    <a:pt x="23506176" y="16891"/>
                  </a:lnTo>
                  <a:lnTo>
                    <a:pt x="23523067" y="16891"/>
                  </a:lnTo>
                  <a:lnTo>
                    <a:pt x="23523067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316487" y="3242567"/>
            <a:ext cx="574043" cy="2037083"/>
            <a:chOff x="0" y="0"/>
            <a:chExt cx="765391" cy="2716111"/>
          </a:xfrm>
        </p:grpSpPr>
        <p:sp>
          <p:nvSpPr>
            <p:cNvPr id="24" name="Freeform 24"/>
            <p:cNvSpPr/>
            <p:nvPr/>
          </p:nvSpPr>
          <p:spPr>
            <a:xfrm>
              <a:off x="16891" y="16891"/>
              <a:ext cx="731520" cy="2682240"/>
            </a:xfrm>
            <a:custGeom>
              <a:avLst/>
              <a:gdLst/>
              <a:ahLst/>
              <a:cxnLst/>
              <a:rect l="l" t="t" r="r" b="b"/>
              <a:pathLst>
                <a:path w="731520" h="2682240">
                  <a:moveTo>
                    <a:pt x="0" y="0"/>
                  </a:moveTo>
                  <a:lnTo>
                    <a:pt x="731520" y="0"/>
                  </a:lnTo>
                  <a:lnTo>
                    <a:pt x="731520" y="2682240"/>
                  </a:lnTo>
                  <a:lnTo>
                    <a:pt x="0" y="2682240"/>
                  </a:lnTo>
                  <a:close/>
                </a:path>
              </a:pathLst>
            </a:custGeom>
            <a:solidFill>
              <a:srgbClr val="8B1A2A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0" y="0"/>
              <a:ext cx="765302" cy="2716022"/>
            </a:xfrm>
            <a:custGeom>
              <a:avLst/>
              <a:gdLst/>
              <a:ahLst/>
              <a:cxnLst/>
              <a:rect l="l" t="t" r="r" b="b"/>
              <a:pathLst>
                <a:path w="765302" h="2716022">
                  <a:moveTo>
                    <a:pt x="16891" y="0"/>
                  </a:moveTo>
                  <a:lnTo>
                    <a:pt x="748411" y="0"/>
                  </a:lnTo>
                  <a:cubicBezTo>
                    <a:pt x="757809" y="0"/>
                    <a:pt x="765302" y="7620"/>
                    <a:pt x="765302" y="16891"/>
                  </a:cubicBezTo>
                  <a:lnTo>
                    <a:pt x="765302" y="2699131"/>
                  </a:lnTo>
                  <a:cubicBezTo>
                    <a:pt x="765302" y="2708529"/>
                    <a:pt x="757682" y="2716022"/>
                    <a:pt x="748411" y="2716022"/>
                  </a:cubicBezTo>
                  <a:lnTo>
                    <a:pt x="16891" y="2716022"/>
                  </a:lnTo>
                  <a:cubicBezTo>
                    <a:pt x="7493" y="2716022"/>
                    <a:pt x="0" y="2708402"/>
                    <a:pt x="0" y="2699131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2699131"/>
                  </a:lnTo>
                  <a:lnTo>
                    <a:pt x="16891" y="2699131"/>
                  </a:lnTo>
                  <a:lnTo>
                    <a:pt x="16891" y="2682240"/>
                  </a:lnTo>
                  <a:lnTo>
                    <a:pt x="748411" y="2682240"/>
                  </a:lnTo>
                  <a:lnTo>
                    <a:pt x="748411" y="2699131"/>
                  </a:lnTo>
                  <a:lnTo>
                    <a:pt x="731520" y="2699131"/>
                  </a:lnTo>
                  <a:lnTo>
                    <a:pt x="731520" y="16891"/>
                  </a:lnTo>
                  <a:lnTo>
                    <a:pt x="748411" y="16891"/>
                  </a:lnTo>
                  <a:lnTo>
                    <a:pt x="74841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8B1A2A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1097280" y="3346704"/>
            <a:ext cx="6400800" cy="822960"/>
            <a:chOff x="0" y="0"/>
            <a:chExt cx="8534400" cy="109728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534400" cy="1097280"/>
            </a:xfrm>
            <a:custGeom>
              <a:avLst/>
              <a:gdLst/>
              <a:ahLst/>
              <a:cxnLst/>
              <a:rect l="l" t="t" r="r" b="b"/>
              <a:pathLst>
                <a:path w="8534400" h="1097280">
                  <a:moveTo>
                    <a:pt x="0" y="0"/>
                  </a:moveTo>
                  <a:lnTo>
                    <a:pt x="8534400" y="0"/>
                  </a:lnTo>
                  <a:lnTo>
                    <a:pt x="8534400" y="1097280"/>
                  </a:lnTo>
                  <a:lnTo>
                    <a:pt x="0" y="10972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01550" b="-101550"/>
              </a:stretch>
            </a:blipFill>
          </p:spPr>
        </p:sp>
        <p:sp>
          <p:nvSpPr>
            <p:cNvPr id="28" name="TextBox 28"/>
            <p:cNvSpPr txBox="1"/>
            <p:nvPr/>
          </p:nvSpPr>
          <p:spPr>
            <a:xfrm>
              <a:off x="0" y="-9525"/>
              <a:ext cx="8534400" cy="11068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240"/>
                </a:lnSpc>
              </a:pPr>
              <a:r>
                <a:rPr lang="en-US" sz="2700" b="1">
                  <a:solidFill>
                    <a:srgbClr val="8B1A2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Ev İçi Yakın Temaslılar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97280" y="4133088"/>
            <a:ext cx="16642080" cy="1060704"/>
            <a:chOff x="0" y="0"/>
            <a:chExt cx="22189440" cy="141427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2189439" cy="1414272"/>
            </a:xfrm>
            <a:custGeom>
              <a:avLst/>
              <a:gdLst/>
              <a:ahLst/>
              <a:cxnLst/>
              <a:rect l="l" t="t" r="r" b="b"/>
              <a:pathLst>
                <a:path w="22189439" h="1414272">
                  <a:moveTo>
                    <a:pt x="0" y="0"/>
                  </a:moveTo>
                  <a:lnTo>
                    <a:pt x="22189439" y="0"/>
                  </a:lnTo>
                  <a:lnTo>
                    <a:pt x="22189439" y="1414272"/>
                  </a:lnTo>
                  <a:lnTo>
                    <a:pt x="0" y="141427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55713" b="-255713"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0" y="-47625"/>
              <a:ext cx="22189440" cy="146189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999"/>
                </a:lnSpc>
              </a:pPr>
              <a:r>
                <a:rPr lang="en-US" sz="2499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Bulaştırıcı hasta ile aynı evde yaşayan, aynı havayı paylaşanlar</a:t>
              </a:r>
            </a:p>
            <a:p>
              <a:pPr algn="l">
                <a:lnSpc>
                  <a:spcPts val="2999"/>
                </a:lnSpc>
              </a:pPr>
              <a:r>
                <a:rPr lang="en-US" sz="2499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→ Bulaşma riski ~%20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16487" y="5528567"/>
            <a:ext cx="17655035" cy="2037083"/>
            <a:chOff x="0" y="0"/>
            <a:chExt cx="23540047" cy="2716111"/>
          </a:xfrm>
        </p:grpSpPr>
        <p:sp>
          <p:nvSpPr>
            <p:cNvPr id="33" name="Freeform 33"/>
            <p:cNvSpPr/>
            <p:nvPr/>
          </p:nvSpPr>
          <p:spPr>
            <a:xfrm>
              <a:off x="16891" y="16891"/>
              <a:ext cx="23506176" cy="2682240"/>
            </a:xfrm>
            <a:custGeom>
              <a:avLst/>
              <a:gdLst/>
              <a:ahLst/>
              <a:cxnLst/>
              <a:rect l="l" t="t" r="r" b="b"/>
              <a:pathLst>
                <a:path w="23506176" h="2682240">
                  <a:moveTo>
                    <a:pt x="0" y="0"/>
                  </a:moveTo>
                  <a:lnTo>
                    <a:pt x="23506176" y="0"/>
                  </a:lnTo>
                  <a:lnTo>
                    <a:pt x="23506176" y="2682240"/>
                  </a:lnTo>
                  <a:lnTo>
                    <a:pt x="0" y="2682240"/>
                  </a:lnTo>
                  <a:close/>
                </a:path>
              </a:pathLst>
            </a:custGeom>
            <a:solidFill>
              <a:srgbClr val="F5EAD8"/>
            </a:solidFill>
          </p:spPr>
        </p:sp>
        <p:sp>
          <p:nvSpPr>
            <p:cNvPr id="34" name="Freeform 34"/>
            <p:cNvSpPr/>
            <p:nvPr/>
          </p:nvSpPr>
          <p:spPr>
            <a:xfrm>
              <a:off x="0" y="0"/>
              <a:ext cx="23539957" cy="2716022"/>
            </a:xfrm>
            <a:custGeom>
              <a:avLst/>
              <a:gdLst/>
              <a:ahLst/>
              <a:cxnLst/>
              <a:rect l="l" t="t" r="r" b="b"/>
              <a:pathLst>
                <a:path w="23539957" h="2716022">
                  <a:moveTo>
                    <a:pt x="16891" y="0"/>
                  </a:moveTo>
                  <a:lnTo>
                    <a:pt x="23523067" y="0"/>
                  </a:lnTo>
                  <a:cubicBezTo>
                    <a:pt x="23532464" y="0"/>
                    <a:pt x="23539957" y="7620"/>
                    <a:pt x="23539957" y="16891"/>
                  </a:cubicBezTo>
                  <a:lnTo>
                    <a:pt x="23539957" y="2699131"/>
                  </a:lnTo>
                  <a:cubicBezTo>
                    <a:pt x="23539957" y="2708529"/>
                    <a:pt x="23532337" y="2716022"/>
                    <a:pt x="23523067" y="2716022"/>
                  </a:cubicBezTo>
                  <a:lnTo>
                    <a:pt x="16891" y="2716022"/>
                  </a:lnTo>
                  <a:cubicBezTo>
                    <a:pt x="7493" y="2716022"/>
                    <a:pt x="0" y="2708402"/>
                    <a:pt x="0" y="2699131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2699131"/>
                  </a:lnTo>
                  <a:lnTo>
                    <a:pt x="16891" y="2699131"/>
                  </a:lnTo>
                  <a:lnTo>
                    <a:pt x="16891" y="2682240"/>
                  </a:lnTo>
                  <a:lnTo>
                    <a:pt x="23523067" y="2682240"/>
                  </a:lnTo>
                  <a:lnTo>
                    <a:pt x="23523067" y="2699131"/>
                  </a:lnTo>
                  <a:lnTo>
                    <a:pt x="23506176" y="2699131"/>
                  </a:lnTo>
                  <a:lnTo>
                    <a:pt x="23506176" y="16891"/>
                  </a:lnTo>
                  <a:lnTo>
                    <a:pt x="23523067" y="16891"/>
                  </a:lnTo>
                  <a:lnTo>
                    <a:pt x="23523067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316487" y="5528567"/>
            <a:ext cx="574043" cy="2037083"/>
            <a:chOff x="0" y="0"/>
            <a:chExt cx="765391" cy="2716111"/>
          </a:xfrm>
        </p:grpSpPr>
        <p:sp>
          <p:nvSpPr>
            <p:cNvPr id="36" name="Freeform 36"/>
            <p:cNvSpPr/>
            <p:nvPr/>
          </p:nvSpPr>
          <p:spPr>
            <a:xfrm>
              <a:off x="16891" y="16891"/>
              <a:ext cx="731520" cy="2682240"/>
            </a:xfrm>
            <a:custGeom>
              <a:avLst/>
              <a:gdLst/>
              <a:ahLst/>
              <a:cxnLst/>
              <a:rect l="l" t="t" r="r" b="b"/>
              <a:pathLst>
                <a:path w="731520" h="2682240">
                  <a:moveTo>
                    <a:pt x="0" y="0"/>
                  </a:moveTo>
                  <a:lnTo>
                    <a:pt x="731520" y="0"/>
                  </a:lnTo>
                  <a:lnTo>
                    <a:pt x="731520" y="2682240"/>
                  </a:lnTo>
                  <a:lnTo>
                    <a:pt x="0" y="2682240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37" name="Freeform 37"/>
            <p:cNvSpPr/>
            <p:nvPr/>
          </p:nvSpPr>
          <p:spPr>
            <a:xfrm>
              <a:off x="0" y="0"/>
              <a:ext cx="765302" cy="2716022"/>
            </a:xfrm>
            <a:custGeom>
              <a:avLst/>
              <a:gdLst/>
              <a:ahLst/>
              <a:cxnLst/>
              <a:rect l="l" t="t" r="r" b="b"/>
              <a:pathLst>
                <a:path w="765302" h="2716022">
                  <a:moveTo>
                    <a:pt x="16891" y="0"/>
                  </a:moveTo>
                  <a:lnTo>
                    <a:pt x="748411" y="0"/>
                  </a:lnTo>
                  <a:cubicBezTo>
                    <a:pt x="757809" y="0"/>
                    <a:pt x="765302" y="7620"/>
                    <a:pt x="765302" y="16891"/>
                  </a:cubicBezTo>
                  <a:lnTo>
                    <a:pt x="765302" y="2699131"/>
                  </a:lnTo>
                  <a:cubicBezTo>
                    <a:pt x="765302" y="2708529"/>
                    <a:pt x="757682" y="2716022"/>
                    <a:pt x="748411" y="2716022"/>
                  </a:cubicBezTo>
                  <a:lnTo>
                    <a:pt x="16891" y="2716022"/>
                  </a:lnTo>
                  <a:cubicBezTo>
                    <a:pt x="7493" y="2716022"/>
                    <a:pt x="0" y="2708402"/>
                    <a:pt x="0" y="2699131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2699131"/>
                  </a:lnTo>
                  <a:lnTo>
                    <a:pt x="16891" y="2699131"/>
                  </a:lnTo>
                  <a:lnTo>
                    <a:pt x="16891" y="2682240"/>
                  </a:lnTo>
                  <a:lnTo>
                    <a:pt x="748411" y="2682240"/>
                  </a:lnTo>
                  <a:lnTo>
                    <a:pt x="748411" y="2699131"/>
                  </a:lnTo>
                  <a:lnTo>
                    <a:pt x="731520" y="2699131"/>
                  </a:lnTo>
                  <a:lnTo>
                    <a:pt x="731520" y="16891"/>
                  </a:lnTo>
                  <a:lnTo>
                    <a:pt x="748411" y="16891"/>
                  </a:lnTo>
                  <a:lnTo>
                    <a:pt x="74841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38" name="Group 38"/>
          <p:cNvGrpSpPr/>
          <p:nvPr/>
        </p:nvGrpSpPr>
        <p:grpSpPr>
          <a:xfrm>
            <a:off x="1097280" y="5632704"/>
            <a:ext cx="6400800" cy="822960"/>
            <a:chOff x="0" y="0"/>
            <a:chExt cx="8534400" cy="109728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534400" cy="1097280"/>
            </a:xfrm>
            <a:custGeom>
              <a:avLst/>
              <a:gdLst/>
              <a:ahLst/>
              <a:cxnLst/>
              <a:rect l="l" t="t" r="r" b="b"/>
              <a:pathLst>
                <a:path w="8534400" h="1097280">
                  <a:moveTo>
                    <a:pt x="0" y="0"/>
                  </a:moveTo>
                  <a:lnTo>
                    <a:pt x="8534400" y="0"/>
                  </a:lnTo>
                  <a:lnTo>
                    <a:pt x="8534400" y="1097280"/>
                  </a:lnTo>
                  <a:lnTo>
                    <a:pt x="0" y="10972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01550" b="-101550"/>
              </a:stretch>
            </a:blipFill>
          </p:spPr>
        </p:sp>
        <p:sp>
          <p:nvSpPr>
            <p:cNvPr id="40" name="TextBox 40"/>
            <p:cNvSpPr txBox="1"/>
            <p:nvPr/>
          </p:nvSpPr>
          <p:spPr>
            <a:xfrm>
              <a:off x="0" y="-9525"/>
              <a:ext cx="8534400" cy="11068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240"/>
                </a:lnSpc>
              </a:pPr>
              <a:r>
                <a:rPr lang="en-US" sz="2700" b="1">
                  <a:solidFill>
                    <a:srgbClr val="6B1E3B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Ev Dışı Yakın Temaslılar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097280" y="6419088"/>
            <a:ext cx="16642080" cy="1060704"/>
            <a:chOff x="0" y="0"/>
            <a:chExt cx="22189440" cy="1414272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2189439" cy="1414272"/>
            </a:xfrm>
            <a:custGeom>
              <a:avLst/>
              <a:gdLst/>
              <a:ahLst/>
              <a:cxnLst/>
              <a:rect l="l" t="t" r="r" b="b"/>
              <a:pathLst>
                <a:path w="22189439" h="1414272">
                  <a:moveTo>
                    <a:pt x="0" y="0"/>
                  </a:moveTo>
                  <a:lnTo>
                    <a:pt x="22189439" y="0"/>
                  </a:lnTo>
                  <a:lnTo>
                    <a:pt x="22189439" y="1414272"/>
                  </a:lnTo>
                  <a:lnTo>
                    <a:pt x="0" y="141427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55713" b="-255713"/>
              </a:stretch>
            </a:blipFill>
          </p:spPr>
        </p:sp>
        <p:sp>
          <p:nvSpPr>
            <p:cNvPr id="43" name="TextBox 43"/>
            <p:cNvSpPr txBox="1"/>
            <p:nvPr/>
          </p:nvSpPr>
          <p:spPr>
            <a:xfrm>
              <a:off x="0" y="-47625"/>
              <a:ext cx="22189440" cy="146189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999"/>
                </a:lnSpc>
              </a:pPr>
              <a:r>
                <a:rPr lang="en-US" sz="2499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Düzenli ve uzun süreli temas: yakın arkadaş, iş arkadaşı</a:t>
              </a:r>
            </a:p>
            <a:p>
              <a:pPr algn="l">
                <a:lnSpc>
                  <a:spcPts val="2999"/>
                </a:lnSpc>
              </a:pPr>
              <a:r>
                <a:rPr lang="en-US" sz="2499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→ Bulaşma riski ~%3,7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316487" y="7814567"/>
            <a:ext cx="17655035" cy="2037083"/>
            <a:chOff x="0" y="0"/>
            <a:chExt cx="23540047" cy="2716111"/>
          </a:xfrm>
        </p:grpSpPr>
        <p:sp>
          <p:nvSpPr>
            <p:cNvPr id="45" name="Freeform 45"/>
            <p:cNvSpPr/>
            <p:nvPr/>
          </p:nvSpPr>
          <p:spPr>
            <a:xfrm>
              <a:off x="16891" y="16891"/>
              <a:ext cx="23506176" cy="2682240"/>
            </a:xfrm>
            <a:custGeom>
              <a:avLst/>
              <a:gdLst/>
              <a:ahLst/>
              <a:cxnLst/>
              <a:rect l="l" t="t" r="r" b="b"/>
              <a:pathLst>
                <a:path w="23506176" h="2682240">
                  <a:moveTo>
                    <a:pt x="0" y="0"/>
                  </a:moveTo>
                  <a:lnTo>
                    <a:pt x="23506176" y="0"/>
                  </a:lnTo>
                  <a:lnTo>
                    <a:pt x="23506176" y="2682240"/>
                  </a:lnTo>
                  <a:lnTo>
                    <a:pt x="0" y="2682240"/>
                  </a:lnTo>
                  <a:close/>
                </a:path>
              </a:pathLst>
            </a:custGeom>
            <a:solidFill>
              <a:srgbClr val="F5EAD8"/>
            </a:solidFill>
          </p:spPr>
        </p:sp>
        <p:sp>
          <p:nvSpPr>
            <p:cNvPr id="46" name="Freeform 46"/>
            <p:cNvSpPr/>
            <p:nvPr/>
          </p:nvSpPr>
          <p:spPr>
            <a:xfrm>
              <a:off x="0" y="0"/>
              <a:ext cx="23539957" cy="2716022"/>
            </a:xfrm>
            <a:custGeom>
              <a:avLst/>
              <a:gdLst/>
              <a:ahLst/>
              <a:cxnLst/>
              <a:rect l="l" t="t" r="r" b="b"/>
              <a:pathLst>
                <a:path w="23539957" h="2716022">
                  <a:moveTo>
                    <a:pt x="16891" y="0"/>
                  </a:moveTo>
                  <a:lnTo>
                    <a:pt x="23523067" y="0"/>
                  </a:lnTo>
                  <a:cubicBezTo>
                    <a:pt x="23532464" y="0"/>
                    <a:pt x="23539957" y="7620"/>
                    <a:pt x="23539957" y="16891"/>
                  </a:cubicBezTo>
                  <a:lnTo>
                    <a:pt x="23539957" y="2699131"/>
                  </a:lnTo>
                  <a:cubicBezTo>
                    <a:pt x="23539957" y="2708529"/>
                    <a:pt x="23532337" y="2716022"/>
                    <a:pt x="23523067" y="2716022"/>
                  </a:cubicBezTo>
                  <a:lnTo>
                    <a:pt x="16891" y="2716022"/>
                  </a:lnTo>
                  <a:cubicBezTo>
                    <a:pt x="7493" y="2716022"/>
                    <a:pt x="0" y="2708402"/>
                    <a:pt x="0" y="2699131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2699131"/>
                  </a:lnTo>
                  <a:lnTo>
                    <a:pt x="16891" y="2699131"/>
                  </a:lnTo>
                  <a:lnTo>
                    <a:pt x="16891" y="2682240"/>
                  </a:lnTo>
                  <a:lnTo>
                    <a:pt x="23523067" y="2682240"/>
                  </a:lnTo>
                  <a:lnTo>
                    <a:pt x="23523067" y="2699131"/>
                  </a:lnTo>
                  <a:lnTo>
                    <a:pt x="23506176" y="2699131"/>
                  </a:lnTo>
                  <a:lnTo>
                    <a:pt x="23506176" y="16891"/>
                  </a:lnTo>
                  <a:lnTo>
                    <a:pt x="23523067" y="16891"/>
                  </a:lnTo>
                  <a:lnTo>
                    <a:pt x="23523067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47" name="Group 47"/>
          <p:cNvGrpSpPr/>
          <p:nvPr/>
        </p:nvGrpSpPr>
        <p:grpSpPr>
          <a:xfrm>
            <a:off x="316487" y="7814567"/>
            <a:ext cx="574043" cy="2037083"/>
            <a:chOff x="0" y="0"/>
            <a:chExt cx="765391" cy="2716111"/>
          </a:xfrm>
        </p:grpSpPr>
        <p:sp>
          <p:nvSpPr>
            <p:cNvPr id="48" name="Freeform 48"/>
            <p:cNvSpPr/>
            <p:nvPr/>
          </p:nvSpPr>
          <p:spPr>
            <a:xfrm>
              <a:off x="16891" y="16891"/>
              <a:ext cx="731520" cy="2682240"/>
            </a:xfrm>
            <a:custGeom>
              <a:avLst/>
              <a:gdLst/>
              <a:ahLst/>
              <a:cxnLst/>
              <a:rect l="l" t="t" r="r" b="b"/>
              <a:pathLst>
                <a:path w="731520" h="2682240">
                  <a:moveTo>
                    <a:pt x="0" y="0"/>
                  </a:moveTo>
                  <a:lnTo>
                    <a:pt x="731520" y="0"/>
                  </a:lnTo>
                  <a:lnTo>
                    <a:pt x="731520" y="2682240"/>
                  </a:lnTo>
                  <a:lnTo>
                    <a:pt x="0" y="2682240"/>
                  </a:lnTo>
                  <a:close/>
                </a:path>
              </a:pathLst>
            </a:custGeom>
            <a:solidFill>
              <a:srgbClr val="5E1025"/>
            </a:solidFill>
          </p:spPr>
        </p:sp>
        <p:sp>
          <p:nvSpPr>
            <p:cNvPr id="49" name="Freeform 49"/>
            <p:cNvSpPr/>
            <p:nvPr/>
          </p:nvSpPr>
          <p:spPr>
            <a:xfrm>
              <a:off x="0" y="0"/>
              <a:ext cx="765302" cy="2716022"/>
            </a:xfrm>
            <a:custGeom>
              <a:avLst/>
              <a:gdLst/>
              <a:ahLst/>
              <a:cxnLst/>
              <a:rect l="l" t="t" r="r" b="b"/>
              <a:pathLst>
                <a:path w="765302" h="2716022">
                  <a:moveTo>
                    <a:pt x="16891" y="0"/>
                  </a:moveTo>
                  <a:lnTo>
                    <a:pt x="748411" y="0"/>
                  </a:lnTo>
                  <a:cubicBezTo>
                    <a:pt x="757809" y="0"/>
                    <a:pt x="765302" y="7620"/>
                    <a:pt x="765302" y="16891"/>
                  </a:cubicBezTo>
                  <a:lnTo>
                    <a:pt x="765302" y="2699131"/>
                  </a:lnTo>
                  <a:cubicBezTo>
                    <a:pt x="765302" y="2708529"/>
                    <a:pt x="757682" y="2716022"/>
                    <a:pt x="748411" y="2716022"/>
                  </a:cubicBezTo>
                  <a:lnTo>
                    <a:pt x="16891" y="2716022"/>
                  </a:lnTo>
                  <a:cubicBezTo>
                    <a:pt x="7493" y="2716022"/>
                    <a:pt x="0" y="2708402"/>
                    <a:pt x="0" y="2699131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2699131"/>
                  </a:lnTo>
                  <a:lnTo>
                    <a:pt x="16891" y="2699131"/>
                  </a:lnTo>
                  <a:lnTo>
                    <a:pt x="16891" y="2682240"/>
                  </a:lnTo>
                  <a:lnTo>
                    <a:pt x="748411" y="2682240"/>
                  </a:lnTo>
                  <a:lnTo>
                    <a:pt x="748411" y="2699131"/>
                  </a:lnTo>
                  <a:lnTo>
                    <a:pt x="731520" y="2699131"/>
                  </a:lnTo>
                  <a:lnTo>
                    <a:pt x="731520" y="16891"/>
                  </a:lnTo>
                  <a:lnTo>
                    <a:pt x="748411" y="16891"/>
                  </a:lnTo>
                  <a:lnTo>
                    <a:pt x="74841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5E1025"/>
            </a:solidFill>
          </p:spPr>
        </p:sp>
      </p:grpSp>
      <p:grpSp>
        <p:nvGrpSpPr>
          <p:cNvPr id="50" name="Group 50"/>
          <p:cNvGrpSpPr/>
          <p:nvPr/>
        </p:nvGrpSpPr>
        <p:grpSpPr>
          <a:xfrm>
            <a:off x="1097280" y="7918704"/>
            <a:ext cx="6400800" cy="822960"/>
            <a:chOff x="0" y="0"/>
            <a:chExt cx="8534400" cy="109728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534400" cy="1097280"/>
            </a:xfrm>
            <a:custGeom>
              <a:avLst/>
              <a:gdLst/>
              <a:ahLst/>
              <a:cxnLst/>
              <a:rect l="l" t="t" r="r" b="b"/>
              <a:pathLst>
                <a:path w="8534400" h="1097280">
                  <a:moveTo>
                    <a:pt x="0" y="0"/>
                  </a:moveTo>
                  <a:lnTo>
                    <a:pt x="8534400" y="0"/>
                  </a:lnTo>
                  <a:lnTo>
                    <a:pt x="8534400" y="1097280"/>
                  </a:lnTo>
                  <a:lnTo>
                    <a:pt x="0" y="10972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01550" b="-101550"/>
              </a:stretch>
            </a:blipFill>
          </p:spPr>
        </p:sp>
        <p:sp>
          <p:nvSpPr>
            <p:cNvPr id="52" name="TextBox 52"/>
            <p:cNvSpPr txBox="1"/>
            <p:nvPr/>
          </p:nvSpPr>
          <p:spPr>
            <a:xfrm>
              <a:off x="0" y="-9525"/>
              <a:ext cx="8534400" cy="11068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240"/>
                </a:lnSpc>
              </a:pPr>
              <a:r>
                <a:rPr lang="en-US" sz="2700" b="1">
                  <a:solidFill>
                    <a:srgbClr val="5E1025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Diğer Temaslılar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097280" y="8705088"/>
            <a:ext cx="16642080" cy="1060704"/>
            <a:chOff x="0" y="0"/>
            <a:chExt cx="22189440" cy="1414272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22189439" cy="1414272"/>
            </a:xfrm>
            <a:custGeom>
              <a:avLst/>
              <a:gdLst/>
              <a:ahLst/>
              <a:cxnLst/>
              <a:rect l="l" t="t" r="r" b="b"/>
              <a:pathLst>
                <a:path w="22189439" h="1414272">
                  <a:moveTo>
                    <a:pt x="0" y="0"/>
                  </a:moveTo>
                  <a:lnTo>
                    <a:pt x="22189439" y="0"/>
                  </a:lnTo>
                  <a:lnTo>
                    <a:pt x="22189439" y="1414272"/>
                  </a:lnTo>
                  <a:lnTo>
                    <a:pt x="0" y="141427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55713" b="-255713"/>
              </a:stretch>
            </a:blipFill>
          </p:spPr>
        </p:sp>
        <p:sp>
          <p:nvSpPr>
            <p:cNvPr id="55" name="TextBox 55"/>
            <p:cNvSpPr txBox="1"/>
            <p:nvPr/>
          </p:nvSpPr>
          <p:spPr>
            <a:xfrm>
              <a:off x="0" y="-47625"/>
              <a:ext cx="22189440" cy="146189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999"/>
                </a:lnSpc>
              </a:pPr>
              <a:r>
                <a:rPr lang="en-US" sz="2499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Aynı ortamda belirli süre birlikte olunan kişiler: sınıf, işyeri, kışla, cezaevi</a:t>
              </a:r>
            </a:p>
            <a:p>
              <a:pPr algn="l">
                <a:lnSpc>
                  <a:spcPts val="2999"/>
                </a:lnSpc>
              </a:pPr>
              <a:r>
                <a:rPr lang="en-US" sz="2499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→ Bulaşma riski ~%0,3</a:t>
              </a: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329184" y="9290304"/>
            <a:ext cx="17629632" cy="694944"/>
            <a:chOff x="0" y="0"/>
            <a:chExt cx="23506176" cy="926592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23506176" cy="926592"/>
            </a:xfrm>
            <a:custGeom>
              <a:avLst/>
              <a:gdLst/>
              <a:ahLst/>
              <a:cxnLst/>
              <a:rect l="l" t="t" r="r" b="b"/>
              <a:pathLst>
                <a:path w="23506176" h="926592">
                  <a:moveTo>
                    <a:pt x="0" y="0"/>
                  </a:moveTo>
                  <a:lnTo>
                    <a:pt x="23506176" y="0"/>
                  </a:lnTo>
                  <a:lnTo>
                    <a:pt x="23506176" y="926592"/>
                  </a:lnTo>
                  <a:lnTo>
                    <a:pt x="0" y="9265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44304" b="-444304"/>
              </a:stretch>
            </a:blipFill>
          </p:spPr>
        </p:sp>
        <p:sp>
          <p:nvSpPr>
            <p:cNvPr id="58" name="TextBox 58"/>
            <p:cNvSpPr txBox="1"/>
            <p:nvPr/>
          </p:nvSpPr>
          <p:spPr>
            <a:xfrm>
              <a:off x="0" y="-38100"/>
              <a:ext cx="23506176" cy="9646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879"/>
                </a:lnSpc>
              </a:pPr>
              <a:r>
                <a:rPr lang="en-US" sz="2400" i="1">
                  <a:solidFill>
                    <a:srgbClr val="4A2030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Not: Bulaştırıcı hasta ile 8 saatlik uçak yolculuğu yapanlar da temaslı kabul edilir!</a:t>
              </a:r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0A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97" y="-12697"/>
            <a:ext cx="354587" cy="10312403"/>
            <a:chOff x="0" y="0"/>
            <a:chExt cx="472783" cy="13749871"/>
          </a:xfrm>
        </p:grpSpPr>
        <p:sp>
          <p:nvSpPr>
            <p:cNvPr id="3" name="Freeform 3"/>
            <p:cNvSpPr/>
            <p:nvPr/>
          </p:nvSpPr>
          <p:spPr>
            <a:xfrm>
              <a:off x="16891" y="16891"/>
              <a:ext cx="438912" cy="13715999"/>
            </a:xfrm>
            <a:custGeom>
              <a:avLst/>
              <a:gdLst/>
              <a:ahLst/>
              <a:cxnLst/>
              <a:rect l="l" t="t" r="r" b="b"/>
              <a:pathLst>
                <a:path w="438912" h="13715999">
                  <a:moveTo>
                    <a:pt x="0" y="0"/>
                  </a:moveTo>
                  <a:lnTo>
                    <a:pt x="438912" y="0"/>
                  </a:lnTo>
                  <a:lnTo>
                    <a:pt x="438912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472694" cy="13749782"/>
            </a:xfrm>
            <a:custGeom>
              <a:avLst/>
              <a:gdLst/>
              <a:ahLst/>
              <a:cxnLst/>
              <a:rect l="l" t="t" r="r" b="b"/>
              <a:pathLst>
                <a:path w="472694" h="13749782">
                  <a:moveTo>
                    <a:pt x="16891" y="0"/>
                  </a:moveTo>
                  <a:lnTo>
                    <a:pt x="455803" y="0"/>
                  </a:lnTo>
                  <a:cubicBezTo>
                    <a:pt x="465201" y="0"/>
                    <a:pt x="472694" y="7620"/>
                    <a:pt x="472694" y="16891"/>
                  </a:cubicBezTo>
                  <a:lnTo>
                    <a:pt x="472694" y="13732890"/>
                  </a:lnTo>
                  <a:cubicBezTo>
                    <a:pt x="472694" y="13742290"/>
                    <a:pt x="465074" y="13749782"/>
                    <a:pt x="455803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455803" y="13716000"/>
                  </a:lnTo>
                  <a:lnTo>
                    <a:pt x="455803" y="13732890"/>
                  </a:lnTo>
                  <a:lnTo>
                    <a:pt x="438912" y="13732890"/>
                  </a:lnTo>
                  <a:lnTo>
                    <a:pt x="438912" y="16891"/>
                  </a:lnTo>
                  <a:lnTo>
                    <a:pt x="455803" y="16891"/>
                  </a:lnTo>
                  <a:lnTo>
                    <a:pt x="455803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7946119" y="-12697"/>
            <a:ext cx="354587" cy="10312403"/>
            <a:chOff x="0" y="0"/>
            <a:chExt cx="472783" cy="13749871"/>
          </a:xfrm>
        </p:grpSpPr>
        <p:sp>
          <p:nvSpPr>
            <p:cNvPr id="6" name="Freeform 6"/>
            <p:cNvSpPr/>
            <p:nvPr/>
          </p:nvSpPr>
          <p:spPr>
            <a:xfrm>
              <a:off x="16891" y="16891"/>
              <a:ext cx="438912" cy="13715999"/>
            </a:xfrm>
            <a:custGeom>
              <a:avLst/>
              <a:gdLst/>
              <a:ahLst/>
              <a:cxnLst/>
              <a:rect l="l" t="t" r="r" b="b"/>
              <a:pathLst>
                <a:path w="438912" h="13715999">
                  <a:moveTo>
                    <a:pt x="0" y="0"/>
                  </a:moveTo>
                  <a:lnTo>
                    <a:pt x="438912" y="0"/>
                  </a:lnTo>
                  <a:lnTo>
                    <a:pt x="438912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472694" cy="13749782"/>
            </a:xfrm>
            <a:custGeom>
              <a:avLst/>
              <a:gdLst/>
              <a:ahLst/>
              <a:cxnLst/>
              <a:rect l="l" t="t" r="r" b="b"/>
              <a:pathLst>
                <a:path w="472694" h="13749782">
                  <a:moveTo>
                    <a:pt x="16891" y="0"/>
                  </a:moveTo>
                  <a:lnTo>
                    <a:pt x="455803" y="0"/>
                  </a:lnTo>
                  <a:cubicBezTo>
                    <a:pt x="465201" y="0"/>
                    <a:pt x="472694" y="7620"/>
                    <a:pt x="472694" y="16891"/>
                  </a:cubicBezTo>
                  <a:lnTo>
                    <a:pt x="472694" y="13732890"/>
                  </a:lnTo>
                  <a:cubicBezTo>
                    <a:pt x="472694" y="13742290"/>
                    <a:pt x="465074" y="13749782"/>
                    <a:pt x="455803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455803" y="13716000"/>
                  </a:lnTo>
                  <a:lnTo>
                    <a:pt x="455803" y="13732890"/>
                  </a:lnTo>
                  <a:lnTo>
                    <a:pt x="438912" y="13732890"/>
                  </a:lnTo>
                  <a:lnTo>
                    <a:pt x="438912" y="16891"/>
                  </a:lnTo>
                  <a:lnTo>
                    <a:pt x="455803" y="16891"/>
                  </a:lnTo>
                  <a:lnTo>
                    <a:pt x="455803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810263" y="4778759"/>
            <a:ext cx="16667483" cy="98555"/>
            <a:chOff x="0" y="0"/>
            <a:chExt cx="22223311" cy="131407"/>
          </a:xfrm>
        </p:grpSpPr>
        <p:sp>
          <p:nvSpPr>
            <p:cNvPr id="9" name="Freeform 9"/>
            <p:cNvSpPr/>
            <p:nvPr/>
          </p:nvSpPr>
          <p:spPr>
            <a:xfrm>
              <a:off x="16891" y="16891"/>
              <a:ext cx="22189439" cy="97536"/>
            </a:xfrm>
            <a:custGeom>
              <a:avLst/>
              <a:gdLst/>
              <a:ahLst/>
              <a:cxnLst/>
              <a:rect l="l" t="t" r="r" b="b"/>
              <a:pathLst>
                <a:path w="22189439" h="97536">
                  <a:moveTo>
                    <a:pt x="0" y="0"/>
                  </a:moveTo>
                  <a:lnTo>
                    <a:pt x="22189439" y="0"/>
                  </a:lnTo>
                  <a:lnTo>
                    <a:pt x="22189439" y="97536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2223222" cy="131320"/>
            </a:xfrm>
            <a:custGeom>
              <a:avLst/>
              <a:gdLst/>
              <a:ahLst/>
              <a:cxnLst/>
              <a:rect l="l" t="t" r="r" b="b"/>
              <a:pathLst>
                <a:path w="22223222" h="131320">
                  <a:moveTo>
                    <a:pt x="16891" y="0"/>
                  </a:moveTo>
                  <a:lnTo>
                    <a:pt x="22206330" y="0"/>
                  </a:lnTo>
                  <a:cubicBezTo>
                    <a:pt x="22215729" y="0"/>
                    <a:pt x="22223222" y="7620"/>
                    <a:pt x="22223222" y="16891"/>
                  </a:cubicBezTo>
                  <a:lnTo>
                    <a:pt x="22223222" y="114427"/>
                  </a:lnTo>
                  <a:cubicBezTo>
                    <a:pt x="22223222" y="123825"/>
                    <a:pt x="22215602" y="131318"/>
                    <a:pt x="22206330" y="131318"/>
                  </a:cubicBezTo>
                  <a:lnTo>
                    <a:pt x="16891" y="131318"/>
                  </a:lnTo>
                  <a:cubicBezTo>
                    <a:pt x="7620" y="131445"/>
                    <a:pt x="0" y="123825"/>
                    <a:pt x="0" y="114427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14427"/>
                  </a:lnTo>
                  <a:lnTo>
                    <a:pt x="16891" y="114427"/>
                  </a:lnTo>
                  <a:lnTo>
                    <a:pt x="16891" y="97536"/>
                  </a:lnTo>
                  <a:lnTo>
                    <a:pt x="22206330" y="97536"/>
                  </a:lnTo>
                  <a:lnTo>
                    <a:pt x="22206330" y="114427"/>
                  </a:lnTo>
                  <a:lnTo>
                    <a:pt x="22189439" y="114427"/>
                  </a:lnTo>
                  <a:lnTo>
                    <a:pt x="22189439" y="16891"/>
                  </a:lnTo>
                  <a:lnTo>
                    <a:pt x="22206330" y="16891"/>
                  </a:lnTo>
                  <a:lnTo>
                    <a:pt x="2220633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822960" y="3017520"/>
            <a:ext cx="16642080" cy="1645920"/>
            <a:chOff x="0" y="0"/>
            <a:chExt cx="22189440" cy="21945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189439" cy="2194560"/>
            </a:xfrm>
            <a:custGeom>
              <a:avLst/>
              <a:gdLst/>
              <a:ahLst/>
              <a:cxnLst/>
              <a:rect l="l" t="t" r="r" b="b"/>
              <a:pathLst>
                <a:path w="22189439" h="2194560">
                  <a:moveTo>
                    <a:pt x="0" y="0"/>
                  </a:moveTo>
                  <a:lnTo>
                    <a:pt x="22189439" y="0"/>
                  </a:lnTo>
                  <a:lnTo>
                    <a:pt x="22189439" y="2194560"/>
                  </a:lnTo>
                  <a:lnTo>
                    <a:pt x="0" y="219456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47015" b="-147015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22189440" cy="221361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8640"/>
                </a:lnSpc>
              </a:pPr>
              <a:r>
                <a:rPr lang="en-US" sz="7200" b="1" spc="599">
                  <a:solidFill>
                    <a:srgbClr val="F5EDE0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HEMŞIRELIK YAKLAŞIMI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22960" y="5212080"/>
            <a:ext cx="16642080" cy="1463040"/>
            <a:chOff x="0" y="0"/>
            <a:chExt cx="22189440" cy="195072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189439" cy="1950720"/>
            </a:xfrm>
            <a:custGeom>
              <a:avLst/>
              <a:gdLst/>
              <a:ahLst/>
              <a:cxnLst/>
              <a:rect l="l" t="t" r="r" b="b"/>
              <a:pathLst>
                <a:path w="22189439" h="1950720">
                  <a:moveTo>
                    <a:pt x="0" y="0"/>
                  </a:moveTo>
                  <a:lnTo>
                    <a:pt x="22189439" y="0"/>
                  </a:lnTo>
                  <a:lnTo>
                    <a:pt x="22189439" y="1950720"/>
                  </a:lnTo>
                  <a:lnTo>
                    <a:pt x="0" y="19507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71642" b="-171642"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22189440" cy="201739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079"/>
                </a:lnSpc>
              </a:pPr>
              <a:r>
                <a:rPr lang="en-US" sz="3400" i="1">
                  <a:solidFill>
                    <a:srgbClr val="E8B96A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Tüberkülozun etkin kontrolünde hemşirenin rolü</a:t>
              </a:r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97" y="-12697"/>
            <a:ext cx="18313403" cy="1342139"/>
            <a:chOff x="0" y="0"/>
            <a:chExt cx="24417871" cy="1789519"/>
          </a:xfrm>
        </p:grpSpPr>
        <p:sp>
          <p:nvSpPr>
            <p:cNvPr id="3" name="Freeform 3"/>
            <p:cNvSpPr/>
            <p:nvPr/>
          </p:nvSpPr>
          <p:spPr>
            <a:xfrm>
              <a:off x="16891" y="16891"/>
              <a:ext cx="24383999" cy="1755648"/>
            </a:xfrm>
            <a:custGeom>
              <a:avLst/>
              <a:gdLst/>
              <a:ahLst/>
              <a:cxnLst/>
              <a:rect l="l" t="t" r="r" b="b"/>
              <a:pathLst>
                <a:path w="24383999" h="1755648">
                  <a:moveTo>
                    <a:pt x="0" y="0"/>
                  </a:moveTo>
                  <a:lnTo>
                    <a:pt x="24383999" y="0"/>
                  </a:lnTo>
                  <a:lnTo>
                    <a:pt x="24383999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417782" cy="1789430"/>
            </a:xfrm>
            <a:custGeom>
              <a:avLst/>
              <a:gdLst/>
              <a:ahLst/>
              <a:cxnLst/>
              <a:rect l="l" t="t" r="r" b="b"/>
              <a:pathLst>
                <a:path w="24417782" h="1789430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772539"/>
                  </a:lnTo>
                  <a:cubicBezTo>
                    <a:pt x="24417782" y="1781937"/>
                    <a:pt x="24410163" y="1789430"/>
                    <a:pt x="24400890" y="1789430"/>
                  </a:cubicBezTo>
                  <a:lnTo>
                    <a:pt x="16891" y="1789430"/>
                  </a:lnTo>
                  <a:cubicBezTo>
                    <a:pt x="7493" y="1789430"/>
                    <a:pt x="0" y="1781810"/>
                    <a:pt x="0" y="177253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772539"/>
                  </a:lnTo>
                  <a:lnTo>
                    <a:pt x="16891" y="1772539"/>
                  </a:lnTo>
                  <a:lnTo>
                    <a:pt x="16891" y="1755648"/>
                  </a:lnTo>
                  <a:lnTo>
                    <a:pt x="24400890" y="1755648"/>
                  </a:lnTo>
                  <a:lnTo>
                    <a:pt x="24400890" y="1772539"/>
                  </a:lnTo>
                  <a:lnTo>
                    <a:pt x="24384000" y="177253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12697" y="1304039"/>
            <a:ext cx="18313403" cy="153419"/>
            <a:chOff x="0" y="0"/>
            <a:chExt cx="24417871" cy="204559"/>
          </a:xfrm>
        </p:grpSpPr>
        <p:sp>
          <p:nvSpPr>
            <p:cNvPr id="6" name="Freeform 6"/>
            <p:cNvSpPr/>
            <p:nvPr/>
          </p:nvSpPr>
          <p:spPr>
            <a:xfrm>
              <a:off x="16891" y="16891"/>
              <a:ext cx="24383999" cy="170688"/>
            </a:xfrm>
            <a:custGeom>
              <a:avLst/>
              <a:gdLst/>
              <a:ahLst/>
              <a:cxnLst/>
              <a:rect l="l" t="t" r="r" b="b"/>
              <a:pathLst>
                <a:path w="24383999" h="170688">
                  <a:moveTo>
                    <a:pt x="0" y="0"/>
                  </a:moveTo>
                  <a:lnTo>
                    <a:pt x="24383999" y="0"/>
                  </a:lnTo>
                  <a:lnTo>
                    <a:pt x="24383999" y="170688"/>
                  </a:lnTo>
                  <a:lnTo>
                    <a:pt x="0" y="170688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4417782" cy="204472"/>
            </a:xfrm>
            <a:custGeom>
              <a:avLst/>
              <a:gdLst/>
              <a:ahLst/>
              <a:cxnLst/>
              <a:rect l="l" t="t" r="r" b="b"/>
              <a:pathLst>
                <a:path w="24417782" h="204472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87579"/>
                  </a:lnTo>
                  <a:cubicBezTo>
                    <a:pt x="24417782" y="196977"/>
                    <a:pt x="24410163" y="204470"/>
                    <a:pt x="24400890" y="204470"/>
                  </a:cubicBezTo>
                  <a:lnTo>
                    <a:pt x="16891" y="204470"/>
                  </a:lnTo>
                  <a:cubicBezTo>
                    <a:pt x="7620" y="204597"/>
                    <a:pt x="0" y="196977"/>
                    <a:pt x="0" y="18757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87579"/>
                  </a:lnTo>
                  <a:lnTo>
                    <a:pt x="16891" y="187579"/>
                  </a:lnTo>
                  <a:lnTo>
                    <a:pt x="16891" y="170688"/>
                  </a:lnTo>
                  <a:lnTo>
                    <a:pt x="24400890" y="170688"/>
                  </a:lnTo>
                  <a:lnTo>
                    <a:pt x="24400890" y="187579"/>
                  </a:lnTo>
                  <a:lnTo>
                    <a:pt x="24384000" y="18757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12697" y="-12697"/>
            <a:ext cx="153419" cy="10312403"/>
            <a:chOff x="0" y="0"/>
            <a:chExt cx="204559" cy="13749871"/>
          </a:xfrm>
        </p:grpSpPr>
        <p:sp>
          <p:nvSpPr>
            <p:cNvPr id="9" name="Freeform 9"/>
            <p:cNvSpPr/>
            <p:nvPr/>
          </p:nvSpPr>
          <p:spPr>
            <a:xfrm>
              <a:off x="16891" y="16891"/>
              <a:ext cx="170688" cy="13715999"/>
            </a:xfrm>
            <a:custGeom>
              <a:avLst/>
              <a:gdLst/>
              <a:ahLst/>
              <a:cxnLst/>
              <a:rect l="l" t="t" r="r" b="b"/>
              <a:pathLst>
                <a:path w="170688" h="13715999">
                  <a:moveTo>
                    <a:pt x="0" y="0"/>
                  </a:moveTo>
                  <a:lnTo>
                    <a:pt x="170688" y="0"/>
                  </a:lnTo>
                  <a:lnTo>
                    <a:pt x="170688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04470" cy="13749782"/>
            </a:xfrm>
            <a:custGeom>
              <a:avLst/>
              <a:gdLst/>
              <a:ahLst/>
              <a:cxnLst/>
              <a:rect l="l" t="t" r="r" b="b"/>
              <a:pathLst>
                <a:path w="204470" h="13749782">
                  <a:moveTo>
                    <a:pt x="16891" y="0"/>
                  </a:moveTo>
                  <a:lnTo>
                    <a:pt x="187579" y="0"/>
                  </a:lnTo>
                  <a:cubicBezTo>
                    <a:pt x="196977" y="0"/>
                    <a:pt x="204470" y="7620"/>
                    <a:pt x="204470" y="16891"/>
                  </a:cubicBezTo>
                  <a:lnTo>
                    <a:pt x="204470" y="13732890"/>
                  </a:lnTo>
                  <a:cubicBezTo>
                    <a:pt x="204470" y="13742290"/>
                    <a:pt x="196850" y="13749782"/>
                    <a:pt x="187579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187579" y="13716000"/>
                  </a:lnTo>
                  <a:lnTo>
                    <a:pt x="187579" y="13732890"/>
                  </a:lnTo>
                  <a:lnTo>
                    <a:pt x="170688" y="13732890"/>
                  </a:lnTo>
                  <a:lnTo>
                    <a:pt x="170688" y="16891"/>
                  </a:lnTo>
                  <a:lnTo>
                    <a:pt x="187579" y="16891"/>
                  </a:lnTo>
                  <a:lnTo>
                    <a:pt x="187579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457200" y="182880"/>
            <a:ext cx="17373600" cy="1005840"/>
            <a:chOff x="0" y="0"/>
            <a:chExt cx="23164800" cy="13411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164800" cy="1341120"/>
            </a:xfrm>
            <a:custGeom>
              <a:avLst/>
              <a:gdLst/>
              <a:ahLst/>
              <a:cxnLst/>
              <a:rect l="l" t="t" r="r" b="b"/>
              <a:pathLst>
                <a:path w="23164800" h="1341120">
                  <a:moveTo>
                    <a:pt x="0" y="0"/>
                  </a:moveTo>
                  <a:lnTo>
                    <a:pt x="23164800" y="0"/>
                  </a:lnTo>
                  <a:lnTo>
                    <a:pt x="2316480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86559" b="-286559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23164800" cy="13506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280"/>
                </a:lnSpc>
              </a:pPr>
              <a:r>
                <a:rPr lang="en-US" sz="4400" b="1">
                  <a:solidFill>
                    <a:srgbClr val="FFFFFF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Tüberkülozun Etkin Kontrolünde Hemşirelik Yaklaşımı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22831" y="1731007"/>
            <a:ext cx="11717017" cy="1256281"/>
            <a:chOff x="0" y="0"/>
            <a:chExt cx="15622689" cy="1675041"/>
          </a:xfrm>
        </p:grpSpPr>
        <p:sp>
          <p:nvSpPr>
            <p:cNvPr id="15" name="Freeform 15"/>
            <p:cNvSpPr/>
            <p:nvPr/>
          </p:nvSpPr>
          <p:spPr>
            <a:xfrm>
              <a:off x="8509" y="8509"/>
              <a:ext cx="15605761" cy="1658112"/>
            </a:xfrm>
            <a:custGeom>
              <a:avLst/>
              <a:gdLst/>
              <a:ahLst/>
              <a:cxnLst/>
              <a:rect l="l" t="t" r="r" b="b"/>
              <a:pathLst>
                <a:path w="15605761" h="1658112">
                  <a:moveTo>
                    <a:pt x="0" y="0"/>
                  </a:moveTo>
                  <a:lnTo>
                    <a:pt x="15605761" y="0"/>
                  </a:lnTo>
                  <a:lnTo>
                    <a:pt x="15605761" y="1658112"/>
                  </a:lnTo>
                  <a:lnTo>
                    <a:pt x="0" y="1658112"/>
                  </a:lnTo>
                  <a:close/>
                </a:path>
              </a:pathLst>
            </a:custGeom>
            <a:solidFill>
              <a:srgbClr val="F5EAD8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15622778" cy="1675130"/>
            </a:xfrm>
            <a:custGeom>
              <a:avLst/>
              <a:gdLst/>
              <a:ahLst/>
              <a:cxnLst/>
              <a:rect l="l" t="t" r="r" b="b"/>
              <a:pathLst>
                <a:path w="15622778" h="1675130">
                  <a:moveTo>
                    <a:pt x="8509" y="0"/>
                  </a:moveTo>
                  <a:lnTo>
                    <a:pt x="15614270" y="0"/>
                  </a:lnTo>
                  <a:cubicBezTo>
                    <a:pt x="15618969" y="0"/>
                    <a:pt x="15622778" y="3810"/>
                    <a:pt x="15622778" y="8509"/>
                  </a:cubicBezTo>
                  <a:lnTo>
                    <a:pt x="15622778" y="1666621"/>
                  </a:lnTo>
                  <a:cubicBezTo>
                    <a:pt x="15622778" y="1671320"/>
                    <a:pt x="15618969" y="1675130"/>
                    <a:pt x="15614270" y="1675130"/>
                  </a:cubicBezTo>
                  <a:lnTo>
                    <a:pt x="8509" y="1675130"/>
                  </a:lnTo>
                  <a:cubicBezTo>
                    <a:pt x="3810" y="1675130"/>
                    <a:pt x="0" y="1671320"/>
                    <a:pt x="0" y="1666621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666621"/>
                  </a:lnTo>
                  <a:lnTo>
                    <a:pt x="8509" y="1666621"/>
                  </a:lnTo>
                  <a:lnTo>
                    <a:pt x="8509" y="1658112"/>
                  </a:lnTo>
                  <a:lnTo>
                    <a:pt x="15614270" y="1658112"/>
                  </a:lnTo>
                  <a:lnTo>
                    <a:pt x="15614270" y="1666621"/>
                  </a:lnTo>
                  <a:lnTo>
                    <a:pt x="15605761" y="1666621"/>
                  </a:lnTo>
                  <a:lnTo>
                    <a:pt x="15605761" y="8509"/>
                  </a:lnTo>
                  <a:lnTo>
                    <a:pt x="15614270" y="8509"/>
                  </a:lnTo>
                  <a:lnTo>
                    <a:pt x="15614270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512064" y="1883664"/>
            <a:ext cx="5120640" cy="950976"/>
            <a:chOff x="0" y="0"/>
            <a:chExt cx="6827520" cy="126796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827520" cy="1267968"/>
            </a:xfrm>
            <a:custGeom>
              <a:avLst/>
              <a:gdLst/>
              <a:ahLst/>
              <a:cxnLst/>
              <a:rect l="l" t="t" r="r" b="b"/>
              <a:pathLst>
                <a:path w="6827520" h="1267968">
                  <a:moveTo>
                    <a:pt x="0" y="0"/>
                  </a:moveTo>
                  <a:lnTo>
                    <a:pt x="6827520" y="0"/>
                  </a:lnTo>
                  <a:lnTo>
                    <a:pt x="6827520" y="1267968"/>
                  </a:lnTo>
                  <a:lnTo>
                    <a:pt x="0" y="126796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4919" b="-54919"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0" y="-9525"/>
              <a:ext cx="6827520" cy="127749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120"/>
                </a:lnSpc>
              </a:pPr>
              <a:r>
                <a:rPr lang="en-US" sz="2600" b="1">
                  <a:solidFill>
                    <a:srgbClr val="6B1E3B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🛡️ Enfeksiyon Kontrolü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760720" y="1883664"/>
            <a:ext cx="6089904" cy="950976"/>
            <a:chOff x="0" y="0"/>
            <a:chExt cx="8119872" cy="126796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19872" cy="1267968"/>
            </a:xfrm>
            <a:custGeom>
              <a:avLst/>
              <a:gdLst/>
              <a:ahLst/>
              <a:cxnLst/>
              <a:rect l="l" t="t" r="r" b="b"/>
              <a:pathLst>
                <a:path w="8119872" h="1267968">
                  <a:moveTo>
                    <a:pt x="0" y="0"/>
                  </a:moveTo>
                  <a:lnTo>
                    <a:pt x="8119872" y="0"/>
                  </a:lnTo>
                  <a:lnTo>
                    <a:pt x="8119872" y="1267968"/>
                  </a:lnTo>
                  <a:lnTo>
                    <a:pt x="0" y="126796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74779" b="-74779"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8119872" cy="131559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999"/>
                </a:lnSpc>
              </a:pPr>
              <a:r>
                <a:rPr lang="en-US" sz="2499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Maske, izolasyon, havalandırma, hasta eğitimi ile bulaşmanın önlenmesi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322831" y="3120895"/>
            <a:ext cx="11717017" cy="1256281"/>
            <a:chOff x="0" y="0"/>
            <a:chExt cx="15622689" cy="1675041"/>
          </a:xfrm>
        </p:grpSpPr>
        <p:sp>
          <p:nvSpPr>
            <p:cNvPr id="24" name="Freeform 24"/>
            <p:cNvSpPr/>
            <p:nvPr/>
          </p:nvSpPr>
          <p:spPr>
            <a:xfrm>
              <a:off x="8509" y="8509"/>
              <a:ext cx="15605761" cy="1658112"/>
            </a:xfrm>
            <a:custGeom>
              <a:avLst/>
              <a:gdLst/>
              <a:ahLst/>
              <a:cxnLst/>
              <a:rect l="l" t="t" r="r" b="b"/>
              <a:pathLst>
                <a:path w="15605761" h="1658112">
                  <a:moveTo>
                    <a:pt x="0" y="0"/>
                  </a:moveTo>
                  <a:lnTo>
                    <a:pt x="15605761" y="0"/>
                  </a:lnTo>
                  <a:lnTo>
                    <a:pt x="15605761" y="1658112"/>
                  </a:lnTo>
                  <a:lnTo>
                    <a:pt x="0" y="1658112"/>
                  </a:lnTo>
                  <a:close/>
                </a:path>
              </a:pathLst>
            </a:custGeom>
            <a:solidFill>
              <a:srgbClr val="F0E0D0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0" y="0"/>
              <a:ext cx="15622778" cy="1675130"/>
            </a:xfrm>
            <a:custGeom>
              <a:avLst/>
              <a:gdLst/>
              <a:ahLst/>
              <a:cxnLst/>
              <a:rect l="l" t="t" r="r" b="b"/>
              <a:pathLst>
                <a:path w="15622778" h="1675130">
                  <a:moveTo>
                    <a:pt x="8509" y="0"/>
                  </a:moveTo>
                  <a:lnTo>
                    <a:pt x="15614270" y="0"/>
                  </a:lnTo>
                  <a:cubicBezTo>
                    <a:pt x="15618969" y="0"/>
                    <a:pt x="15622778" y="3810"/>
                    <a:pt x="15622778" y="8509"/>
                  </a:cubicBezTo>
                  <a:lnTo>
                    <a:pt x="15622778" y="1666621"/>
                  </a:lnTo>
                  <a:cubicBezTo>
                    <a:pt x="15622778" y="1671320"/>
                    <a:pt x="15618969" y="1675130"/>
                    <a:pt x="15614270" y="1675130"/>
                  </a:cubicBezTo>
                  <a:lnTo>
                    <a:pt x="8509" y="1675130"/>
                  </a:lnTo>
                  <a:cubicBezTo>
                    <a:pt x="3810" y="1675130"/>
                    <a:pt x="0" y="1671320"/>
                    <a:pt x="0" y="1666621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666621"/>
                  </a:lnTo>
                  <a:lnTo>
                    <a:pt x="8509" y="1666621"/>
                  </a:lnTo>
                  <a:lnTo>
                    <a:pt x="8509" y="1658112"/>
                  </a:lnTo>
                  <a:lnTo>
                    <a:pt x="15614270" y="1658112"/>
                  </a:lnTo>
                  <a:lnTo>
                    <a:pt x="15614270" y="1666621"/>
                  </a:lnTo>
                  <a:lnTo>
                    <a:pt x="15605761" y="1666621"/>
                  </a:lnTo>
                  <a:lnTo>
                    <a:pt x="15605761" y="8509"/>
                  </a:lnTo>
                  <a:lnTo>
                    <a:pt x="15614270" y="8509"/>
                  </a:lnTo>
                  <a:lnTo>
                    <a:pt x="15614270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512064" y="3273552"/>
            <a:ext cx="5120640" cy="950976"/>
            <a:chOff x="0" y="0"/>
            <a:chExt cx="6827520" cy="126796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827520" cy="1267968"/>
            </a:xfrm>
            <a:custGeom>
              <a:avLst/>
              <a:gdLst/>
              <a:ahLst/>
              <a:cxnLst/>
              <a:rect l="l" t="t" r="r" b="b"/>
              <a:pathLst>
                <a:path w="6827520" h="1267968">
                  <a:moveTo>
                    <a:pt x="0" y="0"/>
                  </a:moveTo>
                  <a:lnTo>
                    <a:pt x="6827520" y="0"/>
                  </a:lnTo>
                  <a:lnTo>
                    <a:pt x="6827520" y="1267968"/>
                  </a:lnTo>
                  <a:lnTo>
                    <a:pt x="0" y="126796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4919" b="-54919"/>
              </a:stretch>
            </a:blipFill>
          </p:spPr>
        </p:sp>
        <p:sp>
          <p:nvSpPr>
            <p:cNvPr id="28" name="TextBox 28"/>
            <p:cNvSpPr txBox="1"/>
            <p:nvPr/>
          </p:nvSpPr>
          <p:spPr>
            <a:xfrm>
              <a:off x="0" y="-9525"/>
              <a:ext cx="6827520" cy="127749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120"/>
                </a:lnSpc>
              </a:pPr>
              <a:r>
                <a:rPr lang="en-US" sz="2600" b="1">
                  <a:solidFill>
                    <a:srgbClr val="6B1E3B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💊 DGT &amp; Uyum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5760720" y="3273552"/>
            <a:ext cx="6089904" cy="950976"/>
            <a:chOff x="0" y="0"/>
            <a:chExt cx="8119872" cy="126796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19872" cy="1267968"/>
            </a:xfrm>
            <a:custGeom>
              <a:avLst/>
              <a:gdLst/>
              <a:ahLst/>
              <a:cxnLst/>
              <a:rect l="l" t="t" r="r" b="b"/>
              <a:pathLst>
                <a:path w="8119872" h="1267968">
                  <a:moveTo>
                    <a:pt x="0" y="0"/>
                  </a:moveTo>
                  <a:lnTo>
                    <a:pt x="8119872" y="0"/>
                  </a:lnTo>
                  <a:lnTo>
                    <a:pt x="8119872" y="1267968"/>
                  </a:lnTo>
                  <a:lnTo>
                    <a:pt x="0" y="126796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74779" b="-74779"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0" y="-47625"/>
              <a:ext cx="8119872" cy="131559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999"/>
                </a:lnSpc>
              </a:pPr>
              <a:r>
                <a:rPr lang="en-US" sz="2499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Tedaviye uyumun sağlanması, yan etki takibi, tedavi desteği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22831" y="4510783"/>
            <a:ext cx="11717017" cy="1256281"/>
            <a:chOff x="0" y="0"/>
            <a:chExt cx="15622689" cy="1675041"/>
          </a:xfrm>
        </p:grpSpPr>
        <p:sp>
          <p:nvSpPr>
            <p:cNvPr id="33" name="Freeform 33"/>
            <p:cNvSpPr/>
            <p:nvPr/>
          </p:nvSpPr>
          <p:spPr>
            <a:xfrm>
              <a:off x="8509" y="8509"/>
              <a:ext cx="15605761" cy="1658112"/>
            </a:xfrm>
            <a:custGeom>
              <a:avLst/>
              <a:gdLst/>
              <a:ahLst/>
              <a:cxnLst/>
              <a:rect l="l" t="t" r="r" b="b"/>
              <a:pathLst>
                <a:path w="15605761" h="1658112">
                  <a:moveTo>
                    <a:pt x="0" y="0"/>
                  </a:moveTo>
                  <a:lnTo>
                    <a:pt x="15605761" y="0"/>
                  </a:lnTo>
                  <a:lnTo>
                    <a:pt x="15605761" y="1658112"/>
                  </a:lnTo>
                  <a:lnTo>
                    <a:pt x="0" y="1658112"/>
                  </a:lnTo>
                  <a:close/>
                </a:path>
              </a:pathLst>
            </a:custGeom>
            <a:solidFill>
              <a:srgbClr val="F5EAD8"/>
            </a:solidFill>
          </p:spPr>
        </p:sp>
        <p:sp>
          <p:nvSpPr>
            <p:cNvPr id="34" name="Freeform 34"/>
            <p:cNvSpPr/>
            <p:nvPr/>
          </p:nvSpPr>
          <p:spPr>
            <a:xfrm>
              <a:off x="0" y="0"/>
              <a:ext cx="15622778" cy="1675130"/>
            </a:xfrm>
            <a:custGeom>
              <a:avLst/>
              <a:gdLst/>
              <a:ahLst/>
              <a:cxnLst/>
              <a:rect l="l" t="t" r="r" b="b"/>
              <a:pathLst>
                <a:path w="15622778" h="1675130">
                  <a:moveTo>
                    <a:pt x="8509" y="0"/>
                  </a:moveTo>
                  <a:lnTo>
                    <a:pt x="15614270" y="0"/>
                  </a:lnTo>
                  <a:cubicBezTo>
                    <a:pt x="15618969" y="0"/>
                    <a:pt x="15622778" y="3810"/>
                    <a:pt x="15622778" y="8509"/>
                  </a:cubicBezTo>
                  <a:lnTo>
                    <a:pt x="15622778" y="1666621"/>
                  </a:lnTo>
                  <a:cubicBezTo>
                    <a:pt x="15622778" y="1671320"/>
                    <a:pt x="15618969" y="1675130"/>
                    <a:pt x="15614270" y="1675130"/>
                  </a:cubicBezTo>
                  <a:lnTo>
                    <a:pt x="8509" y="1675130"/>
                  </a:lnTo>
                  <a:cubicBezTo>
                    <a:pt x="3810" y="1675130"/>
                    <a:pt x="0" y="1671320"/>
                    <a:pt x="0" y="1666621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666621"/>
                  </a:lnTo>
                  <a:lnTo>
                    <a:pt x="8509" y="1666621"/>
                  </a:lnTo>
                  <a:lnTo>
                    <a:pt x="8509" y="1658112"/>
                  </a:lnTo>
                  <a:lnTo>
                    <a:pt x="15614270" y="1658112"/>
                  </a:lnTo>
                  <a:lnTo>
                    <a:pt x="15614270" y="1666621"/>
                  </a:lnTo>
                  <a:lnTo>
                    <a:pt x="15605761" y="1666621"/>
                  </a:lnTo>
                  <a:lnTo>
                    <a:pt x="15605761" y="8509"/>
                  </a:lnTo>
                  <a:lnTo>
                    <a:pt x="15614270" y="8509"/>
                  </a:lnTo>
                  <a:lnTo>
                    <a:pt x="15614270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512064" y="4663440"/>
            <a:ext cx="5120640" cy="950976"/>
            <a:chOff x="0" y="0"/>
            <a:chExt cx="6827520" cy="1267968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827520" cy="1267968"/>
            </a:xfrm>
            <a:custGeom>
              <a:avLst/>
              <a:gdLst/>
              <a:ahLst/>
              <a:cxnLst/>
              <a:rect l="l" t="t" r="r" b="b"/>
              <a:pathLst>
                <a:path w="6827520" h="1267968">
                  <a:moveTo>
                    <a:pt x="0" y="0"/>
                  </a:moveTo>
                  <a:lnTo>
                    <a:pt x="6827520" y="0"/>
                  </a:lnTo>
                  <a:lnTo>
                    <a:pt x="6827520" y="1267968"/>
                  </a:lnTo>
                  <a:lnTo>
                    <a:pt x="0" y="126796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4919" b="-54919"/>
              </a:stretch>
            </a:blipFill>
          </p:spPr>
        </p:sp>
        <p:sp>
          <p:nvSpPr>
            <p:cNvPr id="37" name="TextBox 37"/>
            <p:cNvSpPr txBox="1"/>
            <p:nvPr/>
          </p:nvSpPr>
          <p:spPr>
            <a:xfrm>
              <a:off x="0" y="-9525"/>
              <a:ext cx="6827520" cy="127749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120"/>
                </a:lnSpc>
              </a:pPr>
              <a:r>
                <a:rPr lang="en-US" sz="2600" b="1">
                  <a:solidFill>
                    <a:srgbClr val="6B1E3B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🫁 Solunum Yönetimi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5760720" y="4663440"/>
            <a:ext cx="6089904" cy="950976"/>
            <a:chOff x="0" y="0"/>
            <a:chExt cx="8119872" cy="1267968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19872" cy="1267968"/>
            </a:xfrm>
            <a:custGeom>
              <a:avLst/>
              <a:gdLst/>
              <a:ahLst/>
              <a:cxnLst/>
              <a:rect l="l" t="t" r="r" b="b"/>
              <a:pathLst>
                <a:path w="8119872" h="1267968">
                  <a:moveTo>
                    <a:pt x="0" y="0"/>
                  </a:moveTo>
                  <a:lnTo>
                    <a:pt x="8119872" y="0"/>
                  </a:lnTo>
                  <a:lnTo>
                    <a:pt x="8119872" y="1267968"/>
                  </a:lnTo>
                  <a:lnTo>
                    <a:pt x="0" y="126796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74779" b="-74779"/>
              </a:stretch>
            </a:blipFill>
          </p:spPr>
        </p:sp>
        <p:sp>
          <p:nvSpPr>
            <p:cNvPr id="40" name="TextBox 40"/>
            <p:cNvSpPr txBox="1"/>
            <p:nvPr/>
          </p:nvSpPr>
          <p:spPr>
            <a:xfrm>
              <a:off x="0" y="-47625"/>
              <a:ext cx="8119872" cy="131559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999"/>
                </a:lnSpc>
              </a:pPr>
              <a:r>
                <a:rPr lang="en-US" sz="2499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Nefes darlığı, sekresyon yönetimi ve solunum egzersizleri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322831" y="5900671"/>
            <a:ext cx="11717017" cy="1256281"/>
            <a:chOff x="0" y="0"/>
            <a:chExt cx="15622689" cy="1675041"/>
          </a:xfrm>
        </p:grpSpPr>
        <p:sp>
          <p:nvSpPr>
            <p:cNvPr id="42" name="Freeform 42"/>
            <p:cNvSpPr/>
            <p:nvPr/>
          </p:nvSpPr>
          <p:spPr>
            <a:xfrm>
              <a:off x="8509" y="8509"/>
              <a:ext cx="15605761" cy="1658112"/>
            </a:xfrm>
            <a:custGeom>
              <a:avLst/>
              <a:gdLst/>
              <a:ahLst/>
              <a:cxnLst/>
              <a:rect l="l" t="t" r="r" b="b"/>
              <a:pathLst>
                <a:path w="15605761" h="1658112">
                  <a:moveTo>
                    <a:pt x="0" y="0"/>
                  </a:moveTo>
                  <a:lnTo>
                    <a:pt x="15605761" y="0"/>
                  </a:lnTo>
                  <a:lnTo>
                    <a:pt x="15605761" y="1658112"/>
                  </a:lnTo>
                  <a:lnTo>
                    <a:pt x="0" y="1658112"/>
                  </a:lnTo>
                  <a:close/>
                </a:path>
              </a:pathLst>
            </a:custGeom>
            <a:solidFill>
              <a:srgbClr val="F0E0D0"/>
            </a:solidFill>
          </p:spPr>
        </p:sp>
        <p:sp>
          <p:nvSpPr>
            <p:cNvPr id="43" name="Freeform 43"/>
            <p:cNvSpPr/>
            <p:nvPr/>
          </p:nvSpPr>
          <p:spPr>
            <a:xfrm>
              <a:off x="0" y="0"/>
              <a:ext cx="15622778" cy="1675130"/>
            </a:xfrm>
            <a:custGeom>
              <a:avLst/>
              <a:gdLst/>
              <a:ahLst/>
              <a:cxnLst/>
              <a:rect l="l" t="t" r="r" b="b"/>
              <a:pathLst>
                <a:path w="15622778" h="1675130">
                  <a:moveTo>
                    <a:pt x="8509" y="0"/>
                  </a:moveTo>
                  <a:lnTo>
                    <a:pt x="15614270" y="0"/>
                  </a:lnTo>
                  <a:cubicBezTo>
                    <a:pt x="15618969" y="0"/>
                    <a:pt x="15622778" y="3810"/>
                    <a:pt x="15622778" y="8509"/>
                  </a:cubicBezTo>
                  <a:lnTo>
                    <a:pt x="15622778" y="1666621"/>
                  </a:lnTo>
                  <a:cubicBezTo>
                    <a:pt x="15622778" y="1671320"/>
                    <a:pt x="15618969" y="1675130"/>
                    <a:pt x="15614270" y="1675130"/>
                  </a:cubicBezTo>
                  <a:lnTo>
                    <a:pt x="8509" y="1675130"/>
                  </a:lnTo>
                  <a:cubicBezTo>
                    <a:pt x="3810" y="1675130"/>
                    <a:pt x="0" y="1671320"/>
                    <a:pt x="0" y="1666621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666621"/>
                  </a:lnTo>
                  <a:lnTo>
                    <a:pt x="8509" y="1666621"/>
                  </a:lnTo>
                  <a:lnTo>
                    <a:pt x="8509" y="1658112"/>
                  </a:lnTo>
                  <a:lnTo>
                    <a:pt x="15614270" y="1658112"/>
                  </a:lnTo>
                  <a:lnTo>
                    <a:pt x="15614270" y="1666621"/>
                  </a:lnTo>
                  <a:lnTo>
                    <a:pt x="15605761" y="1666621"/>
                  </a:lnTo>
                  <a:lnTo>
                    <a:pt x="15605761" y="8509"/>
                  </a:lnTo>
                  <a:lnTo>
                    <a:pt x="15614270" y="8509"/>
                  </a:lnTo>
                  <a:lnTo>
                    <a:pt x="15614270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44" name="Group 44"/>
          <p:cNvGrpSpPr/>
          <p:nvPr/>
        </p:nvGrpSpPr>
        <p:grpSpPr>
          <a:xfrm>
            <a:off x="512064" y="6053328"/>
            <a:ext cx="5120640" cy="950976"/>
            <a:chOff x="0" y="0"/>
            <a:chExt cx="6827520" cy="1267968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6827520" cy="1267968"/>
            </a:xfrm>
            <a:custGeom>
              <a:avLst/>
              <a:gdLst/>
              <a:ahLst/>
              <a:cxnLst/>
              <a:rect l="l" t="t" r="r" b="b"/>
              <a:pathLst>
                <a:path w="6827520" h="1267968">
                  <a:moveTo>
                    <a:pt x="0" y="0"/>
                  </a:moveTo>
                  <a:lnTo>
                    <a:pt x="6827520" y="0"/>
                  </a:lnTo>
                  <a:lnTo>
                    <a:pt x="6827520" y="1267968"/>
                  </a:lnTo>
                  <a:lnTo>
                    <a:pt x="0" y="126796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4919" b="-54919"/>
              </a:stretch>
            </a:blipFill>
          </p:spPr>
        </p:sp>
        <p:sp>
          <p:nvSpPr>
            <p:cNvPr id="46" name="TextBox 46"/>
            <p:cNvSpPr txBox="1"/>
            <p:nvPr/>
          </p:nvSpPr>
          <p:spPr>
            <a:xfrm>
              <a:off x="0" y="-9525"/>
              <a:ext cx="6827520" cy="127749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120"/>
                </a:lnSpc>
              </a:pPr>
              <a:r>
                <a:rPr lang="en-US" sz="2600" b="1">
                  <a:solidFill>
                    <a:srgbClr val="6B1E3B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🍽️ Beslenme &amp; Kilo Takibi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5760720" y="6053328"/>
            <a:ext cx="6089904" cy="950976"/>
            <a:chOff x="0" y="0"/>
            <a:chExt cx="8119872" cy="1267968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19872" cy="1267968"/>
            </a:xfrm>
            <a:custGeom>
              <a:avLst/>
              <a:gdLst/>
              <a:ahLst/>
              <a:cxnLst/>
              <a:rect l="l" t="t" r="r" b="b"/>
              <a:pathLst>
                <a:path w="8119872" h="1267968">
                  <a:moveTo>
                    <a:pt x="0" y="0"/>
                  </a:moveTo>
                  <a:lnTo>
                    <a:pt x="8119872" y="0"/>
                  </a:lnTo>
                  <a:lnTo>
                    <a:pt x="8119872" y="1267968"/>
                  </a:lnTo>
                  <a:lnTo>
                    <a:pt x="0" y="126796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74779" b="-74779"/>
              </a:stretch>
            </a:blipFill>
          </p:spPr>
        </p:sp>
        <p:sp>
          <p:nvSpPr>
            <p:cNvPr id="49" name="TextBox 49"/>
            <p:cNvSpPr txBox="1"/>
            <p:nvPr/>
          </p:nvSpPr>
          <p:spPr>
            <a:xfrm>
              <a:off x="0" y="-47625"/>
              <a:ext cx="8119872" cy="131559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999"/>
                </a:lnSpc>
              </a:pPr>
              <a:r>
                <a:rPr lang="en-US" sz="2499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Enerji desteği, kilo takibi ve malnütrisyonun giderilmesi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322831" y="7290559"/>
            <a:ext cx="11717017" cy="1256281"/>
            <a:chOff x="0" y="0"/>
            <a:chExt cx="15622689" cy="1675041"/>
          </a:xfrm>
        </p:grpSpPr>
        <p:sp>
          <p:nvSpPr>
            <p:cNvPr id="51" name="Freeform 51"/>
            <p:cNvSpPr/>
            <p:nvPr/>
          </p:nvSpPr>
          <p:spPr>
            <a:xfrm>
              <a:off x="8509" y="8509"/>
              <a:ext cx="15605761" cy="1658112"/>
            </a:xfrm>
            <a:custGeom>
              <a:avLst/>
              <a:gdLst/>
              <a:ahLst/>
              <a:cxnLst/>
              <a:rect l="l" t="t" r="r" b="b"/>
              <a:pathLst>
                <a:path w="15605761" h="1658112">
                  <a:moveTo>
                    <a:pt x="0" y="0"/>
                  </a:moveTo>
                  <a:lnTo>
                    <a:pt x="15605761" y="0"/>
                  </a:lnTo>
                  <a:lnTo>
                    <a:pt x="15605761" y="1658112"/>
                  </a:lnTo>
                  <a:lnTo>
                    <a:pt x="0" y="1658112"/>
                  </a:lnTo>
                  <a:close/>
                </a:path>
              </a:pathLst>
            </a:custGeom>
            <a:solidFill>
              <a:srgbClr val="F5EAD8"/>
            </a:solidFill>
          </p:spPr>
        </p:sp>
        <p:sp>
          <p:nvSpPr>
            <p:cNvPr id="52" name="Freeform 52"/>
            <p:cNvSpPr/>
            <p:nvPr/>
          </p:nvSpPr>
          <p:spPr>
            <a:xfrm>
              <a:off x="0" y="0"/>
              <a:ext cx="15622778" cy="1675130"/>
            </a:xfrm>
            <a:custGeom>
              <a:avLst/>
              <a:gdLst/>
              <a:ahLst/>
              <a:cxnLst/>
              <a:rect l="l" t="t" r="r" b="b"/>
              <a:pathLst>
                <a:path w="15622778" h="1675130">
                  <a:moveTo>
                    <a:pt x="8509" y="0"/>
                  </a:moveTo>
                  <a:lnTo>
                    <a:pt x="15614270" y="0"/>
                  </a:lnTo>
                  <a:cubicBezTo>
                    <a:pt x="15618969" y="0"/>
                    <a:pt x="15622778" y="3810"/>
                    <a:pt x="15622778" y="8509"/>
                  </a:cubicBezTo>
                  <a:lnTo>
                    <a:pt x="15622778" y="1666621"/>
                  </a:lnTo>
                  <a:cubicBezTo>
                    <a:pt x="15622778" y="1671320"/>
                    <a:pt x="15618969" y="1675130"/>
                    <a:pt x="15614270" y="1675130"/>
                  </a:cubicBezTo>
                  <a:lnTo>
                    <a:pt x="8509" y="1675130"/>
                  </a:lnTo>
                  <a:cubicBezTo>
                    <a:pt x="3810" y="1675130"/>
                    <a:pt x="0" y="1671320"/>
                    <a:pt x="0" y="1666621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666621"/>
                  </a:lnTo>
                  <a:lnTo>
                    <a:pt x="8509" y="1666621"/>
                  </a:lnTo>
                  <a:lnTo>
                    <a:pt x="8509" y="1658112"/>
                  </a:lnTo>
                  <a:lnTo>
                    <a:pt x="15614270" y="1658112"/>
                  </a:lnTo>
                  <a:lnTo>
                    <a:pt x="15614270" y="1666621"/>
                  </a:lnTo>
                  <a:lnTo>
                    <a:pt x="15605761" y="1666621"/>
                  </a:lnTo>
                  <a:lnTo>
                    <a:pt x="15605761" y="8509"/>
                  </a:lnTo>
                  <a:lnTo>
                    <a:pt x="15614270" y="8509"/>
                  </a:lnTo>
                  <a:lnTo>
                    <a:pt x="15614270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53" name="Group 53"/>
          <p:cNvGrpSpPr/>
          <p:nvPr/>
        </p:nvGrpSpPr>
        <p:grpSpPr>
          <a:xfrm>
            <a:off x="512064" y="7443216"/>
            <a:ext cx="5120640" cy="950976"/>
            <a:chOff x="0" y="0"/>
            <a:chExt cx="6827520" cy="1267968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6827520" cy="1267968"/>
            </a:xfrm>
            <a:custGeom>
              <a:avLst/>
              <a:gdLst/>
              <a:ahLst/>
              <a:cxnLst/>
              <a:rect l="l" t="t" r="r" b="b"/>
              <a:pathLst>
                <a:path w="6827520" h="1267968">
                  <a:moveTo>
                    <a:pt x="0" y="0"/>
                  </a:moveTo>
                  <a:lnTo>
                    <a:pt x="6827520" y="0"/>
                  </a:lnTo>
                  <a:lnTo>
                    <a:pt x="6827520" y="1267968"/>
                  </a:lnTo>
                  <a:lnTo>
                    <a:pt x="0" y="126796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4919" b="-54919"/>
              </a:stretch>
            </a:blipFill>
          </p:spPr>
        </p:sp>
        <p:sp>
          <p:nvSpPr>
            <p:cNvPr id="55" name="TextBox 55"/>
            <p:cNvSpPr txBox="1"/>
            <p:nvPr/>
          </p:nvSpPr>
          <p:spPr>
            <a:xfrm>
              <a:off x="0" y="-9525"/>
              <a:ext cx="6827520" cy="127749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120"/>
                </a:lnSpc>
              </a:pPr>
              <a:r>
                <a:rPr lang="en-US" sz="2600" b="1">
                  <a:solidFill>
                    <a:srgbClr val="6B1E3B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👨‍👩‍👧 Psikososyal Destek</a:t>
              </a: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5760720" y="7443216"/>
            <a:ext cx="6089904" cy="950976"/>
            <a:chOff x="0" y="0"/>
            <a:chExt cx="8119872" cy="1267968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19872" cy="1267968"/>
            </a:xfrm>
            <a:custGeom>
              <a:avLst/>
              <a:gdLst/>
              <a:ahLst/>
              <a:cxnLst/>
              <a:rect l="l" t="t" r="r" b="b"/>
              <a:pathLst>
                <a:path w="8119872" h="1267968">
                  <a:moveTo>
                    <a:pt x="0" y="0"/>
                  </a:moveTo>
                  <a:lnTo>
                    <a:pt x="8119872" y="0"/>
                  </a:lnTo>
                  <a:lnTo>
                    <a:pt x="8119872" y="1267968"/>
                  </a:lnTo>
                  <a:lnTo>
                    <a:pt x="0" y="126796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74779" b="-74779"/>
              </a:stretch>
            </a:blipFill>
          </p:spPr>
        </p:sp>
        <p:sp>
          <p:nvSpPr>
            <p:cNvPr id="58" name="TextBox 58"/>
            <p:cNvSpPr txBox="1"/>
            <p:nvPr/>
          </p:nvSpPr>
          <p:spPr>
            <a:xfrm>
              <a:off x="0" y="-47625"/>
              <a:ext cx="8119872" cy="131559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999"/>
                </a:lnSpc>
              </a:pPr>
              <a:r>
                <a:rPr lang="en-US" sz="2499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Stigma ve izolasyon duygusunu azaltma, motivasyon artırma</a:t>
              </a: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322831" y="8680447"/>
            <a:ext cx="11717017" cy="1256281"/>
            <a:chOff x="0" y="0"/>
            <a:chExt cx="15622689" cy="1675041"/>
          </a:xfrm>
        </p:grpSpPr>
        <p:sp>
          <p:nvSpPr>
            <p:cNvPr id="60" name="Freeform 60"/>
            <p:cNvSpPr/>
            <p:nvPr/>
          </p:nvSpPr>
          <p:spPr>
            <a:xfrm>
              <a:off x="8509" y="8509"/>
              <a:ext cx="15605761" cy="1658112"/>
            </a:xfrm>
            <a:custGeom>
              <a:avLst/>
              <a:gdLst/>
              <a:ahLst/>
              <a:cxnLst/>
              <a:rect l="l" t="t" r="r" b="b"/>
              <a:pathLst>
                <a:path w="15605761" h="1658112">
                  <a:moveTo>
                    <a:pt x="0" y="0"/>
                  </a:moveTo>
                  <a:lnTo>
                    <a:pt x="15605761" y="0"/>
                  </a:lnTo>
                  <a:lnTo>
                    <a:pt x="15605761" y="1658112"/>
                  </a:lnTo>
                  <a:lnTo>
                    <a:pt x="0" y="1658112"/>
                  </a:lnTo>
                  <a:close/>
                </a:path>
              </a:pathLst>
            </a:custGeom>
            <a:solidFill>
              <a:srgbClr val="F0E0D0"/>
            </a:solidFill>
          </p:spPr>
        </p:sp>
        <p:sp>
          <p:nvSpPr>
            <p:cNvPr id="61" name="Freeform 61"/>
            <p:cNvSpPr/>
            <p:nvPr/>
          </p:nvSpPr>
          <p:spPr>
            <a:xfrm>
              <a:off x="0" y="0"/>
              <a:ext cx="15622778" cy="1675130"/>
            </a:xfrm>
            <a:custGeom>
              <a:avLst/>
              <a:gdLst/>
              <a:ahLst/>
              <a:cxnLst/>
              <a:rect l="l" t="t" r="r" b="b"/>
              <a:pathLst>
                <a:path w="15622778" h="1675130">
                  <a:moveTo>
                    <a:pt x="8509" y="0"/>
                  </a:moveTo>
                  <a:lnTo>
                    <a:pt x="15614270" y="0"/>
                  </a:lnTo>
                  <a:cubicBezTo>
                    <a:pt x="15618969" y="0"/>
                    <a:pt x="15622778" y="3810"/>
                    <a:pt x="15622778" y="8509"/>
                  </a:cubicBezTo>
                  <a:lnTo>
                    <a:pt x="15622778" y="1666621"/>
                  </a:lnTo>
                  <a:cubicBezTo>
                    <a:pt x="15622778" y="1671320"/>
                    <a:pt x="15618969" y="1675130"/>
                    <a:pt x="15614270" y="1675130"/>
                  </a:cubicBezTo>
                  <a:lnTo>
                    <a:pt x="8509" y="1675130"/>
                  </a:lnTo>
                  <a:cubicBezTo>
                    <a:pt x="3810" y="1675130"/>
                    <a:pt x="0" y="1671320"/>
                    <a:pt x="0" y="1666621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666621"/>
                  </a:lnTo>
                  <a:lnTo>
                    <a:pt x="8509" y="1666621"/>
                  </a:lnTo>
                  <a:lnTo>
                    <a:pt x="8509" y="1658112"/>
                  </a:lnTo>
                  <a:lnTo>
                    <a:pt x="15614270" y="1658112"/>
                  </a:lnTo>
                  <a:lnTo>
                    <a:pt x="15614270" y="1666621"/>
                  </a:lnTo>
                  <a:lnTo>
                    <a:pt x="15605761" y="1666621"/>
                  </a:lnTo>
                  <a:lnTo>
                    <a:pt x="15605761" y="8509"/>
                  </a:lnTo>
                  <a:lnTo>
                    <a:pt x="15614270" y="8509"/>
                  </a:lnTo>
                  <a:lnTo>
                    <a:pt x="15614270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D4B090"/>
            </a:solidFill>
          </p:spPr>
        </p:sp>
      </p:grpSp>
      <p:grpSp>
        <p:nvGrpSpPr>
          <p:cNvPr id="62" name="Group 62"/>
          <p:cNvGrpSpPr/>
          <p:nvPr/>
        </p:nvGrpSpPr>
        <p:grpSpPr>
          <a:xfrm>
            <a:off x="512064" y="8833104"/>
            <a:ext cx="5120640" cy="950976"/>
            <a:chOff x="0" y="0"/>
            <a:chExt cx="6827520" cy="1267968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6827520" cy="1267968"/>
            </a:xfrm>
            <a:custGeom>
              <a:avLst/>
              <a:gdLst/>
              <a:ahLst/>
              <a:cxnLst/>
              <a:rect l="l" t="t" r="r" b="b"/>
              <a:pathLst>
                <a:path w="6827520" h="1267968">
                  <a:moveTo>
                    <a:pt x="0" y="0"/>
                  </a:moveTo>
                  <a:lnTo>
                    <a:pt x="6827520" y="0"/>
                  </a:lnTo>
                  <a:lnTo>
                    <a:pt x="6827520" y="1267968"/>
                  </a:lnTo>
                  <a:lnTo>
                    <a:pt x="0" y="126796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4919" b="-54919"/>
              </a:stretch>
            </a:blipFill>
          </p:spPr>
        </p:sp>
        <p:sp>
          <p:nvSpPr>
            <p:cNvPr id="64" name="TextBox 64"/>
            <p:cNvSpPr txBox="1"/>
            <p:nvPr/>
          </p:nvSpPr>
          <p:spPr>
            <a:xfrm>
              <a:off x="0" y="-9525"/>
              <a:ext cx="6827520" cy="127749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120"/>
                </a:lnSpc>
              </a:pPr>
              <a:r>
                <a:rPr lang="en-US" sz="2600" b="1">
                  <a:solidFill>
                    <a:srgbClr val="6B1E3B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📚 Hasta &amp; Aile Eğitimi</a:t>
              </a: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5760720" y="8833104"/>
            <a:ext cx="6089904" cy="950976"/>
            <a:chOff x="0" y="0"/>
            <a:chExt cx="8119872" cy="1267968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119872" cy="1267968"/>
            </a:xfrm>
            <a:custGeom>
              <a:avLst/>
              <a:gdLst/>
              <a:ahLst/>
              <a:cxnLst/>
              <a:rect l="l" t="t" r="r" b="b"/>
              <a:pathLst>
                <a:path w="8119872" h="1267968">
                  <a:moveTo>
                    <a:pt x="0" y="0"/>
                  </a:moveTo>
                  <a:lnTo>
                    <a:pt x="8119872" y="0"/>
                  </a:lnTo>
                  <a:lnTo>
                    <a:pt x="8119872" y="1267968"/>
                  </a:lnTo>
                  <a:lnTo>
                    <a:pt x="0" y="126796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74779" b="-74779"/>
              </a:stretch>
            </a:blipFill>
          </p:spPr>
        </p:sp>
        <p:sp>
          <p:nvSpPr>
            <p:cNvPr id="67" name="TextBox 67"/>
            <p:cNvSpPr txBox="1"/>
            <p:nvPr/>
          </p:nvSpPr>
          <p:spPr>
            <a:xfrm>
              <a:off x="0" y="-47625"/>
              <a:ext cx="8119872" cy="131559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999"/>
                </a:lnSpc>
              </a:pPr>
              <a:r>
                <a:rPr lang="en-US" sz="2499">
                  <a:solidFill>
                    <a:srgbClr val="1A0A0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Hastalık, tedavi, bulaşma ve korunma konusunda kapsamlı eğitim</a:t>
              </a:r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97" y="-12697"/>
            <a:ext cx="18313403" cy="1342139"/>
            <a:chOff x="0" y="0"/>
            <a:chExt cx="24417871" cy="1789519"/>
          </a:xfrm>
        </p:grpSpPr>
        <p:sp>
          <p:nvSpPr>
            <p:cNvPr id="3" name="Freeform 3"/>
            <p:cNvSpPr/>
            <p:nvPr/>
          </p:nvSpPr>
          <p:spPr>
            <a:xfrm>
              <a:off x="16891" y="16891"/>
              <a:ext cx="24383999" cy="1755648"/>
            </a:xfrm>
            <a:custGeom>
              <a:avLst/>
              <a:gdLst/>
              <a:ahLst/>
              <a:cxnLst/>
              <a:rect l="l" t="t" r="r" b="b"/>
              <a:pathLst>
                <a:path w="24383999" h="1755648">
                  <a:moveTo>
                    <a:pt x="0" y="0"/>
                  </a:moveTo>
                  <a:lnTo>
                    <a:pt x="24383999" y="0"/>
                  </a:lnTo>
                  <a:lnTo>
                    <a:pt x="24383999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417782" cy="1789430"/>
            </a:xfrm>
            <a:custGeom>
              <a:avLst/>
              <a:gdLst/>
              <a:ahLst/>
              <a:cxnLst/>
              <a:rect l="l" t="t" r="r" b="b"/>
              <a:pathLst>
                <a:path w="24417782" h="1789430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772539"/>
                  </a:lnTo>
                  <a:cubicBezTo>
                    <a:pt x="24417782" y="1781937"/>
                    <a:pt x="24410163" y="1789430"/>
                    <a:pt x="24400890" y="1789430"/>
                  </a:cubicBezTo>
                  <a:lnTo>
                    <a:pt x="16891" y="1789430"/>
                  </a:lnTo>
                  <a:cubicBezTo>
                    <a:pt x="7493" y="1789430"/>
                    <a:pt x="0" y="1781810"/>
                    <a:pt x="0" y="177253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772539"/>
                  </a:lnTo>
                  <a:lnTo>
                    <a:pt x="16891" y="1772539"/>
                  </a:lnTo>
                  <a:lnTo>
                    <a:pt x="16891" y="1755648"/>
                  </a:lnTo>
                  <a:lnTo>
                    <a:pt x="24400890" y="1755648"/>
                  </a:lnTo>
                  <a:lnTo>
                    <a:pt x="24400890" y="1772539"/>
                  </a:lnTo>
                  <a:lnTo>
                    <a:pt x="24384000" y="177253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12697" y="1304039"/>
            <a:ext cx="18313403" cy="153419"/>
            <a:chOff x="0" y="0"/>
            <a:chExt cx="24417871" cy="204559"/>
          </a:xfrm>
        </p:grpSpPr>
        <p:sp>
          <p:nvSpPr>
            <p:cNvPr id="6" name="Freeform 6"/>
            <p:cNvSpPr/>
            <p:nvPr/>
          </p:nvSpPr>
          <p:spPr>
            <a:xfrm>
              <a:off x="16891" y="16891"/>
              <a:ext cx="24383999" cy="170688"/>
            </a:xfrm>
            <a:custGeom>
              <a:avLst/>
              <a:gdLst/>
              <a:ahLst/>
              <a:cxnLst/>
              <a:rect l="l" t="t" r="r" b="b"/>
              <a:pathLst>
                <a:path w="24383999" h="170688">
                  <a:moveTo>
                    <a:pt x="0" y="0"/>
                  </a:moveTo>
                  <a:lnTo>
                    <a:pt x="24383999" y="0"/>
                  </a:lnTo>
                  <a:lnTo>
                    <a:pt x="24383999" y="170688"/>
                  </a:lnTo>
                  <a:lnTo>
                    <a:pt x="0" y="170688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4417782" cy="204472"/>
            </a:xfrm>
            <a:custGeom>
              <a:avLst/>
              <a:gdLst/>
              <a:ahLst/>
              <a:cxnLst/>
              <a:rect l="l" t="t" r="r" b="b"/>
              <a:pathLst>
                <a:path w="24417782" h="204472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87579"/>
                  </a:lnTo>
                  <a:cubicBezTo>
                    <a:pt x="24417782" y="196977"/>
                    <a:pt x="24410163" y="204470"/>
                    <a:pt x="24400890" y="204470"/>
                  </a:cubicBezTo>
                  <a:lnTo>
                    <a:pt x="16891" y="204470"/>
                  </a:lnTo>
                  <a:cubicBezTo>
                    <a:pt x="7620" y="204597"/>
                    <a:pt x="0" y="196977"/>
                    <a:pt x="0" y="18757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87579"/>
                  </a:lnTo>
                  <a:lnTo>
                    <a:pt x="16891" y="187579"/>
                  </a:lnTo>
                  <a:lnTo>
                    <a:pt x="16891" y="170688"/>
                  </a:lnTo>
                  <a:lnTo>
                    <a:pt x="24400890" y="170688"/>
                  </a:lnTo>
                  <a:lnTo>
                    <a:pt x="24400890" y="187579"/>
                  </a:lnTo>
                  <a:lnTo>
                    <a:pt x="24384000" y="18757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12697" y="-12697"/>
            <a:ext cx="153419" cy="10312403"/>
            <a:chOff x="0" y="0"/>
            <a:chExt cx="204559" cy="13749871"/>
          </a:xfrm>
        </p:grpSpPr>
        <p:sp>
          <p:nvSpPr>
            <p:cNvPr id="9" name="Freeform 9"/>
            <p:cNvSpPr/>
            <p:nvPr/>
          </p:nvSpPr>
          <p:spPr>
            <a:xfrm>
              <a:off x="16891" y="16891"/>
              <a:ext cx="170688" cy="13715999"/>
            </a:xfrm>
            <a:custGeom>
              <a:avLst/>
              <a:gdLst/>
              <a:ahLst/>
              <a:cxnLst/>
              <a:rect l="l" t="t" r="r" b="b"/>
              <a:pathLst>
                <a:path w="170688" h="13715999">
                  <a:moveTo>
                    <a:pt x="0" y="0"/>
                  </a:moveTo>
                  <a:lnTo>
                    <a:pt x="170688" y="0"/>
                  </a:lnTo>
                  <a:lnTo>
                    <a:pt x="170688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04470" cy="13749782"/>
            </a:xfrm>
            <a:custGeom>
              <a:avLst/>
              <a:gdLst/>
              <a:ahLst/>
              <a:cxnLst/>
              <a:rect l="l" t="t" r="r" b="b"/>
              <a:pathLst>
                <a:path w="204470" h="13749782">
                  <a:moveTo>
                    <a:pt x="16891" y="0"/>
                  </a:moveTo>
                  <a:lnTo>
                    <a:pt x="187579" y="0"/>
                  </a:lnTo>
                  <a:cubicBezTo>
                    <a:pt x="196977" y="0"/>
                    <a:pt x="204470" y="7620"/>
                    <a:pt x="204470" y="16891"/>
                  </a:cubicBezTo>
                  <a:lnTo>
                    <a:pt x="204470" y="13732890"/>
                  </a:lnTo>
                  <a:cubicBezTo>
                    <a:pt x="204470" y="13742290"/>
                    <a:pt x="196850" y="13749782"/>
                    <a:pt x="187579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187579" y="13716000"/>
                  </a:lnTo>
                  <a:lnTo>
                    <a:pt x="187579" y="13732890"/>
                  </a:lnTo>
                  <a:lnTo>
                    <a:pt x="170688" y="13732890"/>
                  </a:lnTo>
                  <a:lnTo>
                    <a:pt x="170688" y="16891"/>
                  </a:lnTo>
                  <a:lnTo>
                    <a:pt x="187579" y="16891"/>
                  </a:lnTo>
                  <a:lnTo>
                    <a:pt x="187579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457200" y="182880"/>
            <a:ext cx="17373600" cy="1005840"/>
            <a:chOff x="0" y="0"/>
            <a:chExt cx="23164800" cy="13411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164800" cy="1341120"/>
            </a:xfrm>
            <a:custGeom>
              <a:avLst/>
              <a:gdLst/>
              <a:ahLst/>
              <a:cxnLst/>
              <a:rect l="l" t="t" r="r" b="b"/>
              <a:pathLst>
                <a:path w="23164800" h="1341120">
                  <a:moveTo>
                    <a:pt x="0" y="0"/>
                  </a:moveTo>
                  <a:lnTo>
                    <a:pt x="23164800" y="0"/>
                  </a:lnTo>
                  <a:lnTo>
                    <a:pt x="2316480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86559" b="-286559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23164800" cy="13506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280"/>
                </a:lnSpc>
              </a:pPr>
              <a:r>
                <a:rPr lang="en-US" sz="4400" b="1">
                  <a:solidFill>
                    <a:srgbClr val="FFFFFF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Sonuç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16487" y="1669799"/>
            <a:ext cx="17655035" cy="2219963"/>
            <a:chOff x="0" y="0"/>
            <a:chExt cx="23540047" cy="2959951"/>
          </a:xfrm>
        </p:grpSpPr>
        <p:sp>
          <p:nvSpPr>
            <p:cNvPr id="15" name="Freeform 15"/>
            <p:cNvSpPr/>
            <p:nvPr/>
          </p:nvSpPr>
          <p:spPr>
            <a:xfrm>
              <a:off x="16891" y="16891"/>
              <a:ext cx="23506176" cy="2926080"/>
            </a:xfrm>
            <a:custGeom>
              <a:avLst/>
              <a:gdLst/>
              <a:ahLst/>
              <a:cxnLst/>
              <a:rect l="l" t="t" r="r" b="b"/>
              <a:pathLst>
                <a:path w="23506176" h="2926080">
                  <a:moveTo>
                    <a:pt x="0" y="0"/>
                  </a:moveTo>
                  <a:lnTo>
                    <a:pt x="23506176" y="0"/>
                  </a:lnTo>
                  <a:lnTo>
                    <a:pt x="23506176" y="2926080"/>
                  </a:lnTo>
                  <a:lnTo>
                    <a:pt x="0" y="2926080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23539957" cy="2959862"/>
            </a:xfrm>
            <a:custGeom>
              <a:avLst/>
              <a:gdLst/>
              <a:ahLst/>
              <a:cxnLst/>
              <a:rect l="l" t="t" r="r" b="b"/>
              <a:pathLst>
                <a:path w="23539957" h="2959862">
                  <a:moveTo>
                    <a:pt x="16891" y="0"/>
                  </a:moveTo>
                  <a:lnTo>
                    <a:pt x="23523067" y="0"/>
                  </a:lnTo>
                  <a:cubicBezTo>
                    <a:pt x="23532464" y="0"/>
                    <a:pt x="23539957" y="7620"/>
                    <a:pt x="23539957" y="16891"/>
                  </a:cubicBezTo>
                  <a:lnTo>
                    <a:pt x="23539957" y="2942971"/>
                  </a:lnTo>
                  <a:cubicBezTo>
                    <a:pt x="23539957" y="2952369"/>
                    <a:pt x="23532337" y="2959862"/>
                    <a:pt x="23523067" y="2959862"/>
                  </a:cubicBezTo>
                  <a:lnTo>
                    <a:pt x="16891" y="2959862"/>
                  </a:lnTo>
                  <a:cubicBezTo>
                    <a:pt x="7493" y="2959862"/>
                    <a:pt x="0" y="2952242"/>
                    <a:pt x="0" y="2942971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2942971"/>
                  </a:lnTo>
                  <a:lnTo>
                    <a:pt x="16891" y="2942971"/>
                  </a:lnTo>
                  <a:lnTo>
                    <a:pt x="16891" y="2926080"/>
                  </a:lnTo>
                  <a:lnTo>
                    <a:pt x="23523067" y="2926080"/>
                  </a:lnTo>
                  <a:lnTo>
                    <a:pt x="23523067" y="2942971"/>
                  </a:lnTo>
                  <a:lnTo>
                    <a:pt x="23506176" y="2942971"/>
                  </a:lnTo>
                  <a:lnTo>
                    <a:pt x="23506176" y="16891"/>
                  </a:lnTo>
                  <a:lnTo>
                    <a:pt x="23523067" y="16891"/>
                  </a:lnTo>
                  <a:lnTo>
                    <a:pt x="23523067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512064" y="1755648"/>
            <a:ext cx="17263872" cy="950976"/>
            <a:chOff x="0" y="0"/>
            <a:chExt cx="23018496" cy="126796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3018496" cy="1267968"/>
            </a:xfrm>
            <a:custGeom>
              <a:avLst/>
              <a:gdLst/>
              <a:ahLst/>
              <a:cxnLst/>
              <a:rect l="l" t="t" r="r" b="b"/>
              <a:pathLst>
                <a:path w="23018496" h="1267968">
                  <a:moveTo>
                    <a:pt x="0" y="0"/>
                  </a:moveTo>
                  <a:lnTo>
                    <a:pt x="23018496" y="0"/>
                  </a:lnTo>
                  <a:lnTo>
                    <a:pt x="23018496" y="1267968"/>
                  </a:lnTo>
                  <a:lnTo>
                    <a:pt x="0" y="126796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03728" b="-303728"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0" y="-9525"/>
              <a:ext cx="23018496" cy="127749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079"/>
                </a:lnSpc>
              </a:pPr>
              <a:r>
                <a:rPr lang="en-US" sz="3400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Tüberküloz yalnızca bir enfeksiyon hastalığı değildir: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12064" y="2633472"/>
            <a:ext cx="17263872" cy="1133856"/>
            <a:chOff x="0" y="0"/>
            <a:chExt cx="23018496" cy="151180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3018496" cy="1511808"/>
            </a:xfrm>
            <a:custGeom>
              <a:avLst/>
              <a:gdLst/>
              <a:ahLst/>
              <a:cxnLst/>
              <a:rect l="l" t="t" r="r" b="b"/>
              <a:pathLst>
                <a:path w="23018496" h="1511808">
                  <a:moveTo>
                    <a:pt x="0" y="0"/>
                  </a:moveTo>
                  <a:lnTo>
                    <a:pt x="23018496" y="0"/>
                  </a:lnTo>
                  <a:lnTo>
                    <a:pt x="23018496" y="1511808"/>
                  </a:lnTo>
                  <a:lnTo>
                    <a:pt x="0" y="151180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46675" b="-246675"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23018496" cy="156895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240"/>
                </a:lnSpc>
              </a:pPr>
              <a:r>
                <a:rPr lang="en-US" sz="2700" i="1">
                  <a:solidFill>
                    <a:srgbClr val="F5EDE0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bir ülkenin sağlık sisteminin gücünü, sosyo-ekonomik eşitsizliklerini ve halk sağlığı politikalarının etkinliğini yansıtan önemli bir toplum sağlığı göstergesidir.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420624" y="4158234"/>
            <a:ext cx="17446752" cy="5634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9770" lvl="1" indent="-349885" algn="l">
              <a:lnSpc>
                <a:spcPts val="3479"/>
              </a:lnSpc>
              <a:buFont typeface="Arial"/>
              <a:buChar char="•"/>
            </a:pPr>
            <a:r>
              <a:rPr lang="en-US" sz="29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Erken tanı, doğru tedavi ve DGT ile tüberküloz önlenebilir ve kontrol altına alınabilir</a:t>
            </a:r>
          </a:p>
          <a:p>
            <a:pPr marL="699770" lvl="1" indent="-349885" algn="l">
              <a:lnSpc>
                <a:spcPts val="3479"/>
              </a:lnSpc>
              <a:buFont typeface="Arial"/>
              <a:buChar char="•"/>
            </a:pPr>
            <a:r>
              <a:rPr lang="en-US" sz="29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Türkiye'nin %62,5'lik azalma trendi başarılı ulusal programın kanıtıdır</a:t>
            </a:r>
          </a:p>
          <a:p>
            <a:pPr marL="699770" lvl="1" indent="-349885" algn="l">
              <a:lnSpc>
                <a:spcPts val="3479"/>
              </a:lnSpc>
              <a:buFont typeface="Arial"/>
              <a:buChar char="•"/>
            </a:pPr>
            <a:r>
              <a:rPr lang="en-US" sz="29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Hemşirelik girişimleri; tedavi uyumunu artırarak, bulaşı önleyerek ve psikososyal destek sağlayarak toplum sağlığını korumaktadır</a:t>
            </a:r>
          </a:p>
          <a:p>
            <a:pPr marL="699770" lvl="1" indent="-349885" algn="l">
              <a:lnSpc>
                <a:spcPts val="3479"/>
              </a:lnSpc>
              <a:buFont typeface="Arial"/>
              <a:buChar char="•"/>
            </a:pPr>
            <a:r>
              <a:rPr lang="en-US" sz="29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Sürekli izlem, eğitim ve toplumsal farkındalık TB ile mücadelede vazgeçilmezdir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0A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97" y="-12697"/>
            <a:ext cx="354587" cy="10312403"/>
            <a:chOff x="0" y="0"/>
            <a:chExt cx="472783" cy="13749871"/>
          </a:xfrm>
        </p:grpSpPr>
        <p:sp>
          <p:nvSpPr>
            <p:cNvPr id="3" name="Freeform 3"/>
            <p:cNvSpPr/>
            <p:nvPr/>
          </p:nvSpPr>
          <p:spPr>
            <a:xfrm>
              <a:off x="16891" y="16891"/>
              <a:ext cx="438912" cy="13715999"/>
            </a:xfrm>
            <a:custGeom>
              <a:avLst/>
              <a:gdLst/>
              <a:ahLst/>
              <a:cxnLst/>
              <a:rect l="l" t="t" r="r" b="b"/>
              <a:pathLst>
                <a:path w="438912" h="13715999">
                  <a:moveTo>
                    <a:pt x="0" y="0"/>
                  </a:moveTo>
                  <a:lnTo>
                    <a:pt x="438912" y="0"/>
                  </a:lnTo>
                  <a:lnTo>
                    <a:pt x="438912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472694" cy="13749782"/>
            </a:xfrm>
            <a:custGeom>
              <a:avLst/>
              <a:gdLst/>
              <a:ahLst/>
              <a:cxnLst/>
              <a:rect l="l" t="t" r="r" b="b"/>
              <a:pathLst>
                <a:path w="472694" h="13749782">
                  <a:moveTo>
                    <a:pt x="16891" y="0"/>
                  </a:moveTo>
                  <a:lnTo>
                    <a:pt x="455803" y="0"/>
                  </a:lnTo>
                  <a:cubicBezTo>
                    <a:pt x="465201" y="0"/>
                    <a:pt x="472694" y="7620"/>
                    <a:pt x="472694" y="16891"/>
                  </a:cubicBezTo>
                  <a:lnTo>
                    <a:pt x="472694" y="13732890"/>
                  </a:lnTo>
                  <a:cubicBezTo>
                    <a:pt x="472694" y="13742290"/>
                    <a:pt x="465074" y="13749782"/>
                    <a:pt x="455803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455803" y="13716000"/>
                  </a:lnTo>
                  <a:lnTo>
                    <a:pt x="455803" y="13732890"/>
                  </a:lnTo>
                  <a:lnTo>
                    <a:pt x="438912" y="13732890"/>
                  </a:lnTo>
                  <a:lnTo>
                    <a:pt x="438912" y="16891"/>
                  </a:lnTo>
                  <a:lnTo>
                    <a:pt x="455803" y="16891"/>
                  </a:lnTo>
                  <a:lnTo>
                    <a:pt x="455803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7946119" y="-12697"/>
            <a:ext cx="354587" cy="10312403"/>
            <a:chOff x="0" y="0"/>
            <a:chExt cx="472783" cy="13749871"/>
          </a:xfrm>
        </p:grpSpPr>
        <p:sp>
          <p:nvSpPr>
            <p:cNvPr id="6" name="Freeform 6"/>
            <p:cNvSpPr/>
            <p:nvPr/>
          </p:nvSpPr>
          <p:spPr>
            <a:xfrm>
              <a:off x="16891" y="16891"/>
              <a:ext cx="438912" cy="13715999"/>
            </a:xfrm>
            <a:custGeom>
              <a:avLst/>
              <a:gdLst/>
              <a:ahLst/>
              <a:cxnLst/>
              <a:rect l="l" t="t" r="r" b="b"/>
              <a:pathLst>
                <a:path w="438912" h="13715999">
                  <a:moveTo>
                    <a:pt x="0" y="0"/>
                  </a:moveTo>
                  <a:lnTo>
                    <a:pt x="438912" y="0"/>
                  </a:lnTo>
                  <a:lnTo>
                    <a:pt x="438912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472694" cy="13749782"/>
            </a:xfrm>
            <a:custGeom>
              <a:avLst/>
              <a:gdLst/>
              <a:ahLst/>
              <a:cxnLst/>
              <a:rect l="l" t="t" r="r" b="b"/>
              <a:pathLst>
                <a:path w="472694" h="13749782">
                  <a:moveTo>
                    <a:pt x="16891" y="0"/>
                  </a:moveTo>
                  <a:lnTo>
                    <a:pt x="455803" y="0"/>
                  </a:lnTo>
                  <a:cubicBezTo>
                    <a:pt x="465201" y="0"/>
                    <a:pt x="472694" y="7620"/>
                    <a:pt x="472694" y="16891"/>
                  </a:cubicBezTo>
                  <a:lnTo>
                    <a:pt x="472694" y="13732890"/>
                  </a:lnTo>
                  <a:cubicBezTo>
                    <a:pt x="472694" y="13742290"/>
                    <a:pt x="465074" y="13749782"/>
                    <a:pt x="455803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455803" y="13716000"/>
                  </a:lnTo>
                  <a:lnTo>
                    <a:pt x="455803" y="13732890"/>
                  </a:lnTo>
                  <a:lnTo>
                    <a:pt x="438912" y="13732890"/>
                  </a:lnTo>
                  <a:lnTo>
                    <a:pt x="438912" y="16891"/>
                  </a:lnTo>
                  <a:lnTo>
                    <a:pt x="455803" y="16891"/>
                  </a:lnTo>
                  <a:lnTo>
                    <a:pt x="455803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12697" y="9899399"/>
            <a:ext cx="18313403" cy="391163"/>
            <a:chOff x="0" y="0"/>
            <a:chExt cx="24417871" cy="521551"/>
          </a:xfrm>
        </p:grpSpPr>
        <p:sp>
          <p:nvSpPr>
            <p:cNvPr id="9" name="Freeform 9"/>
            <p:cNvSpPr/>
            <p:nvPr/>
          </p:nvSpPr>
          <p:spPr>
            <a:xfrm>
              <a:off x="16891" y="16891"/>
              <a:ext cx="24383999" cy="487680"/>
            </a:xfrm>
            <a:custGeom>
              <a:avLst/>
              <a:gdLst/>
              <a:ahLst/>
              <a:cxnLst/>
              <a:rect l="l" t="t" r="r" b="b"/>
              <a:pathLst>
                <a:path w="24383999" h="487680">
                  <a:moveTo>
                    <a:pt x="0" y="0"/>
                  </a:moveTo>
                  <a:lnTo>
                    <a:pt x="24383999" y="0"/>
                  </a:lnTo>
                  <a:lnTo>
                    <a:pt x="24383999" y="487680"/>
                  </a:lnTo>
                  <a:lnTo>
                    <a:pt x="0" y="487680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4417782" cy="521464"/>
            </a:xfrm>
            <a:custGeom>
              <a:avLst/>
              <a:gdLst/>
              <a:ahLst/>
              <a:cxnLst/>
              <a:rect l="l" t="t" r="r" b="b"/>
              <a:pathLst>
                <a:path w="24417782" h="521464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504571"/>
                  </a:lnTo>
                  <a:cubicBezTo>
                    <a:pt x="24417782" y="513969"/>
                    <a:pt x="24410163" y="521462"/>
                    <a:pt x="24400890" y="521462"/>
                  </a:cubicBezTo>
                  <a:lnTo>
                    <a:pt x="16891" y="521462"/>
                  </a:lnTo>
                  <a:cubicBezTo>
                    <a:pt x="7620" y="521589"/>
                    <a:pt x="0" y="513969"/>
                    <a:pt x="0" y="504571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504571"/>
                  </a:lnTo>
                  <a:lnTo>
                    <a:pt x="16891" y="504571"/>
                  </a:lnTo>
                  <a:lnTo>
                    <a:pt x="16891" y="487680"/>
                  </a:lnTo>
                  <a:lnTo>
                    <a:pt x="24400890" y="487680"/>
                  </a:lnTo>
                  <a:lnTo>
                    <a:pt x="24400890" y="504571"/>
                  </a:lnTo>
                  <a:lnTo>
                    <a:pt x="24384000" y="504571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914342" y="-474878"/>
            <a:ext cx="16506702" cy="2333000"/>
            <a:chOff x="0" y="-1149786"/>
            <a:chExt cx="22008936" cy="3110666"/>
          </a:xfrm>
        </p:grpSpPr>
        <p:sp>
          <p:nvSpPr>
            <p:cNvPr id="12" name="Freeform 12"/>
            <p:cNvSpPr/>
            <p:nvPr/>
          </p:nvSpPr>
          <p:spPr>
            <a:xfrm>
              <a:off x="63336" y="-1149786"/>
              <a:ext cx="21945600" cy="2438400"/>
            </a:xfrm>
            <a:custGeom>
              <a:avLst/>
              <a:gdLst/>
              <a:ahLst/>
              <a:cxnLst/>
              <a:rect l="l" t="t" r="r" b="b"/>
              <a:pathLst>
                <a:path w="21945600" h="2438400">
                  <a:moveTo>
                    <a:pt x="0" y="0"/>
                  </a:moveTo>
                  <a:lnTo>
                    <a:pt x="21945600" y="0"/>
                  </a:lnTo>
                  <a:lnTo>
                    <a:pt x="21945600" y="2438400"/>
                  </a:lnTo>
                  <a:lnTo>
                    <a:pt x="0" y="24384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25365" b="-125365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21945600" cy="19704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13200"/>
                </a:lnSpc>
              </a:pPr>
              <a:r>
                <a:rPr lang="en-US" sz="11000" b="1" spc="1600" dirty="0">
                  <a:solidFill>
                    <a:srgbClr val="C9954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HEDEFİMİZ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3352800" y="1908220"/>
            <a:ext cx="10972799" cy="109728"/>
          </a:xfrm>
          <a:custGeom>
            <a:avLst/>
            <a:gdLst/>
            <a:ahLst/>
            <a:cxnLst/>
            <a:rect l="l" t="t" r="r" b="b"/>
            <a:pathLst>
              <a:path w="14630399" h="146304">
                <a:moveTo>
                  <a:pt x="0" y="0"/>
                </a:moveTo>
                <a:lnTo>
                  <a:pt x="14630399" y="0"/>
                </a:lnTo>
                <a:lnTo>
                  <a:pt x="14630399" y="146304"/>
                </a:lnTo>
                <a:lnTo>
                  <a:pt x="0" y="146304"/>
                </a:lnTo>
                <a:close/>
              </a:path>
            </a:pathLst>
          </a:custGeom>
          <a:solidFill>
            <a:srgbClr val="C9954A"/>
          </a:solidFill>
        </p:spPr>
      </p:sp>
      <p:sp>
        <p:nvSpPr>
          <p:cNvPr id="19" name="TextBox 19"/>
          <p:cNvSpPr txBox="1"/>
          <p:nvPr/>
        </p:nvSpPr>
        <p:spPr>
          <a:xfrm>
            <a:off x="914400" y="3833336"/>
            <a:ext cx="16459200" cy="201882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>
              <a:lnSpc>
                <a:spcPts val="9600"/>
              </a:lnSpc>
            </a:pPr>
            <a:endParaRPr lang="en-US" sz="8000" b="1" spc="600" dirty="0">
              <a:solidFill>
                <a:srgbClr val="F5EDE0"/>
              </a:solidFill>
              <a:latin typeface="Trebuchet MS Bold"/>
              <a:ea typeface="Trebuchet MS Bold"/>
              <a:cs typeface="Trebuchet MS Bold"/>
              <a:sym typeface="Trebuchet MS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914400" y="9473184"/>
            <a:ext cx="16459200" cy="585216"/>
            <a:chOff x="0" y="0"/>
            <a:chExt cx="21945600" cy="78028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1945600" cy="780288"/>
            </a:xfrm>
            <a:custGeom>
              <a:avLst/>
              <a:gdLst/>
              <a:ahLst/>
              <a:cxnLst/>
              <a:rect l="l" t="t" r="r" b="b"/>
              <a:pathLst>
                <a:path w="21945600" h="780288">
                  <a:moveTo>
                    <a:pt x="0" y="0"/>
                  </a:moveTo>
                  <a:lnTo>
                    <a:pt x="21945600" y="0"/>
                  </a:lnTo>
                  <a:lnTo>
                    <a:pt x="21945600" y="780288"/>
                  </a:lnTo>
                  <a:lnTo>
                    <a:pt x="0" y="78028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98016" b="-498016"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21945600" cy="81838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400"/>
                </a:lnSpc>
              </a:pPr>
              <a:r>
                <a:rPr lang="en-US" sz="2000" dirty="0">
                  <a:solidFill>
                    <a:srgbClr val="8B607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Bursa </a:t>
              </a:r>
              <a:r>
                <a:rPr lang="en-US" sz="2000" dirty="0" err="1">
                  <a:solidFill>
                    <a:srgbClr val="8B607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Uludağ</a:t>
              </a:r>
              <a:r>
                <a:rPr lang="en-US" sz="2000" dirty="0">
                  <a:solidFill>
                    <a:srgbClr val="8B607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dirty="0" err="1">
                  <a:solidFill>
                    <a:srgbClr val="8B607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Üniversitesi</a:t>
              </a:r>
              <a:r>
                <a:rPr lang="en-US" sz="2000" dirty="0">
                  <a:solidFill>
                    <a:srgbClr val="8B607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 |  </a:t>
              </a:r>
              <a:r>
                <a:rPr lang="en-US" sz="2000" dirty="0" err="1">
                  <a:solidFill>
                    <a:srgbClr val="8B607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Göğüs</a:t>
              </a:r>
              <a:r>
                <a:rPr lang="en-US" sz="2000" dirty="0">
                  <a:solidFill>
                    <a:srgbClr val="8B607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dirty="0" err="1">
                  <a:solidFill>
                    <a:srgbClr val="8B607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Hastalıkları</a:t>
              </a:r>
              <a:r>
                <a:rPr lang="en-US" sz="2000" dirty="0">
                  <a:solidFill>
                    <a:srgbClr val="8B607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dirty="0" err="1">
                  <a:solidFill>
                    <a:srgbClr val="8B607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Anabilim</a:t>
              </a:r>
              <a:r>
                <a:rPr lang="en-US" sz="2000" dirty="0">
                  <a:solidFill>
                    <a:srgbClr val="8B607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Dalı  </a:t>
              </a:r>
              <a:r>
                <a:rPr lang="en-US" sz="2000" dirty="0" smtClean="0">
                  <a:solidFill>
                    <a:srgbClr val="8B607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|</a:t>
              </a:r>
              <a:r>
                <a:rPr lang="tr-TR" sz="2000" dirty="0" smtClean="0">
                  <a:solidFill>
                    <a:srgbClr val="8B607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2026 SUBAT</a:t>
              </a:r>
              <a:endParaRPr lang="en-US" sz="2000" dirty="0">
                <a:solidFill>
                  <a:srgbClr val="8B6070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</p:txBody>
        </p:sp>
      </p:grpSp>
      <p:pic>
        <p:nvPicPr>
          <p:cNvPr id="25" name="Resim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713318"/>
            <a:ext cx="7620000" cy="57721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97" y="-12697"/>
            <a:ext cx="18313403" cy="1342139"/>
            <a:chOff x="0" y="0"/>
            <a:chExt cx="24417871" cy="1789519"/>
          </a:xfrm>
        </p:grpSpPr>
        <p:sp>
          <p:nvSpPr>
            <p:cNvPr id="3" name="Freeform 3"/>
            <p:cNvSpPr/>
            <p:nvPr/>
          </p:nvSpPr>
          <p:spPr>
            <a:xfrm>
              <a:off x="16891" y="16891"/>
              <a:ext cx="24383999" cy="1755648"/>
            </a:xfrm>
            <a:custGeom>
              <a:avLst/>
              <a:gdLst/>
              <a:ahLst/>
              <a:cxnLst/>
              <a:rect l="l" t="t" r="r" b="b"/>
              <a:pathLst>
                <a:path w="24383999" h="1755648">
                  <a:moveTo>
                    <a:pt x="0" y="0"/>
                  </a:moveTo>
                  <a:lnTo>
                    <a:pt x="24383999" y="0"/>
                  </a:lnTo>
                  <a:lnTo>
                    <a:pt x="24383999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417782" cy="1789430"/>
            </a:xfrm>
            <a:custGeom>
              <a:avLst/>
              <a:gdLst/>
              <a:ahLst/>
              <a:cxnLst/>
              <a:rect l="l" t="t" r="r" b="b"/>
              <a:pathLst>
                <a:path w="24417782" h="1789430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772539"/>
                  </a:lnTo>
                  <a:cubicBezTo>
                    <a:pt x="24417782" y="1781937"/>
                    <a:pt x="24410163" y="1789430"/>
                    <a:pt x="24400890" y="1789430"/>
                  </a:cubicBezTo>
                  <a:lnTo>
                    <a:pt x="16891" y="1789430"/>
                  </a:lnTo>
                  <a:cubicBezTo>
                    <a:pt x="7493" y="1789430"/>
                    <a:pt x="0" y="1781810"/>
                    <a:pt x="0" y="177253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772539"/>
                  </a:lnTo>
                  <a:lnTo>
                    <a:pt x="16891" y="1772539"/>
                  </a:lnTo>
                  <a:lnTo>
                    <a:pt x="16891" y="1755648"/>
                  </a:lnTo>
                  <a:lnTo>
                    <a:pt x="24400890" y="1755648"/>
                  </a:lnTo>
                  <a:lnTo>
                    <a:pt x="24400890" y="1772539"/>
                  </a:lnTo>
                  <a:lnTo>
                    <a:pt x="24384000" y="177253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12697" y="1304039"/>
            <a:ext cx="18313403" cy="153419"/>
            <a:chOff x="0" y="0"/>
            <a:chExt cx="24417871" cy="204559"/>
          </a:xfrm>
        </p:grpSpPr>
        <p:sp>
          <p:nvSpPr>
            <p:cNvPr id="6" name="Freeform 6"/>
            <p:cNvSpPr/>
            <p:nvPr/>
          </p:nvSpPr>
          <p:spPr>
            <a:xfrm>
              <a:off x="16891" y="16891"/>
              <a:ext cx="24383999" cy="170688"/>
            </a:xfrm>
            <a:custGeom>
              <a:avLst/>
              <a:gdLst/>
              <a:ahLst/>
              <a:cxnLst/>
              <a:rect l="l" t="t" r="r" b="b"/>
              <a:pathLst>
                <a:path w="24383999" h="170688">
                  <a:moveTo>
                    <a:pt x="0" y="0"/>
                  </a:moveTo>
                  <a:lnTo>
                    <a:pt x="24383999" y="0"/>
                  </a:lnTo>
                  <a:lnTo>
                    <a:pt x="24383999" y="170688"/>
                  </a:lnTo>
                  <a:lnTo>
                    <a:pt x="0" y="170688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4417782" cy="204472"/>
            </a:xfrm>
            <a:custGeom>
              <a:avLst/>
              <a:gdLst/>
              <a:ahLst/>
              <a:cxnLst/>
              <a:rect l="l" t="t" r="r" b="b"/>
              <a:pathLst>
                <a:path w="24417782" h="204472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87579"/>
                  </a:lnTo>
                  <a:cubicBezTo>
                    <a:pt x="24417782" y="196977"/>
                    <a:pt x="24410163" y="204470"/>
                    <a:pt x="24400890" y="204470"/>
                  </a:cubicBezTo>
                  <a:lnTo>
                    <a:pt x="16891" y="204470"/>
                  </a:lnTo>
                  <a:cubicBezTo>
                    <a:pt x="7620" y="204597"/>
                    <a:pt x="0" y="196977"/>
                    <a:pt x="0" y="18757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87579"/>
                  </a:lnTo>
                  <a:lnTo>
                    <a:pt x="16891" y="187579"/>
                  </a:lnTo>
                  <a:lnTo>
                    <a:pt x="16891" y="170688"/>
                  </a:lnTo>
                  <a:lnTo>
                    <a:pt x="24400890" y="170688"/>
                  </a:lnTo>
                  <a:lnTo>
                    <a:pt x="24400890" y="187579"/>
                  </a:lnTo>
                  <a:lnTo>
                    <a:pt x="24384000" y="18757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12697" y="-12697"/>
            <a:ext cx="153419" cy="10312403"/>
            <a:chOff x="0" y="0"/>
            <a:chExt cx="204559" cy="13749871"/>
          </a:xfrm>
        </p:grpSpPr>
        <p:sp>
          <p:nvSpPr>
            <p:cNvPr id="9" name="Freeform 9"/>
            <p:cNvSpPr/>
            <p:nvPr/>
          </p:nvSpPr>
          <p:spPr>
            <a:xfrm>
              <a:off x="16891" y="16891"/>
              <a:ext cx="170688" cy="13715999"/>
            </a:xfrm>
            <a:custGeom>
              <a:avLst/>
              <a:gdLst/>
              <a:ahLst/>
              <a:cxnLst/>
              <a:rect l="l" t="t" r="r" b="b"/>
              <a:pathLst>
                <a:path w="170688" h="13715999">
                  <a:moveTo>
                    <a:pt x="0" y="0"/>
                  </a:moveTo>
                  <a:lnTo>
                    <a:pt x="170688" y="0"/>
                  </a:lnTo>
                  <a:lnTo>
                    <a:pt x="170688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04470" cy="13749782"/>
            </a:xfrm>
            <a:custGeom>
              <a:avLst/>
              <a:gdLst/>
              <a:ahLst/>
              <a:cxnLst/>
              <a:rect l="l" t="t" r="r" b="b"/>
              <a:pathLst>
                <a:path w="204470" h="13749782">
                  <a:moveTo>
                    <a:pt x="16891" y="0"/>
                  </a:moveTo>
                  <a:lnTo>
                    <a:pt x="187579" y="0"/>
                  </a:lnTo>
                  <a:cubicBezTo>
                    <a:pt x="196977" y="0"/>
                    <a:pt x="204470" y="7620"/>
                    <a:pt x="204470" y="16891"/>
                  </a:cubicBezTo>
                  <a:lnTo>
                    <a:pt x="204470" y="13732890"/>
                  </a:lnTo>
                  <a:cubicBezTo>
                    <a:pt x="204470" y="13742290"/>
                    <a:pt x="196850" y="13749782"/>
                    <a:pt x="187579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187579" y="13716000"/>
                  </a:lnTo>
                  <a:lnTo>
                    <a:pt x="187579" y="13732890"/>
                  </a:lnTo>
                  <a:lnTo>
                    <a:pt x="170688" y="13732890"/>
                  </a:lnTo>
                  <a:lnTo>
                    <a:pt x="170688" y="16891"/>
                  </a:lnTo>
                  <a:lnTo>
                    <a:pt x="187579" y="16891"/>
                  </a:lnTo>
                  <a:lnTo>
                    <a:pt x="187579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457200" y="182880"/>
            <a:ext cx="17373600" cy="1005840"/>
            <a:chOff x="0" y="0"/>
            <a:chExt cx="23164800" cy="13411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164800" cy="1341120"/>
            </a:xfrm>
            <a:custGeom>
              <a:avLst/>
              <a:gdLst/>
              <a:ahLst/>
              <a:cxnLst/>
              <a:rect l="l" t="t" r="r" b="b"/>
              <a:pathLst>
                <a:path w="23164800" h="1341120">
                  <a:moveTo>
                    <a:pt x="0" y="0"/>
                  </a:moveTo>
                  <a:lnTo>
                    <a:pt x="23164800" y="0"/>
                  </a:lnTo>
                  <a:lnTo>
                    <a:pt x="2316480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86559" b="-286559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23164800" cy="13506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280"/>
                </a:lnSpc>
              </a:pPr>
              <a:r>
                <a:rPr lang="en-US" sz="4400" b="1">
                  <a:solidFill>
                    <a:srgbClr val="FFFFFF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Tarihçe: Binlerce Yıllık Mücadele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53063" y="5290823"/>
            <a:ext cx="17581883" cy="135131"/>
            <a:chOff x="0" y="0"/>
            <a:chExt cx="23442511" cy="180175"/>
          </a:xfrm>
        </p:grpSpPr>
        <p:sp>
          <p:nvSpPr>
            <p:cNvPr id="15" name="Freeform 15"/>
            <p:cNvSpPr/>
            <p:nvPr/>
          </p:nvSpPr>
          <p:spPr>
            <a:xfrm>
              <a:off x="16891" y="16891"/>
              <a:ext cx="23408639" cy="146304"/>
            </a:xfrm>
            <a:custGeom>
              <a:avLst/>
              <a:gdLst/>
              <a:ahLst/>
              <a:cxnLst/>
              <a:rect l="l" t="t" r="r" b="b"/>
              <a:pathLst>
                <a:path w="23408639" h="146304">
                  <a:moveTo>
                    <a:pt x="0" y="0"/>
                  </a:moveTo>
                  <a:lnTo>
                    <a:pt x="23408639" y="0"/>
                  </a:lnTo>
                  <a:lnTo>
                    <a:pt x="23408639" y="146304"/>
                  </a:lnTo>
                  <a:lnTo>
                    <a:pt x="0" y="146304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23442422" cy="180088"/>
            </a:xfrm>
            <a:custGeom>
              <a:avLst/>
              <a:gdLst/>
              <a:ahLst/>
              <a:cxnLst/>
              <a:rect l="l" t="t" r="r" b="b"/>
              <a:pathLst>
                <a:path w="23442422" h="180088">
                  <a:moveTo>
                    <a:pt x="16891" y="0"/>
                  </a:moveTo>
                  <a:lnTo>
                    <a:pt x="23425530" y="0"/>
                  </a:lnTo>
                  <a:cubicBezTo>
                    <a:pt x="23434929" y="0"/>
                    <a:pt x="23442422" y="7620"/>
                    <a:pt x="23442422" y="16891"/>
                  </a:cubicBezTo>
                  <a:lnTo>
                    <a:pt x="23442422" y="163195"/>
                  </a:lnTo>
                  <a:cubicBezTo>
                    <a:pt x="23442422" y="172593"/>
                    <a:pt x="23434802" y="180086"/>
                    <a:pt x="23425530" y="180086"/>
                  </a:cubicBezTo>
                  <a:lnTo>
                    <a:pt x="16891" y="180086"/>
                  </a:lnTo>
                  <a:cubicBezTo>
                    <a:pt x="7620" y="180213"/>
                    <a:pt x="0" y="172593"/>
                    <a:pt x="0" y="163195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63195"/>
                  </a:lnTo>
                  <a:lnTo>
                    <a:pt x="16891" y="163195"/>
                  </a:lnTo>
                  <a:lnTo>
                    <a:pt x="16891" y="146304"/>
                  </a:lnTo>
                  <a:lnTo>
                    <a:pt x="23425530" y="146304"/>
                  </a:lnTo>
                  <a:lnTo>
                    <a:pt x="23425530" y="163195"/>
                  </a:lnTo>
                  <a:lnTo>
                    <a:pt x="23408639" y="163195"/>
                  </a:lnTo>
                  <a:lnTo>
                    <a:pt x="23408639" y="16891"/>
                  </a:lnTo>
                  <a:lnTo>
                    <a:pt x="23425530" y="16891"/>
                  </a:lnTo>
                  <a:lnTo>
                    <a:pt x="2342553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353063" y="4815335"/>
            <a:ext cx="976379" cy="976379"/>
            <a:chOff x="0" y="0"/>
            <a:chExt cx="1301839" cy="1301839"/>
          </a:xfrm>
        </p:grpSpPr>
        <p:sp>
          <p:nvSpPr>
            <p:cNvPr id="18" name="Freeform 18"/>
            <p:cNvSpPr/>
            <p:nvPr/>
          </p:nvSpPr>
          <p:spPr>
            <a:xfrm>
              <a:off x="16891" y="16891"/>
              <a:ext cx="1267968" cy="1267968"/>
            </a:xfrm>
            <a:custGeom>
              <a:avLst/>
              <a:gdLst/>
              <a:ahLst/>
              <a:cxnLst/>
              <a:rect l="l" t="t" r="r" b="b"/>
              <a:pathLst>
                <a:path w="1267968" h="1267968">
                  <a:moveTo>
                    <a:pt x="0" y="633984"/>
                  </a:moveTo>
                  <a:cubicBezTo>
                    <a:pt x="0" y="283845"/>
                    <a:pt x="283845" y="0"/>
                    <a:pt x="633984" y="0"/>
                  </a:cubicBezTo>
                  <a:cubicBezTo>
                    <a:pt x="984123" y="0"/>
                    <a:pt x="1267968" y="283845"/>
                    <a:pt x="1267968" y="633984"/>
                  </a:cubicBezTo>
                  <a:cubicBezTo>
                    <a:pt x="1267968" y="984123"/>
                    <a:pt x="984123" y="1267968"/>
                    <a:pt x="633984" y="1267968"/>
                  </a:cubicBezTo>
                  <a:cubicBezTo>
                    <a:pt x="283845" y="1267968"/>
                    <a:pt x="0" y="984123"/>
                    <a:pt x="0" y="633984"/>
                  </a:cubicBez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1301750" cy="1301750"/>
            </a:xfrm>
            <a:custGeom>
              <a:avLst/>
              <a:gdLst/>
              <a:ahLst/>
              <a:cxnLst/>
              <a:rect l="l" t="t" r="r" b="b"/>
              <a:pathLst>
                <a:path w="1301750" h="1301750">
                  <a:moveTo>
                    <a:pt x="0" y="650875"/>
                  </a:moveTo>
                  <a:cubicBezTo>
                    <a:pt x="0" y="291465"/>
                    <a:pt x="291465" y="0"/>
                    <a:pt x="650875" y="0"/>
                  </a:cubicBezTo>
                  <a:lnTo>
                    <a:pt x="650875" y="16891"/>
                  </a:lnTo>
                  <a:lnTo>
                    <a:pt x="650875" y="0"/>
                  </a:lnTo>
                  <a:cubicBezTo>
                    <a:pt x="1010412" y="0"/>
                    <a:pt x="1301750" y="291465"/>
                    <a:pt x="1301750" y="650875"/>
                  </a:cubicBezTo>
                  <a:lnTo>
                    <a:pt x="1284859" y="650875"/>
                  </a:lnTo>
                  <a:lnTo>
                    <a:pt x="1301750" y="650875"/>
                  </a:lnTo>
                  <a:cubicBezTo>
                    <a:pt x="1301750" y="1010412"/>
                    <a:pt x="1010285" y="1301750"/>
                    <a:pt x="650875" y="1301750"/>
                  </a:cubicBezTo>
                  <a:lnTo>
                    <a:pt x="650875" y="1284859"/>
                  </a:lnTo>
                  <a:lnTo>
                    <a:pt x="650875" y="1301750"/>
                  </a:lnTo>
                  <a:cubicBezTo>
                    <a:pt x="291465" y="1301877"/>
                    <a:pt x="0" y="1010412"/>
                    <a:pt x="0" y="650875"/>
                  </a:cubicBezTo>
                  <a:lnTo>
                    <a:pt x="16891" y="650875"/>
                  </a:lnTo>
                  <a:lnTo>
                    <a:pt x="33909" y="650875"/>
                  </a:lnTo>
                  <a:lnTo>
                    <a:pt x="16891" y="650875"/>
                  </a:lnTo>
                  <a:lnTo>
                    <a:pt x="0" y="650875"/>
                  </a:lnTo>
                  <a:moveTo>
                    <a:pt x="33909" y="650875"/>
                  </a:moveTo>
                  <a:cubicBezTo>
                    <a:pt x="33909" y="660273"/>
                    <a:pt x="26289" y="667766"/>
                    <a:pt x="17018" y="667766"/>
                  </a:cubicBezTo>
                  <a:cubicBezTo>
                    <a:pt x="7747" y="667766"/>
                    <a:pt x="0" y="660273"/>
                    <a:pt x="0" y="650875"/>
                  </a:cubicBezTo>
                  <a:cubicBezTo>
                    <a:pt x="0" y="641477"/>
                    <a:pt x="7620" y="633984"/>
                    <a:pt x="16891" y="633984"/>
                  </a:cubicBezTo>
                  <a:cubicBezTo>
                    <a:pt x="26162" y="633984"/>
                    <a:pt x="33782" y="641604"/>
                    <a:pt x="33782" y="650875"/>
                  </a:cubicBezTo>
                  <a:cubicBezTo>
                    <a:pt x="33782" y="991616"/>
                    <a:pt x="310007" y="1267968"/>
                    <a:pt x="650875" y="1267968"/>
                  </a:cubicBezTo>
                  <a:cubicBezTo>
                    <a:pt x="991616" y="1267968"/>
                    <a:pt x="1267968" y="991743"/>
                    <a:pt x="1267968" y="650875"/>
                  </a:cubicBezTo>
                  <a:cubicBezTo>
                    <a:pt x="1267968" y="310134"/>
                    <a:pt x="991743" y="33782"/>
                    <a:pt x="650875" y="33782"/>
                  </a:cubicBezTo>
                  <a:lnTo>
                    <a:pt x="650875" y="16891"/>
                  </a:lnTo>
                  <a:lnTo>
                    <a:pt x="650875" y="33909"/>
                  </a:lnTo>
                  <a:cubicBezTo>
                    <a:pt x="310134" y="33909"/>
                    <a:pt x="33909" y="310134"/>
                    <a:pt x="33909" y="650875"/>
                  </a:cubicBez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-91440" y="2779776"/>
            <a:ext cx="1828800" cy="1463040"/>
            <a:chOff x="0" y="0"/>
            <a:chExt cx="2438400" cy="195072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438400" cy="1950720"/>
            </a:xfrm>
            <a:custGeom>
              <a:avLst/>
              <a:gdLst/>
              <a:ahLst/>
              <a:cxnLst/>
              <a:rect l="l" t="t" r="r" b="b"/>
              <a:pathLst>
                <a:path w="2438400" h="1950720">
                  <a:moveTo>
                    <a:pt x="0" y="0"/>
                  </a:moveTo>
                  <a:lnTo>
                    <a:pt x="2438400" y="0"/>
                  </a:lnTo>
                  <a:lnTo>
                    <a:pt x="2438400" y="1950720"/>
                  </a:lnTo>
                  <a:lnTo>
                    <a:pt x="0" y="19507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52642" r="-52642"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0" y="-9525"/>
              <a:ext cx="2438400" cy="19602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879"/>
                </a:lnSpc>
              </a:pPr>
              <a:r>
                <a:rPr lang="en-US" sz="2400" b="1">
                  <a:solidFill>
                    <a:srgbClr val="6B1E3B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M.Ö.</a:t>
              </a:r>
            </a:p>
            <a:p>
              <a:pPr algn="ctr">
                <a:lnSpc>
                  <a:spcPts val="2879"/>
                </a:lnSpc>
              </a:pPr>
              <a:r>
                <a:rPr lang="en-US" sz="2400" b="1">
                  <a:solidFill>
                    <a:srgbClr val="6B1E3B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8000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-91440" y="6126480"/>
            <a:ext cx="1920240" cy="2743200"/>
            <a:chOff x="0" y="0"/>
            <a:chExt cx="2560320" cy="36576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560320" cy="3657600"/>
            </a:xfrm>
            <a:custGeom>
              <a:avLst/>
              <a:gdLst/>
              <a:ahLst/>
              <a:cxnLst/>
              <a:rect l="l" t="t" r="r" b="b"/>
              <a:pathLst>
                <a:path w="2560320" h="3657600">
                  <a:moveTo>
                    <a:pt x="0" y="0"/>
                  </a:moveTo>
                  <a:lnTo>
                    <a:pt x="2560320" y="0"/>
                  </a:lnTo>
                  <a:lnTo>
                    <a:pt x="2560320" y="3657600"/>
                  </a:lnTo>
                  <a:lnTo>
                    <a:pt x="0" y="36576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133290" r="-133290"/>
              </a:stretch>
            </a:blipFill>
          </p:spPr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2560320" cy="37052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640"/>
                </a:lnSpc>
              </a:pPr>
              <a:r>
                <a:rPr lang="en-US" sz="2200">
                  <a:solidFill>
                    <a:srgbClr val="4A203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İnsan iskelet</a:t>
              </a:r>
            </a:p>
            <a:p>
              <a:pPr algn="ctr">
                <a:lnSpc>
                  <a:spcPts val="2640"/>
                </a:lnSpc>
              </a:pPr>
              <a:r>
                <a:rPr lang="en-US" sz="2200">
                  <a:solidFill>
                    <a:srgbClr val="4A203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kalıntılarında</a:t>
              </a:r>
            </a:p>
            <a:p>
              <a:pPr algn="ctr">
                <a:lnSpc>
                  <a:spcPts val="2640"/>
                </a:lnSpc>
              </a:pPr>
              <a:r>
                <a:rPr lang="en-US" sz="2200">
                  <a:solidFill>
                    <a:srgbClr val="4A203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tüberküloz izi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376423" y="4815335"/>
            <a:ext cx="976379" cy="976379"/>
            <a:chOff x="0" y="0"/>
            <a:chExt cx="1301839" cy="1301839"/>
          </a:xfrm>
        </p:grpSpPr>
        <p:sp>
          <p:nvSpPr>
            <p:cNvPr id="27" name="Freeform 27"/>
            <p:cNvSpPr/>
            <p:nvPr/>
          </p:nvSpPr>
          <p:spPr>
            <a:xfrm>
              <a:off x="16891" y="16891"/>
              <a:ext cx="1267968" cy="1267968"/>
            </a:xfrm>
            <a:custGeom>
              <a:avLst/>
              <a:gdLst/>
              <a:ahLst/>
              <a:cxnLst/>
              <a:rect l="l" t="t" r="r" b="b"/>
              <a:pathLst>
                <a:path w="1267968" h="1267968">
                  <a:moveTo>
                    <a:pt x="0" y="633984"/>
                  </a:moveTo>
                  <a:cubicBezTo>
                    <a:pt x="0" y="283845"/>
                    <a:pt x="283845" y="0"/>
                    <a:pt x="633984" y="0"/>
                  </a:cubicBezTo>
                  <a:cubicBezTo>
                    <a:pt x="984123" y="0"/>
                    <a:pt x="1267968" y="283845"/>
                    <a:pt x="1267968" y="633984"/>
                  </a:cubicBezTo>
                  <a:cubicBezTo>
                    <a:pt x="1267968" y="984123"/>
                    <a:pt x="984123" y="1267968"/>
                    <a:pt x="633984" y="1267968"/>
                  </a:cubicBezTo>
                  <a:cubicBezTo>
                    <a:pt x="283845" y="1267968"/>
                    <a:pt x="0" y="984123"/>
                    <a:pt x="0" y="633984"/>
                  </a:cubicBez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0" y="0"/>
              <a:ext cx="1301750" cy="1301750"/>
            </a:xfrm>
            <a:custGeom>
              <a:avLst/>
              <a:gdLst/>
              <a:ahLst/>
              <a:cxnLst/>
              <a:rect l="l" t="t" r="r" b="b"/>
              <a:pathLst>
                <a:path w="1301750" h="1301750">
                  <a:moveTo>
                    <a:pt x="0" y="650875"/>
                  </a:moveTo>
                  <a:cubicBezTo>
                    <a:pt x="0" y="291465"/>
                    <a:pt x="291465" y="0"/>
                    <a:pt x="650875" y="0"/>
                  </a:cubicBezTo>
                  <a:lnTo>
                    <a:pt x="650875" y="16891"/>
                  </a:lnTo>
                  <a:lnTo>
                    <a:pt x="650875" y="0"/>
                  </a:lnTo>
                  <a:cubicBezTo>
                    <a:pt x="1010412" y="0"/>
                    <a:pt x="1301750" y="291465"/>
                    <a:pt x="1301750" y="650875"/>
                  </a:cubicBezTo>
                  <a:lnTo>
                    <a:pt x="1284859" y="650875"/>
                  </a:lnTo>
                  <a:lnTo>
                    <a:pt x="1301750" y="650875"/>
                  </a:lnTo>
                  <a:cubicBezTo>
                    <a:pt x="1301750" y="1010412"/>
                    <a:pt x="1010285" y="1301750"/>
                    <a:pt x="650875" y="1301750"/>
                  </a:cubicBezTo>
                  <a:lnTo>
                    <a:pt x="650875" y="1284859"/>
                  </a:lnTo>
                  <a:lnTo>
                    <a:pt x="650875" y="1301750"/>
                  </a:lnTo>
                  <a:cubicBezTo>
                    <a:pt x="291465" y="1301877"/>
                    <a:pt x="0" y="1010412"/>
                    <a:pt x="0" y="650875"/>
                  </a:cubicBezTo>
                  <a:lnTo>
                    <a:pt x="16891" y="650875"/>
                  </a:lnTo>
                  <a:lnTo>
                    <a:pt x="33909" y="650875"/>
                  </a:lnTo>
                  <a:lnTo>
                    <a:pt x="16891" y="650875"/>
                  </a:lnTo>
                  <a:lnTo>
                    <a:pt x="0" y="650875"/>
                  </a:lnTo>
                  <a:moveTo>
                    <a:pt x="33909" y="650875"/>
                  </a:moveTo>
                  <a:cubicBezTo>
                    <a:pt x="33909" y="660273"/>
                    <a:pt x="26289" y="667766"/>
                    <a:pt x="17018" y="667766"/>
                  </a:cubicBezTo>
                  <a:cubicBezTo>
                    <a:pt x="7747" y="667766"/>
                    <a:pt x="0" y="660273"/>
                    <a:pt x="0" y="650875"/>
                  </a:cubicBezTo>
                  <a:cubicBezTo>
                    <a:pt x="0" y="641477"/>
                    <a:pt x="7620" y="633984"/>
                    <a:pt x="16891" y="633984"/>
                  </a:cubicBezTo>
                  <a:cubicBezTo>
                    <a:pt x="26162" y="633984"/>
                    <a:pt x="33782" y="641604"/>
                    <a:pt x="33782" y="650875"/>
                  </a:cubicBezTo>
                  <a:cubicBezTo>
                    <a:pt x="33782" y="991616"/>
                    <a:pt x="310007" y="1267968"/>
                    <a:pt x="650875" y="1267968"/>
                  </a:cubicBezTo>
                  <a:cubicBezTo>
                    <a:pt x="991616" y="1267968"/>
                    <a:pt x="1267968" y="991743"/>
                    <a:pt x="1267968" y="650875"/>
                  </a:cubicBezTo>
                  <a:cubicBezTo>
                    <a:pt x="1267968" y="310134"/>
                    <a:pt x="991743" y="33782"/>
                    <a:pt x="650875" y="33782"/>
                  </a:cubicBezTo>
                  <a:lnTo>
                    <a:pt x="650875" y="16891"/>
                  </a:lnTo>
                  <a:lnTo>
                    <a:pt x="650875" y="33909"/>
                  </a:lnTo>
                  <a:cubicBezTo>
                    <a:pt x="310134" y="33909"/>
                    <a:pt x="33909" y="310134"/>
                    <a:pt x="33909" y="650875"/>
                  </a:cubicBez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3931920" y="2779776"/>
            <a:ext cx="1828800" cy="1463040"/>
            <a:chOff x="0" y="0"/>
            <a:chExt cx="2438400" cy="195072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438400" cy="1950720"/>
            </a:xfrm>
            <a:custGeom>
              <a:avLst/>
              <a:gdLst/>
              <a:ahLst/>
              <a:cxnLst/>
              <a:rect l="l" t="t" r="r" b="b"/>
              <a:pathLst>
                <a:path w="2438400" h="1950720">
                  <a:moveTo>
                    <a:pt x="0" y="0"/>
                  </a:moveTo>
                  <a:lnTo>
                    <a:pt x="2438400" y="0"/>
                  </a:lnTo>
                  <a:lnTo>
                    <a:pt x="2438400" y="1950720"/>
                  </a:lnTo>
                  <a:lnTo>
                    <a:pt x="0" y="19507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52642" r="-52642"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0" y="-9525"/>
              <a:ext cx="2438400" cy="19602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879"/>
                </a:lnSpc>
              </a:pPr>
              <a:r>
                <a:rPr lang="en-US" sz="2400" b="1">
                  <a:solidFill>
                    <a:srgbClr val="6B1E3B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M.Ö.</a:t>
              </a:r>
            </a:p>
            <a:p>
              <a:pPr algn="ctr">
                <a:lnSpc>
                  <a:spcPts val="2879"/>
                </a:lnSpc>
              </a:pPr>
              <a:r>
                <a:rPr lang="en-US" sz="2400" b="1">
                  <a:solidFill>
                    <a:srgbClr val="6B1E3B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3500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931920" y="6126480"/>
            <a:ext cx="1920240" cy="2743200"/>
            <a:chOff x="0" y="0"/>
            <a:chExt cx="2560320" cy="36576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560320" cy="3657600"/>
            </a:xfrm>
            <a:custGeom>
              <a:avLst/>
              <a:gdLst/>
              <a:ahLst/>
              <a:cxnLst/>
              <a:rect l="l" t="t" r="r" b="b"/>
              <a:pathLst>
                <a:path w="2560320" h="3657600">
                  <a:moveTo>
                    <a:pt x="0" y="0"/>
                  </a:moveTo>
                  <a:lnTo>
                    <a:pt x="2560320" y="0"/>
                  </a:lnTo>
                  <a:lnTo>
                    <a:pt x="2560320" y="3657600"/>
                  </a:lnTo>
                  <a:lnTo>
                    <a:pt x="0" y="36576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133290" r="-133290"/>
              </a:stretch>
            </a:blipFill>
          </p:spPr>
        </p:sp>
        <p:sp>
          <p:nvSpPr>
            <p:cNvPr id="34" name="TextBox 34"/>
            <p:cNvSpPr txBox="1"/>
            <p:nvPr/>
          </p:nvSpPr>
          <p:spPr>
            <a:xfrm>
              <a:off x="0" y="-47625"/>
              <a:ext cx="2560320" cy="37052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640"/>
                </a:lnSpc>
              </a:pPr>
              <a:r>
                <a:rPr lang="en-US" sz="2200">
                  <a:solidFill>
                    <a:srgbClr val="4A203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Mısır mumyaları:</a:t>
              </a:r>
            </a:p>
            <a:p>
              <a:pPr algn="ctr">
                <a:lnSpc>
                  <a:spcPts val="2640"/>
                </a:lnSpc>
              </a:pPr>
              <a:r>
                <a:rPr lang="en-US" sz="2200">
                  <a:solidFill>
                    <a:srgbClr val="4A203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vertebra lezyonları</a:t>
              </a:r>
            </a:p>
            <a:p>
              <a:pPr algn="ctr">
                <a:lnSpc>
                  <a:spcPts val="2640"/>
                </a:lnSpc>
              </a:pPr>
              <a:r>
                <a:rPr lang="en-US" sz="2200">
                  <a:solidFill>
                    <a:srgbClr val="4A203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ve psoas abseleri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8399783" y="4815335"/>
            <a:ext cx="976379" cy="976379"/>
            <a:chOff x="0" y="0"/>
            <a:chExt cx="1301839" cy="1301839"/>
          </a:xfrm>
        </p:grpSpPr>
        <p:sp>
          <p:nvSpPr>
            <p:cNvPr id="36" name="Freeform 36"/>
            <p:cNvSpPr/>
            <p:nvPr/>
          </p:nvSpPr>
          <p:spPr>
            <a:xfrm>
              <a:off x="16891" y="16891"/>
              <a:ext cx="1267968" cy="1267968"/>
            </a:xfrm>
            <a:custGeom>
              <a:avLst/>
              <a:gdLst/>
              <a:ahLst/>
              <a:cxnLst/>
              <a:rect l="l" t="t" r="r" b="b"/>
              <a:pathLst>
                <a:path w="1267968" h="1267968">
                  <a:moveTo>
                    <a:pt x="0" y="633984"/>
                  </a:moveTo>
                  <a:cubicBezTo>
                    <a:pt x="0" y="283845"/>
                    <a:pt x="283845" y="0"/>
                    <a:pt x="633984" y="0"/>
                  </a:cubicBezTo>
                  <a:cubicBezTo>
                    <a:pt x="984123" y="0"/>
                    <a:pt x="1267968" y="283845"/>
                    <a:pt x="1267968" y="633984"/>
                  </a:cubicBezTo>
                  <a:cubicBezTo>
                    <a:pt x="1267968" y="984123"/>
                    <a:pt x="984123" y="1267968"/>
                    <a:pt x="633984" y="1267968"/>
                  </a:cubicBezTo>
                  <a:cubicBezTo>
                    <a:pt x="283845" y="1267968"/>
                    <a:pt x="0" y="984123"/>
                    <a:pt x="0" y="633984"/>
                  </a:cubicBez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37" name="Freeform 37"/>
            <p:cNvSpPr/>
            <p:nvPr/>
          </p:nvSpPr>
          <p:spPr>
            <a:xfrm>
              <a:off x="0" y="0"/>
              <a:ext cx="1301750" cy="1301750"/>
            </a:xfrm>
            <a:custGeom>
              <a:avLst/>
              <a:gdLst/>
              <a:ahLst/>
              <a:cxnLst/>
              <a:rect l="l" t="t" r="r" b="b"/>
              <a:pathLst>
                <a:path w="1301750" h="1301750">
                  <a:moveTo>
                    <a:pt x="0" y="650875"/>
                  </a:moveTo>
                  <a:cubicBezTo>
                    <a:pt x="0" y="291465"/>
                    <a:pt x="291465" y="0"/>
                    <a:pt x="650875" y="0"/>
                  </a:cubicBezTo>
                  <a:lnTo>
                    <a:pt x="650875" y="16891"/>
                  </a:lnTo>
                  <a:lnTo>
                    <a:pt x="650875" y="0"/>
                  </a:lnTo>
                  <a:cubicBezTo>
                    <a:pt x="1010412" y="0"/>
                    <a:pt x="1301750" y="291465"/>
                    <a:pt x="1301750" y="650875"/>
                  </a:cubicBezTo>
                  <a:lnTo>
                    <a:pt x="1284859" y="650875"/>
                  </a:lnTo>
                  <a:lnTo>
                    <a:pt x="1301750" y="650875"/>
                  </a:lnTo>
                  <a:cubicBezTo>
                    <a:pt x="1301750" y="1010412"/>
                    <a:pt x="1010285" y="1301750"/>
                    <a:pt x="650875" y="1301750"/>
                  </a:cubicBezTo>
                  <a:lnTo>
                    <a:pt x="650875" y="1284859"/>
                  </a:lnTo>
                  <a:lnTo>
                    <a:pt x="650875" y="1301750"/>
                  </a:lnTo>
                  <a:cubicBezTo>
                    <a:pt x="291465" y="1301877"/>
                    <a:pt x="0" y="1010412"/>
                    <a:pt x="0" y="650875"/>
                  </a:cubicBezTo>
                  <a:lnTo>
                    <a:pt x="16891" y="650875"/>
                  </a:lnTo>
                  <a:lnTo>
                    <a:pt x="33909" y="650875"/>
                  </a:lnTo>
                  <a:lnTo>
                    <a:pt x="16891" y="650875"/>
                  </a:lnTo>
                  <a:lnTo>
                    <a:pt x="0" y="650875"/>
                  </a:lnTo>
                  <a:moveTo>
                    <a:pt x="33909" y="650875"/>
                  </a:moveTo>
                  <a:cubicBezTo>
                    <a:pt x="33909" y="660273"/>
                    <a:pt x="26289" y="667766"/>
                    <a:pt x="17018" y="667766"/>
                  </a:cubicBezTo>
                  <a:cubicBezTo>
                    <a:pt x="7747" y="667766"/>
                    <a:pt x="0" y="660273"/>
                    <a:pt x="0" y="650875"/>
                  </a:cubicBezTo>
                  <a:cubicBezTo>
                    <a:pt x="0" y="641477"/>
                    <a:pt x="7620" y="633984"/>
                    <a:pt x="16891" y="633984"/>
                  </a:cubicBezTo>
                  <a:cubicBezTo>
                    <a:pt x="26162" y="633984"/>
                    <a:pt x="33782" y="641604"/>
                    <a:pt x="33782" y="650875"/>
                  </a:cubicBezTo>
                  <a:cubicBezTo>
                    <a:pt x="33782" y="991616"/>
                    <a:pt x="310007" y="1267968"/>
                    <a:pt x="650875" y="1267968"/>
                  </a:cubicBezTo>
                  <a:cubicBezTo>
                    <a:pt x="991616" y="1267968"/>
                    <a:pt x="1267968" y="991743"/>
                    <a:pt x="1267968" y="650875"/>
                  </a:cubicBezTo>
                  <a:cubicBezTo>
                    <a:pt x="1267968" y="310134"/>
                    <a:pt x="991743" y="33782"/>
                    <a:pt x="650875" y="33782"/>
                  </a:cubicBezTo>
                  <a:lnTo>
                    <a:pt x="650875" y="16891"/>
                  </a:lnTo>
                  <a:lnTo>
                    <a:pt x="650875" y="33909"/>
                  </a:lnTo>
                  <a:cubicBezTo>
                    <a:pt x="310134" y="33909"/>
                    <a:pt x="33909" y="310134"/>
                    <a:pt x="33909" y="650875"/>
                  </a:cubicBez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38" name="Group 38"/>
          <p:cNvGrpSpPr/>
          <p:nvPr/>
        </p:nvGrpSpPr>
        <p:grpSpPr>
          <a:xfrm>
            <a:off x="7955280" y="2779776"/>
            <a:ext cx="1828800" cy="1463040"/>
            <a:chOff x="0" y="0"/>
            <a:chExt cx="2438400" cy="195072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438400" cy="1950720"/>
            </a:xfrm>
            <a:custGeom>
              <a:avLst/>
              <a:gdLst/>
              <a:ahLst/>
              <a:cxnLst/>
              <a:rect l="l" t="t" r="r" b="b"/>
              <a:pathLst>
                <a:path w="2438400" h="1950720">
                  <a:moveTo>
                    <a:pt x="0" y="0"/>
                  </a:moveTo>
                  <a:lnTo>
                    <a:pt x="2438400" y="0"/>
                  </a:lnTo>
                  <a:lnTo>
                    <a:pt x="2438400" y="1950720"/>
                  </a:lnTo>
                  <a:lnTo>
                    <a:pt x="0" y="19507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52642" r="-52642"/>
              </a:stretch>
            </a:blipFill>
          </p:spPr>
        </p:sp>
        <p:sp>
          <p:nvSpPr>
            <p:cNvPr id="40" name="TextBox 40"/>
            <p:cNvSpPr txBox="1"/>
            <p:nvPr/>
          </p:nvSpPr>
          <p:spPr>
            <a:xfrm>
              <a:off x="0" y="-9525"/>
              <a:ext cx="2438400" cy="19602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879"/>
                </a:lnSpc>
              </a:pPr>
              <a:r>
                <a:rPr lang="en-US" sz="2400" b="1">
                  <a:solidFill>
                    <a:srgbClr val="6B1E3B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M.Ö.</a:t>
              </a:r>
            </a:p>
            <a:p>
              <a:pPr algn="ctr">
                <a:lnSpc>
                  <a:spcPts val="2879"/>
                </a:lnSpc>
              </a:pPr>
              <a:r>
                <a:rPr lang="en-US" sz="2400" b="1">
                  <a:solidFill>
                    <a:srgbClr val="6B1E3B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460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7955280" y="6126480"/>
            <a:ext cx="1920240" cy="2743200"/>
            <a:chOff x="0" y="0"/>
            <a:chExt cx="2560320" cy="36576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560320" cy="3657600"/>
            </a:xfrm>
            <a:custGeom>
              <a:avLst/>
              <a:gdLst/>
              <a:ahLst/>
              <a:cxnLst/>
              <a:rect l="l" t="t" r="r" b="b"/>
              <a:pathLst>
                <a:path w="2560320" h="3657600">
                  <a:moveTo>
                    <a:pt x="0" y="0"/>
                  </a:moveTo>
                  <a:lnTo>
                    <a:pt x="2560320" y="0"/>
                  </a:lnTo>
                  <a:lnTo>
                    <a:pt x="2560320" y="3657600"/>
                  </a:lnTo>
                  <a:lnTo>
                    <a:pt x="0" y="36576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133290" r="-133290"/>
              </a:stretch>
            </a:blipFill>
          </p:spPr>
        </p:sp>
        <p:sp>
          <p:nvSpPr>
            <p:cNvPr id="43" name="TextBox 43"/>
            <p:cNvSpPr txBox="1"/>
            <p:nvPr/>
          </p:nvSpPr>
          <p:spPr>
            <a:xfrm>
              <a:off x="0" y="-47625"/>
              <a:ext cx="2560320" cy="37052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640"/>
                </a:lnSpc>
              </a:pPr>
              <a:r>
                <a:rPr lang="en-US" sz="2200">
                  <a:solidFill>
                    <a:srgbClr val="4A203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Hipokrat: "phtisis"</a:t>
              </a:r>
            </a:p>
            <a:p>
              <a:pPr algn="ctr">
                <a:lnSpc>
                  <a:spcPts val="2640"/>
                </a:lnSpc>
              </a:pPr>
              <a:r>
                <a:rPr lang="en-US" sz="2200">
                  <a:solidFill>
                    <a:srgbClr val="4A203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(tükenme, erime)</a:t>
              </a:r>
            </a:p>
            <a:p>
              <a:pPr algn="ctr">
                <a:lnSpc>
                  <a:spcPts val="2640"/>
                </a:lnSpc>
              </a:pPr>
              <a:r>
                <a:rPr lang="en-US" sz="2200">
                  <a:solidFill>
                    <a:srgbClr val="4A203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kavramını tanımladı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2240263" y="4815335"/>
            <a:ext cx="976379" cy="976379"/>
            <a:chOff x="0" y="0"/>
            <a:chExt cx="1301839" cy="1301839"/>
          </a:xfrm>
        </p:grpSpPr>
        <p:sp>
          <p:nvSpPr>
            <p:cNvPr id="45" name="Freeform 45"/>
            <p:cNvSpPr/>
            <p:nvPr/>
          </p:nvSpPr>
          <p:spPr>
            <a:xfrm>
              <a:off x="16891" y="16891"/>
              <a:ext cx="1267968" cy="1267968"/>
            </a:xfrm>
            <a:custGeom>
              <a:avLst/>
              <a:gdLst/>
              <a:ahLst/>
              <a:cxnLst/>
              <a:rect l="l" t="t" r="r" b="b"/>
              <a:pathLst>
                <a:path w="1267968" h="1267968">
                  <a:moveTo>
                    <a:pt x="0" y="633984"/>
                  </a:moveTo>
                  <a:cubicBezTo>
                    <a:pt x="0" y="283845"/>
                    <a:pt x="283845" y="0"/>
                    <a:pt x="633984" y="0"/>
                  </a:cubicBezTo>
                  <a:cubicBezTo>
                    <a:pt x="984123" y="0"/>
                    <a:pt x="1267968" y="283845"/>
                    <a:pt x="1267968" y="633984"/>
                  </a:cubicBezTo>
                  <a:cubicBezTo>
                    <a:pt x="1267968" y="984123"/>
                    <a:pt x="984123" y="1267968"/>
                    <a:pt x="633984" y="1267968"/>
                  </a:cubicBezTo>
                  <a:cubicBezTo>
                    <a:pt x="283845" y="1267968"/>
                    <a:pt x="0" y="984123"/>
                    <a:pt x="0" y="633984"/>
                  </a:cubicBez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46" name="Freeform 46"/>
            <p:cNvSpPr/>
            <p:nvPr/>
          </p:nvSpPr>
          <p:spPr>
            <a:xfrm>
              <a:off x="0" y="0"/>
              <a:ext cx="1301750" cy="1301750"/>
            </a:xfrm>
            <a:custGeom>
              <a:avLst/>
              <a:gdLst/>
              <a:ahLst/>
              <a:cxnLst/>
              <a:rect l="l" t="t" r="r" b="b"/>
              <a:pathLst>
                <a:path w="1301750" h="1301750">
                  <a:moveTo>
                    <a:pt x="0" y="650875"/>
                  </a:moveTo>
                  <a:cubicBezTo>
                    <a:pt x="0" y="291465"/>
                    <a:pt x="291465" y="0"/>
                    <a:pt x="650875" y="0"/>
                  </a:cubicBezTo>
                  <a:lnTo>
                    <a:pt x="650875" y="16891"/>
                  </a:lnTo>
                  <a:lnTo>
                    <a:pt x="650875" y="0"/>
                  </a:lnTo>
                  <a:cubicBezTo>
                    <a:pt x="1010412" y="0"/>
                    <a:pt x="1301750" y="291465"/>
                    <a:pt x="1301750" y="650875"/>
                  </a:cubicBezTo>
                  <a:lnTo>
                    <a:pt x="1284859" y="650875"/>
                  </a:lnTo>
                  <a:lnTo>
                    <a:pt x="1301750" y="650875"/>
                  </a:lnTo>
                  <a:cubicBezTo>
                    <a:pt x="1301750" y="1010412"/>
                    <a:pt x="1010285" y="1301750"/>
                    <a:pt x="650875" y="1301750"/>
                  </a:cubicBezTo>
                  <a:lnTo>
                    <a:pt x="650875" y="1284859"/>
                  </a:lnTo>
                  <a:lnTo>
                    <a:pt x="650875" y="1301750"/>
                  </a:lnTo>
                  <a:cubicBezTo>
                    <a:pt x="291465" y="1301877"/>
                    <a:pt x="0" y="1010412"/>
                    <a:pt x="0" y="650875"/>
                  </a:cubicBezTo>
                  <a:lnTo>
                    <a:pt x="16891" y="650875"/>
                  </a:lnTo>
                  <a:lnTo>
                    <a:pt x="33909" y="650875"/>
                  </a:lnTo>
                  <a:lnTo>
                    <a:pt x="16891" y="650875"/>
                  </a:lnTo>
                  <a:lnTo>
                    <a:pt x="0" y="650875"/>
                  </a:lnTo>
                  <a:moveTo>
                    <a:pt x="33909" y="650875"/>
                  </a:moveTo>
                  <a:cubicBezTo>
                    <a:pt x="33909" y="660273"/>
                    <a:pt x="26289" y="667766"/>
                    <a:pt x="17018" y="667766"/>
                  </a:cubicBezTo>
                  <a:cubicBezTo>
                    <a:pt x="7747" y="667766"/>
                    <a:pt x="0" y="660273"/>
                    <a:pt x="0" y="650875"/>
                  </a:cubicBezTo>
                  <a:cubicBezTo>
                    <a:pt x="0" y="641477"/>
                    <a:pt x="7620" y="633984"/>
                    <a:pt x="16891" y="633984"/>
                  </a:cubicBezTo>
                  <a:cubicBezTo>
                    <a:pt x="26162" y="633984"/>
                    <a:pt x="33782" y="641604"/>
                    <a:pt x="33782" y="650875"/>
                  </a:cubicBezTo>
                  <a:cubicBezTo>
                    <a:pt x="33782" y="991616"/>
                    <a:pt x="310007" y="1267968"/>
                    <a:pt x="650875" y="1267968"/>
                  </a:cubicBezTo>
                  <a:cubicBezTo>
                    <a:pt x="991616" y="1267968"/>
                    <a:pt x="1267968" y="991743"/>
                    <a:pt x="1267968" y="650875"/>
                  </a:cubicBezTo>
                  <a:cubicBezTo>
                    <a:pt x="1267968" y="310134"/>
                    <a:pt x="991743" y="33782"/>
                    <a:pt x="650875" y="33782"/>
                  </a:cubicBezTo>
                  <a:lnTo>
                    <a:pt x="650875" y="16891"/>
                  </a:lnTo>
                  <a:lnTo>
                    <a:pt x="650875" y="33909"/>
                  </a:lnTo>
                  <a:cubicBezTo>
                    <a:pt x="310134" y="33909"/>
                    <a:pt x="33909" y="310134"/>
                    <a:pt x="33909" y="650875"/>
                  </a:cubicBez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47" name="Group 47"/>
          <p:cNvGrpSpPr/>
          <p:nvPr/>
        </p:nvGrpSpPr>
        <p:grpSpPr>
          <a:xfrm>
            <a:off x="11795760" y="2779776"/>
            <a:ext cx="1828800" cy="1463040"/>
            <a:chOff x="0" y="0"/>
            <a:chExt cx="2438400" cy="195072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2438400" cy="1950720"/>
            </a:xfrm>
            <a:custGeom>
              <a:avLst/>
              <a:gdLst/>
              <a:ahLst/>
              <a:cxnLst/>
              <a:rect l="l" t="t" r="r" b="b"/>
              <a:pathLst>
                <a:path w="2438400" h="1950720">
                  <a:moveTo>
                    <a:pt x="0" y="0"/>
                  </a:moveTo>
                  <a:lnTo>
                    <a:pt x="2438400" y="0"/>
                  </a:lnTo>
                  <a:lnTo>
                    <a:pt x="2438400" y="1950720"/>
                  </a:lnTo>
                  <a:lnTo>
                    <a:pt x="0" y="19507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52642" r="-52642"/>
              </a:stretch>
            </a:blipFill>
          </p:spPr>
        </p:sp>
        <p:sp>
          <p:nvSpPr>
            <p:cNvPr id="49" name="TextBox 49"/>
            <p:cNvSpPr txBox="1"/>
            <p:nvPr/>
          </p:nvSpPr>
          <p:spPr>
            <a:xfrm>
              <a:off x="0" y="-9525"/>
              <a:ext cx="2438400" cy="19602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879"/>
                </a:lnSpc>
              </a:pPr>
              <a:r>
                <a:rPr lang="en-US" sz="2400" b="1">
                  <a:solidFill>
                    <a:srgbClr val="6B1E3B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17-18.</a:t>
              </a:r>
            </a:p>
            <a:p>
              <a:pPr algn="ctr">
                <a:lnSpc>
                  <a:spcPts val="2879"/>
                </a:lnSpc>
              </a:pPr>
              <a:r>
                <a:rPr lang="en-US" sz="2400" b="1">
                  <a:solidFill>
                    <a:srgbClr val="6B1E3B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Yüzyıl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1795760" y="6126480"/>
            <a:ext cx="1920240" cy="2743200"/>
            <a:chOff x="0" y="0"/>
            <a:chExt cx="2560320" cy="36576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2560320" cy="3657600"/>
            </a:xfrm>
            <a:custGeom>
              <a:avLst/>
              <a:gdLst/>
              <a:ahLst/>
              <a:cxnLst/>
              <a:rect l="l" t="t" r="r" b="b"/>
              <a:pathLst>
                <a:path w="2560320" h="3657600">
                  <a:moveTo>
                    <a:pt x="0" y="0"/>
                  </a:moveTo>
                  <a:lnTo>
                    <a:pt x="2560320" y="0"/>
                  </a:lnTo>
                  <a:lnTo>
                    <a:pt x="2560320" y="3657600"/>
                  </a:lnTo>
                  <a:lnTo>
                    <a:pt x="0" y="36576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133290" r="-133290"/>
              </a:stretch>
            </a:blipFill>
          </p:spPr>
        </p:sp>
        <p:sp>
          <p:nvSpPr>
            <p:cNvPr id="52" name="TextBox 52"/>
            <p:cNvSpPr txBox="1"/>
            <p:nvPr/>
          </p:nvSpPr>
          <p:spPr>
            <a:xfrm>
              <a:off x="0" y="-47625"/>
              <a:ext cx="2560320" cy="37052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640"/>
                </a:lnSpc>
              </a:pPr>
              <a:r>
                <a:rPr lang="en-US" sz="2200">
                  <a:solidFill>
                    <a:srgbClr val="4A203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Sanayi devrimi:</a:t>
              </a:r>
            </a:p>
            <a:p>
              <a:pPr algn="ctr">
                <a:lnSpc>
                  <a:spcPts val="2640"/>
                </a:lnSpc>
              </a:pPr>
              <a:r>
                <a:rPr lang="en-US" sz="2200">
                  <a:solidFill>
                    <a:srgbClr val="4A203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kalabalık, yoksulluk</a:t>
              </a:r>
            </a:p>
            <a:p>
              <a:pPr algn="ctr">
                <a:lnSpc>
                  <a:spcPts val="2640"/>
                </a:lnSpc>
              </a:pPr>
              <a:r>
                <a:rPr lang="en-US" sz="2200">
                  <a:solidFill>
                    <a:srgbClr val="4A203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ve TB salgını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5532103" y="4815335"/>
            <a:ext cx="976379" cy="976379"/>
            <a:chOff x="0" y="0"/>
            <a:chExt cx="1301839" cy="1301839"/>
          </a:xfrm>
        </p:grpSpPr>
        <p:sp>
          <p:nvSpPr>
            <p:cNvPr id="54" name="Freeform 54"/>
            <p:cNvSpPr/>
            <p:nvPr/>
          </p:nvSpPr>
          <p:spPr>
            <a:xfrm>
              <a:off x="16891" y="16891"/>
              <a:ext cx="1267968" cy="1267968"/>
            </a:xfrm>
            <a:custGeom>
              <a:avLst/>
              <a:gdLst/>
              <a:ahLst/>
              <a:cxnLst/>
              <a:rect l="l" t="t" r="r" b="b"/>
              <a:pathLst>
                <a:path w="1267968" h="1267968">
                  <a:moveTo>
                    <a:pt x="0" y="633984"/>
                  </a:moveTo>
                  <a:cubicBezTo>
                    <a:pt x="0" y="283845"/>
                    <a:pt x="283845" y="0"/>
                    <a:pt x="633984" y="0"/>
                  </a:cubicBezTo>
                  <a:cubicBezTo>
                    <a:pt x="984123" y="0"/>
                    <a:pt x="1267968" y="283845"/>
                    <a:pt x="1267968" y="633984"/>
                  </a:cubicBezTo>
                  <a:cubicBezTo>
                    <a:pt x="1267968" y="984123"/>
                    <a:pt x="984123" y="1267968"/>
                    <a:pt x="633984" y="1267968"/>
                  </a:cubicBezTo>
                  <a:cubicBezTo>
                    <a:pt x="283845" y="1267968"/>
                    <a:pt x="0" y="984123"/>
                    <a:pt x="0" y="633984"/>
                  </a:cubicBez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55" name="Freeform 55"/>
            <p:cNvSpPr/>
            <p:nvPr/>
          </p:nvSpPr>
          <p:spPr>
            <a:xfrm>
              <a:off x="0" y="0"/>
              <a:ext cx="1301750" cy="1301750"/>
            </a:xfrm>
            <a:custGeom>
              <a:avLst/>
              <a:gdLst/>
              <a:ahLst/>
              <a:cxnLst/>
              <a:rect l="l" t="t" r="r" b="b"/>
              <a:pathLst>
                <a:path w="1301750" h="1301750">
                  <a:moveTo>
                    <a:pt x="0" y="650875"/>
                  </a:moveTo>
                  <a:cubicBezTo>
                    <a:pt x="0" y="291465"/>
                    <a:pt x="291465" y="0"/>
                    <a:pt x="650875" y="0"/>
                  </a:cubicBezTo>
                  <a:lnTo>
                    <a:pt x="650875" y="16891"/>
                  </a:lnTo>
                  <a:lnTo>
                    <a:pt x="650875" y="0"/>
                  </a:lnTo>
                  <a:cubicBezTo>
                    <a:pt x="1010412" y="0"/>
                    <a:pt x="1301750" y="291465"/>
                    <a:pt x="1301750" y="650875"/>
                  </a:cubicBezTo>
                  <a:lnTo>
                    <a:pt x="1284859" y="650875"/>
                  </a:lnTo>
                  <a:lnTo>
                    <a:pt x="1301750" y="650875"/>
                  </a:lnTo>
                  <a:cubicBezTo>
                    <a:pt x="1301750" y="1010412"/>
                    <a:pt x="1010285" y="1301750"/>
                    <a:pt x="650875" y="1301750"/>
                  </a:cubicBezTo>
                  <a:lnTo>
                    <a:pt x="650875" y="1284859"/>
                  </a:lnTo>
                  <a:lnTo>
                    <a:pt x="650875" y="1301750"/>
                  </a:lnTo>
                  <a:cubicBezTo>
                    <a:pt x="291465" y="1301877"/>
                    <a:pt x="0" y="1010412"/>
                    <a:pt x="0" y="650875"/>
                  </a:cubicBezTo>
                  <a:lnTo>
                    <a:pt x="16891" y="650875"/>
                  </a:lnTo>
                  <a:lnTo>
                    <a:pt x="33909" y="650875"/>
                  </a:lnTo>
                  <a:lnTo>
                    <a:pt x="16891" y="650875"/>
                  </a:lnTo>
                  <a:lnTo>
                    <a:pt x="0" y="650875"/>
                  </a:lnTo>
                  <a:moveTo>
                    <a:pt x="33909" y="650875"/>
                  </a:moveTo>
                  <a:cubicBezTo>
                    <a:pt x="33909" y="660273"/>
                    <a:pt x="26289" y="667766"/>
                    <a:pt x="17018" y="667766"/>
                  </a:cubicBezTo>
                  <a:cubicBezTo>
                    <a:pt x="7747" y="667766"/>
                    <a:pt x="0" y="660273"/>
                    <a:pt x="0" y="650875"/>
                  </a:cubicBezTo>
                  <a:cubicBezTo>
                    <a:pt x="0" y="641477"/>
                    <a:pt x="7620" y="633984"/>
                    <a:pt x="16891" y="633984"/>
                  </a:cubicBezTo>
                  <a:cubicBezTo>
                    <a:pt x="26162" y="633984"/>
                    <a:pt x="33782" y="641604"/>
                    <a:pt x="33782" y="650875"/>
                  </a:cubicBezTo>
                  <a:cubicBezTo>
                    <a:pt x="33782" y="991616"/>
                    <a:pt x="310007" y="1267968"/>
                    <a:pt x="650875" y="1267968"/>
                  </a:cubicBezTo>
                  <a:cubicBezTo>
                    <a:pt x="991616" y="1267968"/>
                    <a:pt x="1267968" y="991743"/>
                    <a:pt x="1267968" y="650875"/>
                  </a:cubicBezTo>
                  <a:cubicBezTo>
                    <a:pt x="1267968" y="310134"/>
                    <a:pt x="991743" y="33782"/>
                    <a:pt x="650875" y="33782"/>
                  </a:cubicBezTo>
                  <a:lnTo>
                    <a:pt x="650875" y="16891"/>
                  </a:lnTo>
                  <a:lnTo>
                    <a:pt x="650875" y="33909"/>
                  </a:lnTo>
                  <a:cubicBezTo>
                    <a:pt x="310134" y="33909"/>
                    <a:pt x="33909" y="310134"/>
                    <a:pt x="33909" y="650875"/>
                  </a:cubicBez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56" name="Group 56"/>
          <p:cNvGrpSpPr/>
          <p:nvPr/>
        </p:nvGrpSpPr>
        <p:grpSpPr>
          <a:xfrm>
            <a:off x="15087600" y="2779776"/>
            <a:ext cx="1828800" cy="1463040"/>
            <a:chOff x="0" y="0"/>
            <a:chExt cx="2438400" cy="195072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2438400" cy="1950720"/>
            </a:xfrm>
            <a:custGeom>
              <a:avLst/>
              <a:gdLst/>
              <a:ahLst/>
              <a:cxnLst/>
              <a:rect l="l" t="t" r="r" b="b"/>
              <a:pathLst>
                <a:path w="2438400" h="1950720">
                  <a:moveTo>
                    <a:pt x="0" y="0"/>
                  </a:moveTo>
                  <a:lnTo>
                    <a:pt x="2438400" y="0"/>
                  </a:lnTo>
                  <a:lnTo>
                    <a:pt x="2438400" y="1950720"/>
                  </a:lnTo>
                  <a:lnTo>
                    <a:pt x="0" y="19507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52642" r="-52642"/>
              </a:stretch>
            </a:blipFill>
          </p:spPr>
        </p:sp>
        <p:sp>
          <p:nvSpPr>
            <p:cNvPr id="58" name="TextBox 58"/>
            <p:cNvSpPr txBox="1"/>
            <p:nvPr/>
          </p:nvSpPr>
          <p:spPr>
            <a:xfrm>
              <a:off x="0" y="-9525"/>
              <a:ext cx="2438400" cy="19602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879"/>
                </a:lnSpc>
              </a:pPr>
              <a:r>
                <a:rPr lang="en-US" sz="2400" b="1">
                  <a:solidFill>
                    <a:srgbClr val="6B1E3B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1882</a:t>
              </a: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15087600" y="6126480"/>
            <a:ext cx="1920240" cy="2743200"/>
            <a:chOff x="0" y="0"/>
            <a:chExt cx="2560320" cy="365760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2560320" cy="3657600"/>
            </a:xfrm>
            <a:custGeom>
              <a:avLst/>
              <a:gdLst/>
              <a:ahLst/>
              <a:cxnLst/>
              <a:rect l="l" t="t" r="r" b="b"/>
              <a:pathLst>
                <a:path w="2560320" h="3657600">
                  <a:moveTo>
                    <a:pt x="0" y="0"/>
                  </a:moveTo>
                  <a:lnTo>
                    <a:pt x="2560320" y="0"/>
                  </a:lnTo>
                  <a:lnTo>
                    <a:pt x="2560320" y="3657600"/>
                  </a:lnTo>
                  <a:lnTo>
                    <a:pt x="0" y="36576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133290" r="-133290"/>
              </a:stretch>
            </a:blipFill>
          </p:spPr>
        </p:sp>
        <p:sp>
          <p:nvSpPr>
            <p:cNvPr id="61" name="TextBox 61"/>
            <p:cNvSpPr txBox="1"/>
            <p:nvPr/>
          </p:nvSpPr>
          <p:spPr>
            <a:xfrm>
              <a:off x="0" y="-47625"/>
              <a:ext cx="2560320" cy="37052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640"/>
                </a:lnSpc>
              </a:pPr>
              <a:r>
                <a:rPr lang="en-US" sz="2200">
                  <a:solidFill>
                    <a:srgbClr val="4A203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Robert Koch:</a:t>
              </a:r>
            </a:p>
            <a:p>
              <a:pPr algn="ctr">
                <a:lnSpc>
                  <a:spcPts val="2640"/>
                </a:lnSpc>
              </a:pPr>
              <a:r>
                <a:rPr lang="en-US" sz="2200">
                  <a:solidFill>
                    <a:srgbClr val="4A203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Mycobacterium</a:t>
              </a:r>
            </a:p>
            <a:p>
              <a:pPr algn="ctr">
                <a:lnSpc>
                  <a:spcPts val="2640"/>
                </a:lnSpc>
              </a:pPr>
              <a:r>
                <a:rPr lang="en-US" sz="2200">
                  <a:solidFill>
                    <a:srgbClr val="4A203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tuberculosis'i keşfetti</a:t>
              </a: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316487" y="9039863"/>
            <a:ext cx="17655035" cy="939803"/>
            <a:chOff x="0" y="0"/>
            <a:chExt cx="23540047" cy="1253071"/>
          </a:xfrm>
        </p:grpSpPr>
        <p:sp>
          <p:nvSpPr>
            <p:cNvPr id="63" name="Freeform 63"/>
            <p:cNvSpPr/>
            <p:nvPr/>
          </p:nvSpPr>
          <p:spPr>
            <a:xfrm>
              <a:off x="16891" y="16891"/>
              <a:ext cx="23506176" cy="1219200"/>
            </a:xfrm>
            <a:custGeom>
              <a:avLst/>
              <a:gdLst/>
              <a:ahLst/>
              <a:cxnLst/>
              <a:rect l="l" t="t" r="r" b="b"/>
              <a:pathLst>
                <a:path w="23506176" h="1219200">
                  <a:moveTo>
                    <a:pt x="0" y="0"/>
                  </a:moveTo>
                  <a:lnTo>
                    <a:pt x="23506176" y="0"/>
                  </a:lnTo>
                  <a:lnTo>
                    <a:pt x="23506176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64" name="Freeform 64"/>
            <p:cNvSpPr/>
            <p:nvPr/>
          </p:nvSpPr>
          <p:spPr>
            <a:xfrm>
              <a:off x="0" y="0"/>
              <a:ext cx="23539957" cy="1252984"/>
            </a:xfrm>
            <a:custGeom>
              <a:avLst/>
              <a:gdLst/>
              <a:ahLst/>
              <a:cxnLst/>
              <a:rect l="l" t="t" r="r" b="b"/>
              <a:pathLst>
                <a:path w="23539957" h="1252984">
                  <a:moveTo>
                    <a:pt x="16891" y="0"/>
                  </a:moveTo>
                  <a:lnTo>
                    <a:pt x="23523067" y="0"/>
                  </a:lnTo>
                  <a:cubicBezTo>
                    <a:pt x="23532464" y="0"/>
                    <a:pt x="23539957" y="7620"/>
                    <a:pt x="23539957" y="16891"/>
                  </a:cubicBezTo>
                  <a:lnTo>
                    <a:pt x="23539957" y="1236091"/>
                  </a:lnTo>
                  <a:cubicBezTo>
                    <a:pt x="23539957" y="1245489"/>
                    <a:pt x="23532337" y="1252982"/>
                    <a:pt x="23523067" y="1252982"/>
                  </a:cubicBezTo>
                  <a:lnTo>
                    <a:pt x="16891" y="1252982"/>
                  </a:lnTo>
                  <a:cubicBezTo>
                    <a:pt x="7620" y="1253109"/>
                    <a:pt x="0" y="1245489"/>
                    <a:pt x="0" y="1236091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236091"/>
                  </a:lnTo>
                  <a:lnTo>
                    <a:pt x="16891" y="1236091"/>
                  </a:lnTo>
                  <a:lnTo>
                    <a:pt x="16891" y="1219200"/>
                  </a:lnTo>
                  <a:lnTo>
                    <a:pt x="23523067" y="1219200"/>
                  </a:lnTo>
                  <a:lnTo>
                    <a:pt x="23523067" y="1236091"/>
                  </a:lnTo>
                  <a:lnTo>
                    <a:pt x="23506176" y="1236091"/>
                  </a:lnTo>
                  <a:lnTo>
                    <a:pt x="23506176" y="16891"/>
                  </a:lnTo>
                  <a:lnTo>
                    <a:pt x="23523067" y="16891"/>
                  </a:lnTo>
                  <a:lnTo>
                    <a:pt x="23523067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65" name="Group 65"/>
          <p:cNvGrpSpPr/>
          <p:nvPr/>
        </p:nvGrpSpPr>
        <p:grpSpPr>
          <a:xfrm>
            <a:off x="329184" y="9089136"/>
            <a:ext cx="17629632" cy="841248"/>
            <a:chOff x="0" y="0"/>
            <a:chExt cx="23506176" cy="1121664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23506176" cy="1121664"/>
            </a:xfrm>
            <a:custGeom>
              <a:avLst/>
              <a:gdLst/>
              <a:ahLst/>
              <a:cxnLst/>
              <a:rect l="l" t="t" r="r" b="b"/>
              <a:pathLst>
                <a:path w="23506176" h="1121664">
                  <a:moveTo>
                    <a:pt x="0" y="0"/>
                  </a:moveTo>
                  <a:lnTo>
                    <a:pt x="23506176" y="0"/>
                  </a:lnTo>
                  <a:lnTo>
                    <a:pt x="23506176" y="1121664"/>
                  </a:lnTo>
                  <a:lnTo>
                    <a:pt x="0" y="1121664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58338" b="-358338"/>
              </a:stretch>
            </a:blipFill>
          </p:spPr>
        </p:sp>
        <p:sp>
          <p:nvSpPr>
            <p:cNvPr id="67" name="TextBox 67"/>
            <p:cNvSpPr txBox="1"/>
            <p:nvPr/>
          </p:nvSpPr>
          <p:spPr>
            <a:xfrm>
              <a:off x="0" y="-47625"/>
              <a:ext cx="23506176" cy="116928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760"/>
                </a:lnSpc>
              </a:pPr>
              <a:r>
                <a:rPr lang="en-US" sz="2300" b="1">
                  <a:solidFill>
                    <a:srgbClr val="E8B96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BCG aşısı 1921 • Streptomisin 1943 • İzoniazid &amp; PAS 1950'ler • Rifampisin 1963 • Kısa süreli tedavi rejimleri 1980'ler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0A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97" y="-12697"/>
            <a:ext cx="354587" cy="10312403"/>
            <a:chOff x="0" y="0"/>
            <a:chExt cx="472783" cy="13749871"/>
          </a:xfrm>
        </p:grpSpPr>
        <p:sp>
          <p:nvSpPr>
            <p:cNvPr id="3" name="Freeform 3"/>
            <p:cNvSpPr/>
            <p:nvPr/>
          </p:nvSpPr>
          <p:spPr>
            <a:xfrm>
              <a:off x="16891" y="16891"/>
              <a:ext cx="438912" cy="13715999"/>
            </a:xfrm>
            <a:custGeom>
              <a:avLst/>
              <a:gdLst/>
              <a:ahLst/>
              <a:cxnLst/>
              <a:rect l="l" t="t" r="r" b="b"/>
              <a:pathLst>
                <a:path w="438912" h="13715999">
                  <a:moveTo>
                    <a:pt x="0" y="0"/>
                  </a:moveTo>
                  <a:lnTo>
                    <a:pt x="438912" y="0"/>
                  </a:lnTo>
                  <a:lnTo>
                    <a:pt x="438912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472694" cy="13749782"/>
            </a:xfrm>
            <a:custGeom>
              <a:avLst/>
              <a:gdLst/>
              <a:ahLst/>
              <a:cxnLst/>
              <a:rect l="l" t="t" r="r" b="b"/>
              <a:pathLst>
                <a:path w="472694" h="13749782">
                  <a:moveTo>
                    <a:pt x="16891" y="0"/>
                  </a:moveTo>
                  <a:lnTo>
                    <a:pt x="455803" y="0"/>
                  </a:lnTo>
                  <a:cubicBezTo>
                    <a:pt x="465201" y="0"/>
                    <a:pt x="472694" y="7620"/>
                    <a:pt x="472694" y="16891"/>
                  </a:cubicBezTo>
                  <a:lnTo>
                    <a:pt x="472694" y="13732890"/>
                  </a:lnTo>
                  <a:cubicBezTo>
                    <a:pt x="472694" y="13742290"/>
                    <a:pt x="465074" y="13749782"/>
                    <a:pt x="455803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455803" y="13716000"/>
                  </a:lnTo>
                  <a:lnTo>
                    <a:pt x="455803" y="13732890"/>
                  </a:lnTo>
                  <a:lnTo>
                    <a:pt x="438912" y="13732890"/>
                  </a:lnTo>
                  <a:lnTo>
                    <a:pt x="438912" y="16891"/>
                  </a:lnTo>
                  <a:lnTo>
                    <a:pt x="455803" y="16891"/>
                  </a:lnTo>
                  <a:lnTo>
                    <a:pt x="455803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7946119" y="-12697"/>
            <a:ext cx="354587" cy="10312403"/>
            <a:chOff x="0" y="0"/>
            <a:chExt cx="472783" cy="13749871"/>
          </a:xfrm>
        </p:grpSpPr>
        <p:sp>
          <p:nvSpPr>
            <p:cNvPr id="6" name="Freeform 6"/>
            <p:cNvSpPr/>
            <p:nvPr/>
          </p:nvSpPr>
          <p:spPr>
            <a:xfrm>
              <a:off x="16891" y="16891"/>
              <a:ext cx="438912" cy="13715999"/>
            </a:xfrm>
            <a:custGeom>
              <a:avLst/>
              <a:gdLst/>
              <a:ahLst/>
              <a:cxnLst/>
              <a:rect l="l" t="t" r="r" b="b"/>
              <a:pathLst>
                <a:path w="438912" h="13715999">
                  <a:moveTo>
                    <a:pt x="0" y="0"/>
                  </a:moveTo>
                  <a:lnTo>
                    <a:pt x="438912" y="0"/>
                  </a:lnTo>
                  <a:lnTo>
                    <a:pt x="438912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472694" cy="13749782"/>
            </a:xfrm>
            <a:custGeom>
              <a:avLst/>
              <a:gdLst/>
              <a:ahLst/>
              <a:cxnLst/>
              <a:rect l="l" t="t" r="r" b="b"/>
              <a:pathLst>
                <a:path w="472694" h="13749782">
                  <a:moveTo>
                    <a:pt x="16891" y="0"/>
                  </a:moveTo>
                  <a:lnTo>
                    <a:pt x="455803" y="0"/>
                  </a:lnTo>
                  <a:cubicBezTo>
                    <a:pt x="465201" y="0"/>
                    <a:pt x="472694" y="7620"/>
                    <a:pt x="472694" y="16891"/>
                  </a:cubicBezTo>
                  <a:lnTo>
                    <a:pt x="472694" y="13732890"/>
                  </a:lnTo>
                  <a:cubicBezTo>
                    <a:pt x="472694" y="13742290"/>
                    <a:pt x="465074" y="13749782"/>
                    <a:pt x="455803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455803" y="13716000"/>
                  </a:lnTo>
                  <a:lnTo>
                    <a:pt x="455803" y="13732890"/>
                  </a:lnTo>
                  <a:lnTo>
                    <a:pt x="438912" y="13732890"/>
                  </a:lnTo>
                  <a:lnTo>
                    <a:pt x="438912" y="16891"/>
                  </a:lnTo>
                  <a:lnTo>
                    <a:pt x="455803" y="16891"/>
                  </a:lnTo>
                  <a:lnTo>
                    <a:pt x="455803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810263" y="4778759"/>
            <a:ext cx="16667483" cy="98555"/>
            <a:chOff x="0" y="0"/>
            <a:chExt cx="22223311" cy="131407"/>
          </a:xfrm>
        </p:grpSpPr>
        <p:sp>
          <p:nvSpPr>
            <p:cNvPr id="9" name="Freeform 9"/>
            <p:cNvSpPr/>
            <p:nvPr/>
          </p:nvSpPr>
          <p:spPr>
            <a:xfrm>
              <a:off x="16891" y="16891"/>
              <a:ext cx="22189439" cy="97536"/>
            </a:xfrm>
            <a:custGeom>
              <a:avLst/>
              <a:gdLst/>
              <a:ahLst/>
              <a:cxnLst/>
              <a:rect l="l" t="t" r="r" b="b"/>
              <a:pathLst>
                <a:path w="22189439" h="97536">
                  <a:moveTo>
                    <a:pt x="0" y="0"/>
                  </a:moveTo>
                  <a:lnTo>
                    <a:pt x="22189439" y="0"/>
                  </a:lnTo>
                  <a:lnTo>
                    <a:pt x="22189439" y="97536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2223222" cy="131320"/>
            </a:xfrm>
            <a:custGeom>
              <a:avLst/>
              <a:gdLst/>
              <a:ahLst/>
              <a:cxnLst/>
              <a:rect l="l" t="t" r="r" b="b"/>
              <a:pathLst>
                <a:path w="22223222" h="131320">
                  <a:moveTo>
                    <a:pt x="16891" y="0"/>
                  </a:moveTo>
                  <a:lnTo>
                    <a:pt x="22206330" y="0"/>
                  </a:lnTo>
                  <a:cubicBezTo>
                    <a:pt x="22215729" y="0"/>
                    <a:pt x="22223222" y="7620"/>
                    <a:pt x="22223222" y="16891"/>
                  </a:cubicBezTo>
                  <a:lnTo>
                    <a:pt x="22223222" y="114427"/>
                  </a:lnTo>
                  <a:cubicBezTo>
                    <a:pt x="22223222" y="123825"/>
                    <a:pt x="22215602" y="131318"/>
                    <a:pt x="22206330" y="131318"/>
                  </a:cubicBezTo>
                  <a:lnTo>
                    <a:pt x="16891" y="131318"/>
                  </a:lnTo>
                  <a:cubicBezTo>
                    <a:pt x="7620" y="131445"/>
                    <a:pt x="0" y="123825"/>
                    <a:pt x="0" y="114427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14427"/>
                  </a:lnTo>
                  <a:lnTo>
                    <a:pt x="16891" y="114427"/>
                  </a:lnTo>
                  <a:lnTo>
                    <a:pt x="16891" y="97536"/>
                  </a:lnTo>
                  <a:lnTo>
                    <a:pt x="22206330" y="97536"/>
                  </a:lnTo>
                  <a:lnTo>
                    <a:pt x="22206330" y="114427"/>
                  </a:lnTo>
                  <a:lnTo>
                    <a:pt x="22189439" y="114427"/>
                  </a:lnTo>
                  <a:lnTo>
                    <a:pt x="22189439" y="16891"/>
                  </a:lnTo>
                  <a:lnTo>
                    <a:pt x="22206330" y="16891"/>
                  </a:lnTo>
                  <a:lnTo>
                    <a:pt x="2220633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822960" y="3017520"/>
            <a:ext cx="16642080" cy="1645920"/>
            <a:chOff x="0" y="0"/>
            <a:chExt cx="22189440" cy="21945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189439" cy="2194560"/>
            </a:xfrm>
            <a:custGeom>
              <a:avLst/>
              <a:gdLst/>
              <a:ahLst/>
              <a:cxnLst/>
              <a:rect l="l" t="t" r="r" b="b"/>
              <a:pathLst>
                <a:path w="22189439" h="2194560">
                  <a:moveTo>
                    <a:pt x="0" y="0"/>
                  </a:moveTo>
                  <a:lnTo>
                    <a:pt x="22189439" y="0"/>
                  </a:lnTo>
                  <a:lnTo>
                    <a:pt x="22189439" y="2194560"/>
                  </a:lnTo>
                  <a:lnTo>
                    <a:pt x="0" y="219456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47015" b="-147015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22189440" cy="221361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8640"/>
                </a:lnSpc>
              </a:pPr>
              <a:r>
                <a:rPr lang="en-US" sz="7200" b="1" spc="599">
                  <a:solidFill>
                    <a:srgbClr val="F5EDE0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MYCOBACTERIUM TUBERCULOSIS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22960" y="5212080"/>
            <a:ext cx="16642080" cy="1463040"/>
            <a:chOff x="0" y="0"/>
            <a:chExt cx="22189440" cy="195072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189439" cy="1950720"/>
            </a:xfrm>
            <a:custGeom>
              <a:avLst/>
              <a:gdLst/>
              <a:ahLst/>
              <a:cxnLst/>
              <a:rect l="l" t="t" r="r" b="b"/>
              <a:pathLst>
                <a:path w="22189439" h="1950720">
                  <a:moveTo>
                    <a:pt x="0" y="0"/>
                  </a:moveTo>
                  <a:lnTo>
                    <a:pt x="22189439" y="0"/>
                  </a:lnTo>
                  <a:lnTo>
                    <a:pt x="22189439" y="1950720"/>
                  </a:lnTo>
                  <a:lnTo>
                    <a:pt x="0" y="19507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71642" b="-171642"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22189440" cy="201739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079"/>
                </a:lnSpc>
              </a:pPr>
              <a:r>
                <a:rPr lang="en-US" sz="3400" i="1">
                  <a:solidFill>
                    <a:srgbClr val="E8B96A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Etken mikroorganizmanın özellikleri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97" y="-12697"/>
            <a:ext cx="18313403" cy="1342139"/>
            <a:chOff x="0" y="0"/>
            <a:chExt cx="24417871" cy="1789519"/>
          </a:xfrm>
        </p:grpSpPr>
        <p:sp>
          <p:nvSpPr>
            <p:cNvPr id="3" name="Freeform 3"/>
            <p:cNvSpPr/>
            <p:nvPr/>
          </p:nvSpPr>
          <p:spPr>
            <a:xfrm>
              <a:off x="16891" y="16891"/>
              <a:ext cx="24383999" cy="1755648"/>
            </a:xfrm>
            <a:custGeom>
              <a:avLst/>
              <a:gdLst/>
              <a:ahLst/>
              <a:cxnLst/>
              <a:rect l="l" t="t" r="r" b="b"/>
              <a:pathLst>
                <a:path w="24383999" h="1755648">
                  <a:moveTo>
                    <a:pt x="0" y="0"/>
                  </a:moveTo>
                  <a:lnTo>
                    <a:pt x="24383999" y="0"/>
                  </a:lnTo>
                  <a:lnTo>
                    <a:pt x="24383999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417782" cy="1789430"/>
            </a:xfrm>
            <a:custGeom>
              <a:avLst/>
              <a:gdLst/>
              <a:ahLst/>
              <a:cxnLst/>
              <a:rect l="l" t="t" r="r" b="b"/>
              <a:pathLst>
                <a:path w="24417782" h="1789430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772539"/>
                  </a:lnTo>
                  <a:cubicBezTo>
                    <a:pt x="24417782" y="1781937"/>
                    <a:pt x="24410163" y="1789430"/>
                    <a:pt x="24400890" y="1789430"/>
                  </a:cubicBezTo>
                  <a:lnTo>
                    <a:pt x="16891" y="1789430"/>
                  </a:lnTo>
                  <a:cubicBezTo>
                    <a:pt x="7493" y="1789430"/>
                    <a:pt x="0" y="1781810"/>
                    <a:pt x="0" y="177253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772539"/>
                  </a:lnTo>
                  <a:lnTo>
                    <a:pt x="16891" y="1772539"/>
                  </a:lnTo>
                  <a:lnTo>
                    <a:pt x="16891" y="1755648"/>
                  </a:lnTo>
                  <a:lnTo>
                    <a:pt x="24400890" y="1755648"/>
                  </a:lnTo>
                  <a:lnTo>
                    <a:pt x="24400890" y="1772539"/>
                  </a:lnTo>
                  <a:lnTo>
                    <a:pt x="24384000" y="177253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12697" y="1304039"/>
            <a:ext cx="18313403" cy="153419"/>
            <a:chOff x="0" y="0"/>
            <a:chExt cx="24417871" cy="204559"/>
          </a:xfrm>
        </p:grpSpPr>
        <p:sp>
          <p:nvSpPr>
            <p:cNvPr id="6" name="Freeform 6"/>
            <p:cNvSpPr/>
            <p:nvPr/>
          </p:nvSpPr>
          <p:spPr>
            <a:xfrm>
              <a:off x="16891" y="16891"/>
              <a:ext cx="24383999" cy="170688"/>
            </a:xfrm>
            <a:custGeom>
              <a:avLst/>
              <a:gdLst/>
              <a:ahLst/>
              <a:cxnLst/>
              <a:rect l="l" t="t" r="r" b="b"/>
              <a:pathLst>
                <a:path w="24383999" h="170688">
                  <a:moveTo>
                    <a:pt x="0" y="0"/>
                  </a:moveTo>
                  <a:lnTo>
                    <a:pt x="24383999" y="0"/>
                  </a:lnTo>
                  <a:lnTo>
                    <a:pt x="24383999" y="170688"/>
                  </a:lnTo>
                  <a:lnTo>
                    <a:pt x="0" y="170688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4417782" cy="204472"/>
            </a:xfrm>
            <a:custGeom>
              <a:avLst/>
              <a:gdLst/>
              <a:ahLst/>
              <a:cxnLst/>
              <a:rect l="l" t="t" r="r" b="b"/>
              <a:pathLst>
                <a:path w="24417782" h="204472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87579"/>
                  </a:lnTo>
                  <a:cubicBezTo>
                    <a:pt x="24417782" y="196977"/>
                    <a:pt x="24410163" y="204470"/>
                    <a:pt x="24400890" y="204470"/>
                  </a:cubicBezTo>
                  <a:lnTo>
                    <a:pt x="16891" y="204470"/>
                  </a:lnTo>
                  <a:cubicBezTo>
                    <a:pt x="7620" y="204597"/>
                    <a:pt x="0" y="196977"/>
                    <a:pt x="0" y="18757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87579"/>
                  </a:lnTo>
                  <a:lnTo>
                    <a:pt x="16891" y="187579"/>
                  </a:lnTo>
                  <a:lnTo>
                    <a:pt x="16891" y="170688"/>
                  </a:lnTo>
                  <a:lnTo>
                    <a:pt x="24400890" y="170688"/>
                  </a:lnTo>
                  <a:lnTo>
                    <a:pt x="24400890" y="187579"/>
                  </a:lnTo>
                  <a:lnTo>
                    <a:pt x="24384000" y="18757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12697" y="-12697"/>
            <a:ext cx="153419" cy="10312403"/>
            <a:chOff x="0" y="0"/>
            <a:chExt cx="204559" cy="13749871"/>
          </a:xfrm>
        </p:grpSpPr>
        <p:sp>
          <p:nvSpPr>
            <p:cNvPr id="9" name="Freeform 9"/>
            <p:cNvSpPr/>
            <p:nvPr/>
          </p:nvSpPr>
          <p:spPr>
            <a:xfrm>
              <a:off x="16891" y="16891"/>
              <a:ext cx="170688" cy="13715999"/>
            </a:xfrm>
            <a:custGeom>
              <a:avLst/>
              <a:gdLst/>
              <a:ahLst/>
              <a:cxnLst/>
              <a:rect l="l" t="t" r="r" b="b"/>
              <a:pathLst>
                <a:path w="170688" h="13715999">
                  <a:moveTo>
                    <a:pt x="0" y="0"/>
                  </a:moveTo>
                  <a:lnTo>
                    <a:pt x="170688" y="0"/>
                  </a:lnTo>
                  <a:lnTo>
                    <a:pt x="170688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04470" cy="13749782"/>
            </a:xfrm>
            <a:custGeom>
              <a:avLst/>
              <a:gdLst/>
              <a:ahLst/>
              <a:cxnLst/>
              <a:rect l="l" t="t" r="r" b="b"/>
              <a:pathLst>
                <a:path w="204470" h="13749782">
                  <a:moveTo>
                    <a:pt x="16891" y="0"/>
                  </a:moveTo>
                  <a:lnTo>
                    <a:pt x="187579" y="0"/>
                  </a:lnTo>
                  <a:cubicBezTo>
                    <a:pt x="196977" y="0"/>
                    <a:pt x="204470" y="7620"/>
                    <a:pt x="204470" y="16891"/>
                  </a:cubicBezTo>
                  <a:lnTo>
                    <a:pt x="204470" y="13732890"/>
                  </a:lnTo>
                  <a:cubicBezTo>
                    <a:pt x="204470" y="13742290"/>
                    <a:pt x="196850" y="13749782"/>
                    <a:pt x="187579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187579" y="13716000"/>
                  </a:lnTo>
                  <a:lnTo>
                    <a:pt x="187579" y="13732890"/>
                  </a:lnTo>
                  <a:lnTo>
                    <a:pt x="170688" y="13732890"/>
                  </a:lnTo>
                  <a:lnTo>
                    <a:pt x="170688" y="16891"/>
                  </a:lnTo>
                  <a:lnTo>
                    <a:pt x="187579" y="16891"/>
                  </a:lnTo>
                  <a:lnTo>
                    <a:pt x="187579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457200" y="182880"/>
            <a:ext cx="17373600" cy="1005840"/>
            <a:chOff x="0" y="0"/>
            <a:chExt cx="23164800" cy="13411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164800" cy="1341120"/>
            </a:xfrm>
            <a:custGeom>
              <a:avLst/>
              <a:gdLst/>
              <a:ahLst/>
              <a:cxnLst/>
              <a:rect l="l" t="t" r="r" b="b"/>
              <a:pathLst>
                <a:path w="23164800" h="1341120">
                  <a:moveTo>
                    <a:pt x="0" y="0"/>
                  </a:moveTo>
                  <a:lnTo>
                    <a:pt x="23164800" y="0"/>
                  </a:lnTo>
                  <a:lnTo>
                    <a:pt x="2316480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86559" b="-286559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23164800" cy="13506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280"/>
                </a:lnSpc>
              </a:pPr>
              <a:r>
                <a:rPr lang="en-US" sz="4400" b="1">
                  <a:solidFill>
                    <a:srgbClr val="FFFFFF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Mycobacterium Tuberculosis — Temel Özellikler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29184" y="1645920"/>
            <a:ext cx="4754880" cy="3291840"/>
            <a:chOff x="0" y="0"/>
            <a:chExt cx="6339840" cy="4389120"/>
          </a:xfrm>
        </p:grpSpPr>
        <p:sp>
          <p:nvSpPr>
            <p:cNvPr id="15" name="Freeform 15" descr="preencoded.png"/>
            <p:cNvSpPr/>
            <p:nvPr/>
          </p:nvSpPr>
          <p:spPr>
            <a:xfrm>
              <a:off x="0" y="0"/>
              <a:ext cx="6339840" cy="4389120"/>
            </a:xfrm>
            <a:custGeom>
              <a:avLst/>
              <a:gdLst/>
              <a:ahLst/>
              <a:cxnLst/>
              <a:rect l="l" t="t" r="r" b="b"/>
              <a:pathLst>
                <a:path w="6339840" h="4389120">
                  <a:moveTo>
                    <a:pt x="0" y="0"/>
                  </a:moveTo>
                  <a:lnTo>
                    <a:pt x="6339840" y="0"/>
                  </a:lnTo>
                  <a:lnTo>
                    <a:pt x="6339840" y="4389120"/>
                  </a:lnTo>
                  <a:lnTo>
                    <a:pt x="0" y="4389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906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329184" y="5212080"/>
            <a:ext cx="4754880" cy="3291840"/>
            <a:chOff x="0" y="0"/>
            <a:chExt cx="6339840" cy="4389120"/>
          </a:xfrm>
        </p:grpSpPr>
        <p:sp>
          <p:nvSpPr>
            <p:cNvPr id="17" name="Freeform 17" descr="preencoded.png"/>
            <p:cNvSpPr/>
            <p:nvPr/>
          </p:nvSpPr>
          <p:spPr>
            <a:xfrm>
              <a:off x="0" y="0"/>
              <a:ext cx="6339840" cy="4389120"/>
            </a:xfrm>
            <a:custGeom>
              <a:avLst/>
              <a:gdLst/>
              <a:ahLst/>
              <a:cxnLst/>
              <a:rect l="l" t="t" r="r" b="b"/>
              <a:pathLst>
                <a:path w="6339840" h="4389120">
                  <a:moveTo>
                    <a:pt x="0" y="0"/>
                  </a:moveTo>
                  <a:lnTo>
                    <a:pt x="6339840" y="0"/>
                  </a:lnTo>
                  <a:lnTo>
                    <a:pt x="6339840" y="4389120"/>
                  </a:lnTo>
                  <a:lnTo>
                    <a:pt x="0" y="4389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3633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329184" y="4901184"/>
            <a:ext cx="4754880" cy="402336"/>
            <a:chOff x="0" y="0"/>
            <a:chExt cx="6339840" cy="53644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39840" cy="536448"/>
            </a:xfrm>
            <a:custGeom>
              <a:avLst/>
              <a:gdLst/>
              <a:ahLst/>
              <a:cxnLst/>
              <a:rect l="l" t="t" r="r" b="b"/>
              <a:pathLst>
                <a:path w="6339840" h="536448">
                  <a:moveTo>
                    <a:pt x="0" y="0"/>
                  </a:moveTo>
                  <a:lnTo>
                    <a:pt x="6339840" y="0"/>
                  </a:lnTo>
                  <a:lnTo>
                    <a:pt x="6339840" y="536448"/>
                  </a:lnTo>
                  <a:lnTo>
                    <a:pt x="0" y="53644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80277" b="-180277"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6339840" cy="5745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 i="1">
                  <a:solidFill>
                    <a:srgbClr val="8B6070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ARB mikroskopi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29184" y="8449056"/>
            <a:ext cx="4754880" cy="402336"/>
            <a:chOff x="0" y="0"/>
            <a:chExt cx="6339840" cy="53644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39840" cy="536448"/>
            </a:xfrm>
            <a:custGeom>
              <a:avLst/>
              <a:gdLst/>
              <a:ahLst/>
              <a:cxnLst/>
              <a:rect l="l" t="t" r="r" b="b"/>
              <a:pathLst>
                <a:path w="6339840" h="536448">
                  <a:moveTo>
                    <a:pt x="0" y="0"/>
                  </a:moveTo>
                  <a:lnTo>
                    <a:pt x="6339840" y="0"/>
                  </a:lnTo>
                  <a:lnTo>
                    <a:pt x="6339840" y="536448"/>
                  </a:lnTo>
                  <a:lnTo>
                    <a:pt x="0" y="53644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80277" b="-180277"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6339840" cy="5745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 i="1">
                  <a:solidFill>
                    <a:srgbClr val="8B6070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Kültür kolonileri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5577840" y="1634490"/>
            <a:ext cx="12252960" cy="8195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1510" lvl="1" indent="-32575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Hareketsiz, sporsuz, 1–4 μm intrasellüler basil</a:t>
            </a:r>
          </a:p>
          <a:p>
            <a:pPr marL="651510" lvl="1" indent="-32575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Gram boyası ile boyanamaz — özel boyama gerektirir</a:t>
            </a:r>
          </a:p>
          <a:p>
            <a:pPr marL="651510" lvl="1" indent="-32575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Asit ve alkole dirençli basil (ARB / BAAR)</a:t>
            </a:r>
          </a:p>
          <a:p>
            <a:pPr marL="651510" lvl="1" indent="-32575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Zorunlu aerob: oksijeni sever, akciğer apikal zonlarını tercih eder</a:t>
            </a:r>
          </a:p>
          <a:p>
            <a:pPr marL="651510" lvl="1" indent="-32575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35–37 °C'de zenginleştirilmiş besiyerinde ürer; koloni oluşumu 3–8 hafta</a:t>
            </a:r>
          </a:p>
          <a:p>
            <a:pPr marL="651510" lvl="1" indent="-32575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Isıya ve güneş ışığına karşı hassastır</a:t>
            </a:r>
          </a:p>
          <a:p>
            <a:pPr marL="651510" lvl="1" indent="-32575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Güneşten korunduğunda kuru balgamda 6–8 ay canlı kalabilir</a:t>
            </a:r>
          </a:p>
          <a:p>
            <a:pPr marL="651510" lvl="1" indent="-32575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Standart koşullarda damlacık çekirdeğindeki basillerin %60–70'i 3 saatte canlı</a:t>
            </a:r>
          </a:p>
          <a:p>
            <a:pPr marL="651510" lvl="1" indent="-32575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Yavaş çoğalma hızı → tedavinin uzun sürmesinin temel nedeni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0A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97" y="-12697"/>
            <a:ext cx="354587" cy="10312403"/>
            <a:chOff x="0" y="0"/>
            <a:chExt cx="472783" cy="13749871"/>
          </a:xfrm>
        </p:grpSpPr>
        <p:sp>
          <p:nvSpPr>
            <p:cNvPr id="3" name="Freeform 3"/>
            <p:cNvSpPr/>
            <p:nvPr/>
          </p:nvSpPr>
          <p:spPr>
            <a:xfrm>
              <a:off x="16891" y="16891"/>
              <a:ext cx="438912" cy="13715999"/>
            </a:xfrm>
            <a:custGeom>
              <a:avLst/>
              <a:gdLst/>
              <a:ahLst/>
              <a:cxnLst/>
              <a:rect l="l" t="t" r="r" b="b"/>
              <a:pathLst>
                <a:path w="438912" h="13715999">
                  <a:moveTo>
                    <a:pt x="0" y="0"/>
                  </a:moveTo>
                  <a:lnTo>
                    <a:pt x="438912" y="0"/>
                  </a:lnTo>
                  <a:lnTo>
                    <a:pt x="438912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472694" cy="13749782"/>
            </a:xfrm>
            <a:custGeom>
              <a:avLst/>
              <a:gdLst/>
              <a:ahLst/>
              <a:cxnLst/>
              <a:rect l="l" t="t" r="r" b="b"/>
              <a:pathLst>
                <a:path w="472694" h="13749782">
                  <a:moveTo>
                    <a:pt x="16891" y="0"/>
                  </a:moveTo>
                  <a:lnTo>
                    <a:pt x="455803" y="0"/>
                  </a:lnTo>
                  <a:cubicBezTo>
                    <a:pt x="465201" y="0"/>
                    <a:pt x="472694" y="7620"/>
                    <a:pt x="472694" y="16891"/>
                  </a:cubicBezTo>
                  <a:lnTo>
                    <a:pt x="472694" y="13732890"/>
                  </a:lnTo>
                  <a:cubicBezTo>
                    <a:pt x="472694" y="13742290"/>
                    <a:pt x="465074" y="13749782"/>
                    <a:pt x="455803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455803" y="13716000"/>
                  </a:lnTo>
                  <a:lnTo>
                    <a:pt x="455803" y="13732890"/>
                  </a:lnTo>
                  <a:lnTo>
                    <a:pt x="438912" y="13732890"/>
                  </a:lnTo>
                  <a:lnTo>
                    <a:pt x="438912" y="16891"/>
                  </a:lnTo>
                  <a:lnTo>
                    <a:pt x="455803" y="16891"/>
                  </a:lnTo>
                  <a:lnTo>
                    <a:pt x="455803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7946119" y="-12697"/>
            <a:ext cx="354587" cy="10312403"/>
            <a:chOff x="0" y="0"/>
            <a:chExt cx="472783" cy="13749871"/>
          </a:xfrm>
        </p:grpSpPr>
        <p:sp>
          <p:nvSpPr>
            <p:cNvPr id="6" name="Freeform 6"/>
            <p:cNvSpPr/>
            <p:nvPr/>
          </p:nvSpPr>
          <p:spPr>
            <a:xfrm>
              <a:off x="16891" y="16891"/>
              <a:ext cx="438912" cy="13715999"/>
            </a:xfrm>
            <a:custGeom>
              <a:avLst/>
              <a:gdLst/>
              <a:ahLst/>
              <a:cxnLst/>
              <a:rect l="l" t="t" r="r" b="b"/>
              <a:pathLst>
                <a:path w="438912" h="13715999">
                  <a:moveTo>
                    <a:pt x="0" y="0"/>
                  </a:moveTo>
                  <a:lnTo>
                    <a:pt x="438912" y="0"/>
                  </a:lnTo>
                  <a:lnTo>
                    <a:pt x="438912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472694" cy="13749782"/>
            </a:xfrm>
            <a:custGeom>
              <a:avLst/>
              <a:gdLst/>
              <a:ahLst/>
              <a:cxnLst/>
              <a:rect l="l" t="t" r="r" b="b"/>
              <a:pathLst>
                <a:path w="472694" h="13749782">
                  <a:moveTo>
                    <a:pt x="16891" y="0"/>
                  </a:moveTo>
                  <a:lnTo>
                    <a:pt x="455803" y="0"/>
                  </a:lnTo>
                  <a:cubicBezTo>
                    <a:pt x="465201" y="0"/>
                    <a:pt x="472694" y="7620"/>
                    <a:pt x="472694" y="16891"/>
                  </a:cubicBezTo>
                  <a:lnTo>
                    <a:pt x="472694" y="13732890"/>
                  </a:lnTo>
                  <a:cubicBezTo>
                    <a:pt x="472694" y="13742290"/>
                    <a:pt x="465074" y="13749782"/>
                    <a:pt x="455803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455803" y="13716000"/>
                  </a:lnTo>
                  <a:lnTo>
                    <a:pt x="455803" y="13732890"/>
                  </a:lnTo>
                  <a:lnTo>
                    <a:pt x="438912" y="13732890"/>
                  </a:lnTo>
                  <a:lnTo>
                    <a:pt x="438912" y="16891"/>
                  </a:lnTo>
                  <a:lnTo>
                    <a:pt x="455803" y="16891"/>
                  </a:lnTo>
                  <a:lnTo>
                    <a:pt x="455803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810263" y="4778759"/>
            <a:ext cx="16667483" cy="98555"/>
            <a:chOff x="0" y="0"/>
            <a:chExt cx="22223311" cy="131407"/>
          </a:xfrm>
        </p:grpSpPr>
        <p:sp>
          <p:nvSpPr>
            <p:cNvPr id="9" name="Freeform 9"/>
            <p:cNvSpPr/>
            <p:nvPr/>
          </p:nvSpPr>
          <p:spPr>
            <a:xfrm>
              <a:off x="16891" y="16891"/>
              <a:ext cx="22189439" cy="97536"/>
            </a:xfrm>
            <a:custGeom>
              <a:avLst/>
              <a:gdLst/>
              <a:ahLst/>
              <a:cxnLst/>
              <a:rect l="l" t="t" r="r" b="b"/>
              <a:pathLst>
                <a:path w="22189439" h="97536">
                  <a:moveTo>
                    <a:pt x="0" y="0"/>
                  </a:moveTo>
                  <a:lnTo>
                    <a:pt x="22189439" y="0"/>
                  </a:lnTo>
                  <a:lnTo>
                    <a:pt x="22189439" y="97536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2223222" cy="131320"/>
            </a:xfrm>
            <a:custGeom>
              <a:avLst/>
              <a:gdLst/>
              <a:ahLst/>
              <a:cxnLst/>
              <a:rect l="l" t="t" r="r" b="b"/>
              <a:pathLst>
                <a:path w="22223222" h="131320">
                  <a:moveTo>
                    <a:pt x="16891" y="0"/>
                  </a:moveTo>
                  <a:lnTo>
                    <a:pt x="22206330" y="0"/>
                  </a:lnTo>
                  <a:cubicBezTo>
                    <a:pt x="22215729" y="0"/>
                    <a:pt x="22223222" y="7620"/>
                    <a:pt x="22223222" y="16891"/>
                  </a:cubicBezTo>
                  <a:lnTo>
                    <a:pt x="22223222" y="114427"/>
                  </a:lnTo>
                  <a:cubicBezTo>
                    <a:pt x="22223222" y="123825"/>
                    <a:pt x="22215602" y="131318"/>
                    <a:pt x="22206330" y="131318"/>
                  </a:cubicBezTo>
                  <a:lnTo>
                    <a:pt x="16891" y="131318"/>
                  </a:lnTo>
                  <a:cubicBezTo>
                    <a:pt x="7620" y="131445"/>
                    <a:pt x="0" y="123825"/>
                    <a:pt x="0" y="114427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14427"/>
                  </a:lnTo>
                  <a:lnTo>
                    <a:pt x="16891" y="114427"/>
                  </a:lnTo>
                  <a:lnTo>
                    <a:pt x="16891" y="97536"/>
                  </a:lnTo>
                  <a:lnTo>
                    <a:pt x="22206330" y="97536"/>
                  </a:lnTo>
                  <a:lnTo>
                    <a:pt x="22206330" y="114427"/>
                  </a:lnTo>
                  <a:lnTo>
                    <a:pt x="22189439" y="114427"/>
                  </a:lnTo>
                  <a:lnTo>
                    <a:pt x="22189439" y="16891"/>
                  </a:lnTo>
                  <a:lnTo>
                    <a:pt x="22206330" y="16891"/>
                  </a:lnTo>
                  <a:lnTo>
                    <a:pt x="2220633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822960" y="3017520"/>
            <a:ext cx="16642080" cy="1645920"/>
            <a:chOff x="0" y="0"/>
            <a:chExt cx="22189440" cy="21945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189439" cy="2194560"/>
            </a:xfrm>
            <a:custGeom>
              <a:avLst/>
              <a:gdLst/>
              <a:ahLst/>
              <a:cxnLst/>
              <a:rect l="l" t="t" r="r" b="b"/>
              <a:pathLst>
                <a:path w="22189439" h="2194560">
                  <a:moveTo>
                    <a:pt x="0" y="0"/>
                  </a:moveTo>
                  <a:lnTo>
                    <a:pt x="22189439" y="0"/>
                  </a:lnTo>
                  <a:lnTo>
                    <a:pt x="22189439" y="2194560"/>
                  </a:lnTo>
                  <a:lnTo>
                    <a:pt x="0" y="219456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47015" b="-147015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22189440" cy="221361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8640"/>
                </a:lnSpc>
              </a:pPr>
              <a:r>
                <a:rPr lang="en-US" sz="7200" b="1" spc="599">
                  <a:solidFill>
                    <a:srgbClr val="F5EDE0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DÜNYADA VE TÜRKİYE'DE TÜBERKÜLOZ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22960" y="5212080"/>
            <a:ext cx="16642080" cy="1463040"/>
            <a:chOff x="0" y="0"/>
            <a:chExt cx="22189440" cy="195072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189439" cy="1950720"/>
            </a:xfrm>
            <a:custGeom>
              <a:avLst/>
              <a:gdLst/>
              <a:ahLst/>
              <a:cxnLst/>
              <a:rect l="l" t="t" r="r" b="b"/>
              <a:pathLst>
                <a:path w="22189439" h="1950720">
                  <a:moveTo>
                    <a:pt x="0" y="0"/>
                  </a:moveTo>
                  <a:lnTo>
                    <a:pt x="22189439" y="0"/>
                  </a:lnTo>
                  <a:lnTo>
                    <a:pt x="22189439" y="1950720"/>
                  </a:lnTo>
                  <a:lnTo>
                    <a:pt x="0" y="19507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71642" b="-171642"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22189440" cy="201739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079"/>
                </a:lnSpc>
              </a:pPr>
              <a:r>
                <a:rPr lang="en-US" sz="3400" i="1">
                  <a:solidFill>
                    <a:srgbClr val="E8B96A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DSÖ Küresel TB Raporu 2025 — güncel veriler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97" y="-12697"/>
            <a:ext cx="18313403" cy="1342139"/>
            <a:chOff x="0" y="0"/>
            <a:chExt cx="24417871" cy="1789519"/>
          </a:xfrm>
        </p:grpSpPr>
        <p:sp>
          <p:nvSpPr>
            <p:cNvPr id="3" name="Freeform 3"/>
            <p:cNvSpPr/>
            <p:nvPr/>
          </p:nvSpPr>
          <p:spPr>
            <a:xfrm>
              <a:off x="16891" y="16891"/>
              <a:ext cx="24383999" cy="1755648"/>
            </a:xfrm>
            <a:custGeom>
              <a:avLst/>
              <a:gdLst/>
              <a:ahLst/>
              <a:cxnLst/>
              <a:rect l="l" t="t" r="r" b="b"/>
              <a:pathLst>
                <a:path w="24383999" h="1755648">
                  <a:moveTo>
                    <a:pt x="0" y="0"/>
                  </a:moveTo>
                  <a:lnTo>
                    <a:pt x="24383999" y="0"/>
                  </a:lnTo>
                  <a:lnTo>
                    <a:pt x="24383999" y="1755648"/>
                  </a:lnTo>
                  <a:lnTo>
                    <a:pt x="0" y="1755648"/>
                  </a:lnTo>
                  <a:close/>
                </a:path>
              </a:pathLst>
            </a:custGeom>
            <a:solidFill>
              <a:srgbClr val="6B1E3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417782" cy="1789430"/>
            </a:xfrm>
            <a:custGeom>
              <a:avLst/>
              <a:gdLst/>
              <a:ahLst/>
              <a:cxnLst/>
              <a:rect l="l" t="t" r="r" b="b"/>
              <a:pathLst>
                <a:path w="24417782" h="1789430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772539"/>
                  </a:lnTo>
                  <a:cubicBezTo>
                    <a:pt x="24417782" y="1781937"/>
                    <a:pt x="24410163" y="1789430"/>
                    <a:pt x="24400890" y="1789430"/>
                  </a:cubicBezTo>
                  <a:lnTo>
                    <a:pt x="16891" y="1789430"/>
                  </a:lnTo>
                  <a:cubicBezTo>
                    <a:pt x="7493" y="1789430"/>
                    <a:pt x="0" y="1781810"/>
                    <a:pt x="0" y="177253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772539"/>
                  </a:lnTo>
                  <a:lnTo>
                    <a:pt x="16891" y="1772539"/>
                  </a:lnTo>
                  <a:lnTo>
                    <a:pt x="16891" y="1755648"/>
                  </a:lnTo>
                  <a:lnTo>
                    <a:pt x="24400890" y="1755648"/>
                  </a:lnTo>
                  <a:lnTo>
                    <a:pt x="24400890" y="1772539"/>
                  </a:lnTo>
                  <a:lnTo>
                    <a:pt x="24384000" y="177253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12697" y="1304039"/>
            <a:ext cx="18313403" cy="153419"/>
            <a:chOff x="0" y="0"/>
            <a:chExt cx="24417871" cy="204559"/>
          </a:xfrm>
        </p:grpSpPr>
        <p:sp>
          <p:nvSpPr>
            <p:cNvPr id="6" name="Freeform 6"/>
            <p:cNvSpPr/>
            <p:nvPr/>
          </p:nvSpPr>
          <p:spPr>
            <a:xfrm>
              <a:off x="16891" y="16891"/>
              <a:ext cx="24383999" cy="170688"/>
            </a:xfrm>
            <a:custGeom>
              <a:avLst/>
              <a:gdLst/>
              <a:ahLst/>
              <a:cxnLst/>
              <a:rect l="l" t="t" r="r" b="b"/>
              <a:pathLst>
                <a:path w="24383999" h="170688">
                  <a:moveTo>
                    <a:pt x="0" y="0"/>
                  </a:moveTo>
                  <a:lnTo>
                    <a:pt x="24383999" y="0"/>
                  </a:lnTo>
                  <a:lnTo>
                    <a:pt x="24383999" y="170688"/>
                  </a:lnTo>
                  <a:lnTo>
                    <a:pt x="0" y="170688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4417782" cy="204472"/>
            </a:xfrm>
            <a:custGeom>
              <a:avLst/>
              <a:gdLst/>
              <a:ahLst/>
              <a:cxnLst/>
              <a:rect l="l" t="t" r="r" b="b"/>
              <a:pathLst>
                <a:path w="24417782" h="204472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187579"/>
                  </a:lnTo>
                  <a:cubicBezTo>
                    <a:pt x="24417782" y="196977"/>
                    <a:pt x="24410163" y="204470"/>
                    <a:pt x="24400890" y="204470"/>
                  </a:cubicBezTo>
                  <a:lnTo>
                    <a:pt x="16891" y="204470"/>
                  </a:lnTo>
                  <a:cubicBezTo>
                    <a:pt x="7620" y="204597"/>
                    <a:pt x="0" y="196977"/>
                    <a:pt x="0" y="18757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87579"/>
                  </a:lnTo>
                  <a:lnTo>
                    <a:pt x="16891" y="187579"/>
                  </a:lnTo>
                  <a:lnTo>
                    <a:pt x="16891" y="170688"/>
                  </a:lnTo>
                  <a:lnTo>
                    <a:pt x="24400890" y="170688"/>
                  </a:lnTo>
                  <a:lnTo>
                    <a:pt x="24400890" y="187579"/>
                  </a:lnTo>
                  <a:lnTo>
                    <a:pt x="24384000" y="187579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12697" y="-12697"/>
            <a:ext cx="153419" cy="10312403"/>
            <a:chOff x="0" y="0"/>
            <a:chExt cx="204559" cy="13749871"/>
          </a:xfrm>
        </p:grpSpPr>
        <p:sp>
          <p:nvSpPr>
            <p:cNvPr id="9" name="Freeform 9"/>
            <p:cNvSpPr/>
            <p:nvPr/>
          </p:nvSpPr>
          <p:spPr>
            <a:xfrm>
              <a:off x="16891" y="16891"/>
              <a:ext cx="170688" cy="13715999"/>
            </a:xfrm>
            <a:custGeom>
              <a:avLst/>
              <a:gdLst/>
              <a:ahLst/>
              <a:cxnLst/>
              <a:rect l="l" t="t" r="r" b="b"/>
              <a:pathLst>
                <a:path w="170688" h="13715999">
                  <a:moveTo>
                    <a:pt x="0" y="0"/>
                  </a:moveTo>
                  <a:lnTo>
                    <a:pt x="170688" y="0"/>
                  </a:lnTo>
                  <a:lnTo>
                    <a:pt x="170688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C9954A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04470" cy="13749782"/>
            </a:xfrm>
            <a:custGeom>
              <a:avLst/>
              <a:gdLst/>
              <a:ahLst/>
              <a:cxnLst/>
              <a:rect l="l" t="t" r="r" b="b"/>
              <a:pathLst>
                <a:path w="204470" h="13749782">
                  <a:moveTo>
                    <a:pt x="16891" y="0"/>
                  </a:moveTo>
                  <a:lnTo>
                    <a:pt x="187579" y="0"/>
                  </a:lnTo>
                  <a:cubicBezTo>
                    <a:pt x="196977" y="0"/>
                    <a:pt x="204470" y="7620"/>
                    <a:pt x="204470" y="16891"/>
                  </a:cubicBezTo>
                  <a:lnTo>
                    <a:pt x="204470" y="13732890"/>
                  </a:lnTo>
                  <a:cubicBezTo>
                    <a:pt x="204470" y="13742290"/>
                    <a:pt x="196850" y="13749782"/>
                    <a:pt x="187579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187579" y="13716000"/>
                  </a:lnTo>
                  <a:lnTo>
                    <a:pt x="187579" y="13732890"/>
                  </a:lnTo>
                  <a:lnTo>
                    <a:pt x="170688" y="13732890"/>
                  </a:lnTo>
                  <a:lnTo>
                    <a:pt x="170688" y="16891"/>
                  </a:lnTo>
                  <a:lnTo>
                    <a:pt x="187579" y="16891"/>
                  </a:lnTo>
                  <a:lnTo>
                    <a:pt x="187579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C9954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457200" y="182880"/>
            <a:ext cx="17373600" cy="1005840"/>
            <a:chOff x="0" y="0"/>
            <a:chExt cx="23164800" cy="13411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164800" cy="1341120"/>
            </a:xfrm>
            <a:custGeom>
              <a:avLst/>
              <a:gdLst/>
              <a:ahLst/>
              <a:cxnLst/>
              <a:rect l="l" t="t" r="r" b="b"/>
              <a:pathLst>
                <a:path w="23164800" h="1341120">
                  <a:moveTo>
                    <a:pt x="0" y="0"/>
                  </a:moveTo>
                  <a:lnTo>
                    <a:pt x="23164800" y="0"/>
                  </a:lnTo>
                  <a:lnTo>
                    <a:pt x="2316480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86559" b="-286559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23164800" cy="13506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280"/>
                </a:lnSpc>
              </a:pPr>
              <a:r>
                <a:rPr lang="en-US" sz="4400" b="1">
                  <a:solidFill>
                    <a:srgbClr val="FFFFFF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Dünyada Tüberküloz — 2023 Verileri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65760" y="1920240"/>
            <a:ext cx="5303520" cy="4023360"/>
            <a:chOff x="0" y="0"/>
            <a:chExt cx="7071360" cy="536448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071360" cy="5364480"/>
            </a:xfrm>
            <a:custGeom>
              <a:avLst/>
              <a:gdLst/>
              <a:ahLst/>
              <a:cxnLst/>
              <a:rect l="l" t="t" r="r" b="b"/>
              <a:pathLst>
                <a:path w="7071360" h="5364480">
                  <a:moveTo>
                    <a:pt x="0" y="0"/>
                  </a:moveTo>
                  <a:lnTo>
                    <a:pt x="7071360" y="0"/>
                  </a:lnTo>
                  <a:lnTo>
                    <a:pt x="7071360" y="5364480"/>
                  </a:lnTo>
                  <a:lnTo>
                    <a:pt x="0" y="5364480"/>
                  </a:lnTo>
                  <a:close/>
                </a:path>
              </a:pathLst>
            </a:custGeom>
            <a:solidFill>
              <a:srgbClr val="6B1E3B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365760" y="2011680"/>
            <a:ext cx="5303520" cy="2494483"/>
            <a:chOff x="0" y="0"/>
            <a:chExt cx="7071360" cy="332597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071360" cy="3325979"/>
            </a:xfrm>
            <a:custGeom>
              <a:avLst/>
              <a:gdLst/>
              <a:ahLst/>
              <a:cxnLst/>
              <a:rect l="l" t="t" r="r" b="b"/>
              <a:pathLst>
                <a:path w="7071360" h="3325979">
                  <a:moveTo>
                    <a:pt x="0" y="0"/>
                  </a:moveTo>
                  <a:lnTo>
                    <a:pt x="7071360" y="0"/>
                  </a:lnTo>
                  <a:lnTo>
                    <a:pt x="7071360" y="3325979"/>
                  </a:lnTo>
                  <a:lnTo>
                    <a:pt x="0" y="3325979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10346" r="-10346"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0" y="-9525"/>
              <a:ext cx="7071360" cy="333550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9600"/>
                </a:lnSpc>
              </a:pPr>
              <a:r>
                <a:rPr lang="en-US" sz="8000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10.8M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65760" y="4133088"/>
            <a:ext cx="5303520" cy="1689811"/>
            <a:chOff x="0" y="0"/>
            <a:chExt cx="7071360" cy="225308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071360" cy="2253083"/>
            </a:xfrm>
            <a:custGeom>
              <a:avLst/>
              <a:gdLst/>
              <a:ahLst/>
              <a:cxnLst/>
              <a:rect l="l" t="t" r="r" b="b"/>
              <a:pathLst>
                <a:path w="7071360" h="2253083">
                  <a:moveTo>
                    <a:pt x="0" y="0"/>
                  </a:moveTo>
                  <a:lnTo>
                    <a:pt x="7071360" y="0"/>
                  </a:lnTo>
                  <a:lnTo>
                    <a:pt x="7071360" y="2253083"/>
                  </a:lnTo>
                  <a:lnTo>
                    <a:pt x="0" y="2253083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1154" b="-11154"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7071360" cy="229118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879"/>
                </a:lnSpc>
              </a:pPr>
              <a:r>
                <a:rPr lang="en-US" sz="2400">
                  <a:solidFill>
                    <a:srgbClr val="F5EDE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Yeni Hasta</a:t>
              </a:r>
            </a:p>
            <a:p>
              <a:pPr algn="ctr">
                <a:lnSpc>
                  <a:spcPts val="2879"/>
                </a:lnSpc>
              </a:pPr>
              <a:r>
                <a:rPr lang="en-US" sz="2400">
                  <a:solidFill>
                    <a:srgbClr val="F5EDE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(2023)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492240" y="1920240"/>
            <a:ext cx="5303520" cy="4023360"/>
            <a:chOff x="0" y="0"/>
            <a:chExt cx="7071360" cy="536448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071360" cy="5364480"/>
            </a:xfrm>
            <a:custGeom>
              <a:avLst/>
              <a:gdLst/>
              <a:ahLst/>
              <a:cxnLst/>
              <a:rect l="l" t="t" r="r" b="b"/>
              <a:pathLst>
                <a:path w="7071360" h="5364480">
                  <a:moveTo>
                    <a:pt x="0" y="0"/>
                  </a:moveTo>
                  <a:lnTo>
                    <a:pt x="7071360" y="0"/>
                  </a:lnTo>
                  <a:lnTo>
                    <a:pt x="7071360" y="5364480"/>
                  </a:lnTo>
                  <a:lnTo>
                    <a:pt x="0" y="5364480"/>
                  </a:lnTo>
                  <a:close/>
                </a:path>
              </a:pathLst>
            </a:custGeom>
            <a:solidFill>
              <a:srgbClr val="8B1A2A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6492240" y="2011680"/>
            <a:ext cx="5303520" cy="2494483"/>
            <a:chOff x="0" y="0"/>
            <a:chExt cx="7071360" cy="332597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7071360" cy="3325979"/>
            </a:xfrm>
            <a:custGeom>
              <a:avLst/>
              <a:gdLst/>
              <a:ahLst/>
              <a:cxnLst/>
              <a:rect l="l" t="t" r="r" b="b"/>
              <a:pathLst>
                <a:path w="7071360" h="3325979">
                  <a:moveTo>
                    <a:pt x="0" y="0"/>
                  </a:moveTo>
                  <a:lnTo>
                    <a:pt x="7071360" y="0"/>
                  </a:lnTo>
                  <a:lnTo>
                    <a:pt x="7071360" y="3325979"/>
                  </a:lnTo>
                  <a:lnTo>
                    <a:pt x="0" y="3325979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10346" r="-10346"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0" y="-9525"/>
              <a:ext cx="7071360" cy="333550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9600"/>
                </a:lnSpc>
              </a:pPr>
              <a:r>
                <a:rPr lang="en-US" sz="8000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1.25M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492240" y="4133088"/>
            <a:ext cx="5303520" cy="1689811"/>
            <a:chOff x="0" y="0"/>
            <a:chExt cx="7071360" cy="225308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7071360" cy="2253083"/>
            </a:xfrm>
            <a:custGeom>
              <a:avLst/>
              <a:gdLst/>
              <a:ahLst/>
              <a:cxnLst/>
              <a:rect l="l" t="t" r="r" b="b"/>
              <a:pathLst>
                <a:path w="7071360" h="2253083">
                  <a:moveTo>
                    <a:pt x="0" y="0"/>
                  </a:moveTo>
                  <a:lnTo>
                    <a:pt x="7071360" y="0"/>
                  </a:lnTo>
                  <a:lnTo>
                    <a:pt x="7071360" y="2253083"/>
                  </a:lnTo>
                  <a:lnTo>
                    <a:pt x="0" y="2253083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1154" b="-11154"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7071360" cy="229118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879"/>
                </a:lnSpc>
              </a:pPr>
              <a:r>
                <a:rPr lang="en-US" sz="2400">
                  <a:solidFill>
                    <a:srgbClr val="F5EDE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Ölüm</a:t>
              </a:r>
            </a:p>
            <a:p>
              <a:pPr algn="ctr">
                <a:lnSpc>
                  <a:spcPts val="2879"/>
                </a:lnSpc>
              </a:pPr>
              <a:r>
                <a:rPr lang="en-US" sz="2400">
                  <a:solidFill>
                    <a:srgbClr val="F5EDE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(2023)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2618720" y="1920240"/>
            <a:ext cx="5029200" cy="4023360"/>
            <a:chOff x="0" y="0"/>
            <a:chExt cx="6705600" cy="536448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705600" cy="5364480"/>
            </a:xfrm>
            <a:custGeom>
              <a:avLst/>
              <a:gdLst/>
              <a:ahLst/>
              <a:cxnLst/>
              <a:rect l="l" t="t" r="r" b="b"/>
              <a:pathLst>
                <a:path w="6705600" h="5364480">
                  <a:moveTo>
                    <a:pt x="0" y="0"/>
                  </a:moveTo>
                  <a:lnTo>
                    <a:pt x="6705600" y="0"/>
                  </a:lnTo>
                  <a:lnTo>
                    <a:pt x="6705600" y="5364480"/>
                  </a:lnTo>
                  <a:lnTo>
                    <a:pt x="0" y="5364480"/>
                  </a:lnTo>
                  <a:close/>
                </a:path>
              </a:pathLst>
            </a:custGeom>
            <a:solidFill>
              <a:srgbClr val="5E1025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12618720" y="2011680"/>
            <a:ext cx="5029200" cy="2494483"/>
            <a:chOff x="0" y="0"/>
            <a:chExt cx="6705600" cy="3325978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705600" cy="3325979"/>
            </a:xfrm>
            <a:custGeom>
              <a:avLst/>
              <a:gdLst/>
              <a:ahLst/>
              <a:cxnLst/>
              <a:rect l="l" t="t" r="r" b="b"/>
              <a:pathLst>
                <a:path w="6705600" h="3325979">
                  <a:moveTo>
                    <a:pt x="0" y="0"/>
                  </a:moveTo>
                  <a:lnTo>
                    <a:pt x="6705600" y="0"/>
                  </a:lnTo>
                  <a:lnTo>
                    <a:pt x="6705600" y="3325979"/>
                  </a:lnTo>
                  <a:lnTo>
                    <a:pt x="0" y="3325979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13638" r="-13638"/>
              </a:stretch>
            </a:blipFill>
          </p:spPr>
        </p:sp>
        <p:sp>
          <p:nvSpPr>
            <p:cNvPr id="34" name="TextBox 34"/>
            <p:cNvSpPr txBox="1"/>
            <p:nvPr/>
          </p:nvSpPr>
          <p:spPr>
            <a:xfrm>
              <a:off x="0" y="-9525"/>
              <a:ext cx="6705600" cy="333550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9600"/>
                </a:lnSpc>
              </a:pPr>
              <a:r>
                <a:rPr lang="en-US" sz="8000" b="1">
                  <a:solidFill>
                    <a:srgbClr val="E8B96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134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2618720" y="4133088"/>
            <a:ext cx="5029200" cy="1689811"/>
            <a:chOff x="0" y="0"/>
            <a:chExt cx="6705600" cy="2253082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705600" cy="2253083"/>
            </a:xfrm>
            <a:custGeom>
              <a:avLst/>
              <a:gdLst/>
              <a:ahLst/>
              <a:cxnLst/>
              <a:rect l="l" t="t" r="r" b="b"/>
              <a:pathLst>
                <a:path w="6705600" h="2253083">
                  <a:moveTo>
                    <a:pt x="0" y="0"/>
                  </a:moveTo>
                  <a:lnTo>
                    <a:pt x="6705600" y="0"/>
                  </a:lnTo>
                  <a:lnTo>
                    <a:pt x="6705600" y="2253083"/>
                  </a:lnTo>
                  <a:lnTo>
                    <a:pt x="0" y="2253083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7991" b="-7991"/>
              </a:stretch>
            </a:blipFill>
          </p:spPr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6705600" cy="229118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879"/>
                </a:lnSpc>
              </a:pPr>
              <a:r>
                <a:rPr lang="en-US" sz="2400">
                  <a:solidFill>
                    <a:srgbClr val="F5EDE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İnsidans</a:t>
              </a:r>
            </a:p>
            <a:p>
              <a:pPr algn="ctr">
                <a:lnSpc>
                  <a:spcPts val="2879"/>
                </a:lnSpc>
              </a:pPr>
              <a:r>
                <a:rPr lang="en-US" sz="2400">
                  <a:solidFill>
                    <a:srgbClr val="F5EDE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(100.000'de)</a:t>
              </a:r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420624" y="6297930"/>
            <a:ext cx="17446752" cy="3623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1510" lvl="1" indent="-32575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Dünya nüfusunun yaklaşık %25'i TB basili ile enfektedir</a:t>
            </a:r>
          </a:p>
          <a:p>
            <a:pPr marL="651510" lvl="1" indent="-32575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Enfekte olanların yalnızca %5–10'unda aktif hastalık gelişir</a:t>
            </a:r>
          </a:p>
          <a:p>
            <a:pPr marL="651510" lvl="1" indent="-32575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Vakaların %44'ü Güneydoğu Asya'dan, %25'i Afrika'dan bildirilmektedir</a:t>
            </a:r>
          </a:p>
          <a:p>
            <a:pPr marL="651510" lvl="1" indent="-32575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En fazla vaka bildiren ülkeler: Hindistan, Endonezya, Filipinler</a:t>
            </a:r>
          </a:p>
          <a:p>
            <a:pPr marL="651510" lvl="1" indent="-32575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0A0D"/>
                </a:solidFill>
                <a:latin typeface="Calibri (MS)"/>
                <a:ea typeface="Calibri (MS)"/>
                <a:cs typeface="Calibri (MS)"/>
                <a:sym typeface="Calibri (MS)"/>
              </a:rPr>
              <a:t>TB, HIV'den sonra tek bir enfeksiyon etkeni kaynaklı en fazla ölüme yol açan hastalıktır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2494</Words>
  <Application>Microsoft Office PowerPoint</Application>
  <PresentationFormat>Özel</PresentationFormat>
  <Paragraphs>540</Paragraphs>
  <Slides>45</Slides>
  <Notes>42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45</vt:i4>
      </vt:variant>
    </vt:vector>
  </HeadingPairs>
  <TitlesOfParts>
    <vt:vector size="52" baseType="lpstr">
      <vt:lpstr>Calibri (MS) Bold</vt:lpstr>
      <vt:lpstr>Calibri (MS)</vt:lpstr>
      <vt:lpstr>Calibri</vt:lpstr>
      <vt:lpstr>Calibri (MS) Italics</vt:lpstr>
      <vt:lpstr>Trebuchet MS Bold</vt:lpstr>
      <vt:lpstr>Arial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Tuberkuloz Sunum Guncellendi.pptx</dc:title>
  <dc:creator>BUU</dc:creator>
  <cp:lastModifiedBy>LENOVO</cp:lastModifiedBy>
  <cp:revision>3</cp:revision>
  <dcterms:created xsi:type="dcterms:W3CDTF">2006-08-16T00:00:00Z</dcterms:created>
  <dcterms:modified xsi:type="dcterms:W3CDTF">2026-02-25T05:37:47Z</dcterms:modified>
  <dc:identifier>DAHCQLTgpTk</dc:identifier>
</cp:coreProperties>
</file>